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258" r:id="rId4"/>
    <p:sldId id="314" r:id="rId5"/>
    <p:sldId id="259" r:id="rId6"/>
    <p:sldId id="260" r:id="rId7"/>
    <p:sldId id="261" r:id="rId8"/>
    <p:sldId id="308" r:id="rId9"/>
    <p:sldId id="309" r:id="rId10"/>
    <p:sldId id="270" r:id="rId11"/>
    <p:sldId id="310" r:id="rId12"/>
    <p:sldId id="311" r:id="rId13"/>
    <p:sldId id="301" r:id="rId14"/>
    <p:sldId id="273" r:id="rId15"/>
    <p:sldId id="274" r:id="rId16"/>
    <p:sldId id="275" r:id="rId17"/>
    <p:sldId id="276" r:id="rId18"/>
    <p:sldId id="277" r:id="rId19"/>
    <p:sldId id="278" r:id="rId20"/>
    <p:sldId id="304" r:id="rId21"/>
    <p:sldId id="280" r:id="rId22"/>
    <p:sldId id="281" r:id="rId23"/>
    <p:sldId id="282" r:id="rId24"/>
    <p:sldId id="283" r:id="rId25"/>
    <p:sldId id="284" r:id="rId26"/>
    <p:sldId id="287" r:id="rId27"/>
    <p:sldId id="313" r:id="rId28"/>
    <p:sldId id="292" r:id="rId29"/>
    <p:sldId id="288" r:id="rId30"/>
    <p:sldId id="300" r:id="rId31"/>
    <p:sldId id="289" r:id="rId32"/>
    <p:sldId id="290" r:id="rId33"/>
    <p:sldId id="291" r:id="rId34"/>
    <p:sldId id="305" r:id="rId35"/>
    <p:sldId id="293" r:id="rId36"/>
    <p:sldId id="294" r:id="rId37"/>
    <p:sldId id="295" r:id="rId38"/>
    <p:sldId id="312" r:id="rId39"/>
    <p:sldId id="286" r:id="rId40"/>
    <p:sldId id="298" r:id="rId41"/>
    <p:sldId id="28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57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010D3-E9D9-D94B-BE93-18BC740AD470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46640-5A2F-4A48-85A7-31E5AA25B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A296C-724C-4B27-A42B-1D7E2C02FD9F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F25D1-2531-477F-A850-B70429E390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10 heading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Brown: Solution symmetry</a:t>
            </a:r>
          </a:p>
          <a:p>
            <a:r>
              <a:rPr lang="en-US" dirty="0" err="1" smtClean="0"/>
              <a:t>Backofen</a:t>
            </a:r>
            <a:r>
              <a:rPr lang="en-US" dirty="0" smtClean="0"/>
              <a:t>: Similar</a:t>
            </a:r>
            <a:r>
              <a:rPr lang="en-US" baseline="0" dirty="0" smtClean="0"/>
              <a:t> to what we have seen, you have a </a:t>
            </a:r>
            <a:r>
              <a:rPr lang="en-US" baseline="0" dirty="0" err="1" smtClean="0"/>
              <a:t>bijective</a:t>
            </a:r>
            <a:r>
              <a:rPr lang="en-US" baseline="0" dirty="0" smtClean="0"/>
              <a:t> function that applies to the problem (Problem symmetry)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10.1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Section 10.1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25D1-2531-477F-A850-B70429E3903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379B-F779-BB4C-BA39-8851826C695C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BD19-A118-6147-A594-899B8B158B1D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DA0CE-7013-BA47-A007-46798B6F0BA1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21F4-88BF-6F4C-BC01-DBFA0C474251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F5E0-9487-C647-BEBC-2FBCF64F803C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6E4A-EDE0-F040-8EE6-191B0E9C5D51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1F6E-5D76-2946-9A72-4B4DEC863444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00480-EFEE-384A-A710-8F01DA305F06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2DA1-B80C-AE4B-B900-209806DE2F58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9DFF-9CB1-D247-948A-9DF38492BF44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DAB1-D1FF-B24A-AE4B-F29B452CE033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50C9A-E8D2-E34B-BAB5-206D09CF1507}" type="datetime1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5B00-E496-4DA7-BF96-7081564D8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Symmetry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8686800" cy="1752600"/>
          </a:xfrm>
        </p:spPr>
        <p:txBody>
          <a:bodyPr/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Handbook of Constraint Programming, Chapter 10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Presentation by: Robert Woodward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Advanced CP, Fall 2009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Cauchy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257800" y="1371600"/>
          <a:ext cx="99060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0200"/>
                <a:gridCol w="330200"/>
                <a:gridCol w="33020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292608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352800" y="292608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vert="vert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vert="vert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vert="vert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638800" y="292608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924800" y="289560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vert="vert27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vert="vert27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vert="vert270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066800" y="492252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352800" y="492252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638800" y="492252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924800" y="4922520"/>
          <a:ext cx="1097280" cy="10972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/>
                <a:gridCol w="365760"/>
                <a:gridCol w="36576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76200" y="33187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57400" y="33070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33070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629400" y="33070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-76200" y="5334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x: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057400" y="5334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y: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43400" y="5334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d1: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29400" y="5334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d2: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5638800" y="4953000"/>
            <a:ext cx="1066800" cy="106680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 flipV="1">
            <a:off x="7924802" y="4953001"/>
            <a:ext cx="1066799" cy="1066797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1066801" y="5486400"/>
            <a:ext cx="1066799" cy="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52800" y="5486400"/>
            <a:ext cx="1066800" cy="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52400" y="6019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Left Bracket 48"/>
          <p:cNvSpPr/>
          <p:nvPr/>
        </p:nvSpPr>
        <p:spPr>
          <a:xfrm>
            <a:off x="152401" y="6019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Bracket 49"/>
          <p:cNvSpPr/>
          <p:nvPr/>
        </p:nvSpPr>
        <p:spPr>
          <a:xfrm>
            <a:off x="2057400" y="6019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2438400" y="6019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Left Bracket 51"/>
          <p:cNvSpPr/>
          <p:nvPr/>
        </p:nvSpPr>
        <p:spPr>
          <a:xfrm>
            <a:off x="2438400" y="6019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Bracket 52"/>
          <p:cNvSpPr/>
          <p:nvPr/>
        </p:nvSpPr>
        <p:spPr>
          <a:xfrm>
            <a:off x="4343400" y="6019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4724400" y="6019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" name="Left Bracket 54"/>
          <p:cNvSpPr/>
          <p:nvPr/>
        </p:nvSpPr>
        <p:spPr>
          <a:xfrm>
            <a:off x="4724400" y="6019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Bracket 55"/>
          <p:cNvSpPr/>
          <p:nvPr/>
        </p:nvSpPr>
        <p:spPr>
          <a:xfrm>
            <a:off x="6629400" y="6019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7010400" y="6019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Left Bracket 57"/>
          <p:cNvSpPr/>
          <p:nvPr/>
        </p:nvSpPr>
        <p:spPr>
          <a:xfrm>
            <a:off x="7010400" y="6019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Bracket 58"/>
          <p:cNvSpPr/>
          <p:nvPr/>
        </p:nvSpPr>
        <p:spPr>
          <a:xfrm>
            <a:off x="8915400" y="6019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152400" y="4114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Left Bracket 29"/>
          <p:cNvSpPr/>
          <p:nvPr/>
        </p:nvSpPr>
        <p:spPr>
          <a:xfrm>
            <a:off x="152401" y="4114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Bracket 31"/>
          <p:cNvSpPr/>
          <p:nvPr/>
        </p:nvSpPr>
        <p:spPr>
          <a:xfrm>
            <a:off x="2057400" y="4114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2438400" y="4114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Left Bracket 38"/>
          <p:cNvSpPr/>
          <p:nvPr/>
        </p:nvSpPr>
        <p:spPr>
          <a:xfrm>
            <a:off x="2438400" y="4114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ket 40"/>
          <p:cNvSpPr/>
          <p:nvPr/>
        </p:nvSpPr>
        <p:spPr>
          <a:xfrm>
            <a:off x="4343400" y="4114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4724400" y="4114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Left Bracket 33"/>
          <p:cNvSpPr/>
          <p:nvPr/>
        </p:nvSpPr>
        <p:spPr>
          <a:xfrm>
            <a:off x="4724400" y="4114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Bracket 35"/>
          <p:cNvSpPr/>
          <p:nvPr/>
        </p:nvSpPr>
        <p:spPr>
          <a:xfrm>
            <a:off x="6629400" y="4114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7010400" y="4114800"/>
          <a:ext cx="2057400" cy="731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Left Bracket 45"/>
          <p:cNvSpPr/>
          <p:nvPr/>
        </p:nvSpPr>
        <p:spPr>
          <a:xfrm>
            <a:off x="7010400" y="41148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Bracket 46"/>
          <p:cNvSpPr/>
          <p:nvPr/>
        </p:nvSpPr>
        <p:spPr>
          <a:xfrm>
            <a:off x="8915400" y="41148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438400" y="44958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724400" y="44958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7010400" y="44958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152400" y="4495800"/>
            <a:ext cx="2286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71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391400" y="22098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457200" y="26329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62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24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908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(1 3 9 7) + More??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7772400" y="762000"/>
            <a:ext cx="2286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3505200" y="2362200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48000" y="2743200"/>
            <a:ext cx="304800" cy="304800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7772400" y="1143000"/>
            <a:ext cx="2286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3505200" y="3200400"/>
            <a:ext cx="304800" cy="304800"/>
          </a:xfrm>
          <a:prstGeom prst="ellipse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153400" y="1143000"/>
            <a:ext cx="2286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3962400" y="2743200"/>
            <a:ext cx="304800" cy="304800"/>
          </a:xfrm>
          <a:prstGeom prst="ellipse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 rot="16200000" flipV="1">
            <a:off x="8153400" y="762000"/>
            <a:ext cx="2286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7" grpId="0" animBg="1"/>
      <p:bldP spid="28" grpId="0" animBg="1"/>
      <p:bldP spid="31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391400" y="22098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457200" y="26329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62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24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08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(1 3 9 7) (2 4 6 8)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8006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(1 9) (2 8) (3 7) (4 8)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086600" y="3733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(1 7 9 3) (2 4 8 6)</a:t>
            </a:r>
            <a:endParaRPr lang="en-US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2971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Cauchy vs. Cyclic Forms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4191000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sz="2300" dirty="0" smtClean="0"/>
              <a:t>Advantage of the Cyclic form: Concise</a:t>
            </a:r>
          </a:p>
          <a:p>
            <a:pPr marL="339725" indent="-339725">
              <a:buFont typeface="Arial" pitchFamily="34" charset="0"/>
              <a:buChar char="•"/>
            </a:pPr>
            <a:r>
              <a:rPr lang="en-US" sz="2300" dirty="0" smtClean="0"/>
              <a:t>Disadvantage of cyclic form</a:t>
            </a:r>
          </a:p>
          <a:p>
            <a:pPr marL="796925" lvl="1" indent="-339725">
              <a:buFont typeface="Arial" pitchFamily="34" charset="0"/>
              <a:buChar char="•"/>
            </a:pPr>
            <a:r>
              <a:rPr lang="en-US" sz="2300" dirty="0" smtClean="0"/>
              <a:t>Does not define the set of points on which the permutation is acting</a:t>
            </a:r>
          </a:p>
          <a:p>
            <a:pPr marL="796925" lvl="1" indent="-339725"/>
            <a:r>
              <a:rPr lang="en-US" sz="2300" dirty="0" smtClean="0"/>
              <a:t>		Example: 5 is not listed</a:t>
            </a:r>
          </a:p>
          <a:p>
            <a:pPr marL="796925" lvl="1" indent="-339725">
              <a:buFont typeface="Arial" pitchFamily="34" charset="0"/>
              <a:buChar char="•"/>
            </a:pPr>
            <a:r>
              <a:rPr lang="en-US" sz="2300" dirty="0" smtClean="0"/>
              <a:t>Cycles can appear in any order</a:t>
            </a:r>
            <a:endParaRPr lang="en-US" sz="2300" dirty="0"/>
          </a:p>
        </p:txBody>
      </p:sp>
      <p:sp>
        <p:nvSpPr>
          <p:cNvPr id="19" name="TextBox 18"/>
          <p:cNvSpPr txBox="1"/>
          <p:nvPr/>
        </p:nvSpPr>
        <p:spPr>
          <a:xfrm>
            <a:off x="4419600" y="2133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34000" y="324612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(1 3 9 7) (2 4 6 8)</a:t>
            </a:r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715000" y="17526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819400" y="17526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524000" y="2133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2209800" y="332232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6" name="Left Bracket 25"/>
          <p:cNvSpPr/>
          <p:nvPr/>
        </p:nvSpPr>
        <p:spPr>
          <a:xfrm>
            <a:off x="2209801" y="3322320"/>
            <a:ext cx="1523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ket 26"/>
          <p:cNvSpPr/>
          <p:nvPr/>
        </p:nvSpPr>
        <p:spPr>
          <a:xfrm>
            <a:off x="4114800" y="332232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209800" y="324612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81400" y="324612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038600" y="324612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667000" y="324612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495800" y="419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&amp; Cauchy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forms make it easy to see how a permutation acts on a position</a:t>
            </a:r>
          </a:p>
          <a:p>
            <a:pPr lvl="1"/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p</a:t>
            </a:r>
            <a:r>
              <a:rPr lang="en-US" dirty="0" smtClean="0"/>
              <a:t> is a position (in book: point)</a:t>
            </a:r>
          </a:p>
          <a:p>
            <a:pPr lvl="1"/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g</a:t>
            </a:r>
            <a:r>
              <a:rPr lang="en-US" dirty="0" smtClean="0"/>
              <a:t> is a permutation</a:t>
            </a:r>
          </a:p>
          <a:p>
            <a:pPr lvl="1"/>
            <a:r>
              <a:rPr lang="en-US" i="1" dirty="0" smtClean="0">
                <a:latin typeface="Consolas" pitchFamily="49" charset="0"/>
                <a:cs typeface="Consolas" pitchFamily="49" charset="0"/>
              </a:rPr>
              <a:t>p</a:t>
            </a:r>
            <a:r>
              <a:rPr lang="en-US" i="1" baseline="30000" dirty="0" smtClean="0">
                <a:latin typeface="Consolas" pitchFamily="49" charset="0"/>
                <a:cs typeface="Consolas" pitchFamily="49" charset="0"/>
              </a:rPr>
              <a:t>g</a:t>
            </a:r>
            <a:r>
              <a:rPr lang="en-US" dirty="0" smtClean="0"/>
              <a:t> is what is moved to position </a:t>
            </a:r>
            <a:r>
              <a:rPr lang="en-US" i="1" dirty="0" err="1" smtClean="0"/>
              <a:t>p</a:t>
            </a:r>
            <a:r>
              <a:rPr lang="en-US" dirty="0" smtClean="0"/>
              <a:t> after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g</a:t>
            </a:r>
            <a:endParaRPr lang="en-US" i="1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i="1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i="1" baseline="30000" dirty="0" smtClean="0">
                <a:latin typeface="Consolas" pitchFamily="49" charset="0"/>
                <a:cs typeface="Consolas" pitchFamily="49" charset="0"/>
              </a:rPr>
              <a:t>r90</a:t>
            </a:r>
            <a:r>
              <a:rPr lang="en-US" dirty="0" smtClean="0"/>
              <a:t> = 7</a:t>
            </a:r>
          </a:p>
          <a:p>
            <a:pPr lvl="2"/>
            <a:r>
              <a:rPr lang="en-US" i="1" dirty="0" smtClean="0">
                <a:latin typeface="Consolas" pitchFamily="49" charset="0"/>
                <a:cs typeface="Consolas" pitchFamily="49" charset="0"/>
              </a:rPr>
              <a:t>4</a:t>
            </a:r>
            <a:r>
              <a:rPr lang="en-US" i="1" baseline="30000" dirty="0" smtClean="0">
                <a:latin typeface="Consolas" pitchFamily="49" charset="0"/>
                <a:cs typeface="Consolas" pitchFamily="49" charset="0"/>
              </a:rPr>
              <a:t>r90</a:t>
            </a:r>
            <a:r>
              <a:rPr lang="en-US" dirty="0" smtClean="0"/>
              <a:t> = 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572000" y="4267200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72000" y="4724400"/>
            <a:ext cx="304800" cy="304800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600200" y="5029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{1,4}</a:t>
            </a:r>
            <a:r>
              <a:rPr lang="en-US" sz="2400" baseline="30000" dirty="0" smtClean="0"/>
              <a:t>r90</a:t>
            </a:r>
            <a:r>
              <a:rPr lang="en-US" sz="2400" dirty="0" smtClean="0"/>
              <a:t> =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5029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{7,8}</a:t>
            </a:r>
            <a:endParaRPr lang="en-US" sz="24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200400" y="4572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Given a point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p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/>
              <a:t>and two permutations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f,g</a:t>
            </a:r>
            <a:endParaRPr lang="en-US" dirty="0" smtClean="0"/>
          </a:p>
          <a:p>
            <a:pPr lvl="1"/>
            <a:r>
              <a:rPr lang="en-US" i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f◦g)(p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p</a:t>
            </a:r>
            <a:r>
              <a:rPr lang="en-US" i="1" baseline="30000" dirty="0" err="1" smtClean="0">
                <a:latin typeface="Consolas" pitchFamily="49" charset="0"/>
                <a:cs typeface="Consolas" pitchFamily="49" charset="0"/>
              </a:rPr>
              <a:t>f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n-US" i="1" baseline="30000" dirty="0" err="1" smtClean="0">
                <a:latin typeface="Consolas" pitchFamily="49" charset="0"/>
                <a:cs typeface="Consolas" pitchFamily="49" charset="0"/>
              </a:rPr>
              <a:t>g</a:t>
            </a:r>
            <a:endParaRPr lang="en-US" i="1" baseline="30000" dirty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Not </a:t>
            </a:r>
            <a:r>
              <a:rPr lang="en-US" dirty="0"/>
              <a:t>l</a:t>
            </a:r>
            <a:r>
              <a:rPr lang="en-US" dirty="0" smtClean="0"/>
              <a:t>ike normal 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smtClean="0"/>
              <a:t>composition</a:t>
            </a:r>
          </a:p>
          <a:p>
            <a:pPr lvl="2"/>
            <a:r>
              <a:rPr lang="en-US" dirty="0" smtClean="0">
                <a:cs typeface="Consolas" pitchFamily="49" charset="0"/>
              </a:rPr>
              <a:t>Function composition (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f◦g)(x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)=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f(g(x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dirty="0" smtClean="0"/>
              <a:t>Example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05200" y="42672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>
            <a:off x="3505200" y="4267200"/>
            <a:ext cx="2285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5410200" y="42672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05200" y="5105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Left Bracket 8"/>
          <p:cNvSpPr/>
          <p:nvPr/>
        </p:nvSpPr>
        <p:spPr>
          <a:xfrm>
            <a:off x="3505200" y="5105400"/>
            <a:ext cx="152401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ket 9"/>
          <p:cNvSpPr/>
          <p:nvPr/>
        </p:nvSpPr>
        <p:spPr>
          <a:xfrm>
            <a:off x="5410200" y="5105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6248400"/>
          <a:ext cx="228600" cy="3200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2" name="Left Bracket 11"/>
          <p:cNvSpPr/>
          <p:nvPr/>
        </p:nvSpPr>
        <p:spPr>
          <a:xfrm>
            <a:off x="3505200" y="5943600"/>
            <a:ext cx="152401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ket 12"/>
          <p:cNvSpPr/>
          <p:nvPr/>
        </p:nvSpPr>
        <p:spPr>
          <a:xfrm>
            <a:off x="5410200" y="59436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743200" y="4419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432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x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43200" y="601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r90◦x: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05200" y="5943600"/>
          <a:ext cx="2057400" cy="3200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3505200" y="42672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76800" y="51054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733800" y="6248400"/>
          <a:ext cx="1828800" cy="3200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562600" y="60198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also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d2</a:t>
            </a:r>
            <a:endParaRPr lang="en-US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of 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Consolas" pitchFamily="49" charset="0"/>
                <a:cs typeface="Consolas" pitchFamily="49" charset="0"/>
              </a:rPr>
              <a:t>f◦f</a:t>
            </a:r>
            <a:r>
              <a:rPr lang="en-US" i="1" baseline="30000" dirty="0" smtClean="0">
                <a:latin typeface="Consolas" pitchFamily="49" charset="0"/>
                <a:cs typeface="Consolas" pitchFamily="49" charset="0"/>
              </a:rPr>
              <a:t>-1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=id</a:t>
            </a:r>
            <a:endParaRPr lang="en-US" dirty="0" smtClean="0"/>
          </a:p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05200" y="2819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>
            <a:off x="3505200" y="2819400"/>
            <a:ext cx="152401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5410200" y="2819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43200" y="2895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10" name="Left Bracket 9"/>
          <p:cNvSpPr/>
          <p:nvPr/>
        </p:nvSpPr>
        <p:spPr>
          <a:xfrm>
            <a:off x="3505200" y="3657600"/>
            <a:ext cx="152401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5410200" y="36576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7338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swap rows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505200" y="36576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6" name="Left Bracket 15"/>
          <p:cNvSpPr/>
          <p:nvPr/>
        </p:nvSpPr>
        <p:spPr>
          <a:xfrm>
            <a:off x="3505200" y="4495800"/>
            <a:ext cx="152401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ket 16"/>
          <p:cNvSpPr/>
          <p:nvPr/>
        </p:nvSpPr>
        <p:spPr>
          <a:xfrm>
            <a:off x="5410200" y="4495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562600" y="45720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r270</a:t>
            </a:r>
            <a:endParaRPr lang="en-US" i="1" dirty="0"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505200" y="4495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743200" y="4572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</a:t>
            </a:r>
            <a:r>
              <a:rPr lang="en-US" baseline="30000" dirty="0" smtClean="0"/>
              <a:t>-1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Consolas" pitchFamily="49" charset="0"/>
                <a:cs typeface="Consolas" pitchFamily="49" charset="0"/>
              </a:rPr>
              <a:t>f◦(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g◦h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) = (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f◦g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)◦h</a:t>
            </a:r>
          </a:p>
          <a:p>
            <a:r>
              <a:rPr lang="en-US" dirty="0" smtClean="0"/>
              <a:t>Works because of the definition of (permutation) composition</a:t>
            </a:r>
          </a:p>
          <a:p>
            <a:pPr lvl="1"/>
            <a:r>
              <a:rPr lang="en-US" dirty="0" smtClean="0"/>
              <a:t>Both will apply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f</a:t>
            </a:r>
            <a:r>
              <a:rPr lang="en-US" dirty="0" smtClean="0"/>
              <a:t> to the first element,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g</a:t>
            </a:r>
            <a:r>
              <a:rPr lang="en-US" dirty="0" smtClean="0"/>
              <a:t> to the result, and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h</a:t>
            </a:r>
            <a:r>
              <a:rPr lang="en-US" dirty="0" smtClean="0"/>
              <a:t> to the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Axioms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Given a non-empty set 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 is closed </a:t>
            </a:r>
            <a:r>
              <a:rPr lang="en-US" dirty="0"/>
              <a:t>under </a:t>
            </a:r>
            <a:r>
              <a:rPr lang="en-US" dirty="0" smtClean="0"/>
              <a:t>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id </a:t>
            </a:r>
            <a:r>
              <a:rPr lang="el-GR" dirty="0"/>
              <a:t>ϵ</a:t>
            </a:r>
            <a:r>
              <a:rPr lang="en-US" dirty="0"/>
              <a:t> </a:t>
            </a:r>
            <a:r>
              <a:rPr lang="en-US" dirty="0" smtClean="0"/>
              <a:t>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Every element has an inverse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◦ is associative</a:t>
            </a:r>
          </a:p>
          <a:p>
            <a:r>
              <a:rPr lang="en-US" dirty="0" smtClean="0"/>
              <a:t>Order of a group</a:t>
            </a:r>
          </a:p>
          <a:p>
            <a:pPr lvl="1"/>
            <a:r>
              <a:rPr lang="en-US" dirty="0" smtClean="0"/>
              <a:t>Number of elements in the set G</a:t>
            </a:r>
          </a:p>
          <a:p>
            <a:pPr lvl="1"/>
            <a:r>
              <a:rPr lang="en-US" dirty="0" smtClean="0"/>
              <a:t>|G|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chessboard</a:t>
            </a:r>
          </a:p>
          <a:p>
            <a:pPr marL="744538" lvl="1" indent="-287338">
              <a:buFont typeface="+mj-lt"/>
              <a:buAutoNum type="arabicPeriod"/>
            </a:pPr>
            <a:r>
              <a:rPr lang="en-US" dirty="0" smtClean="0"/>
              <a:t>G = {id, x, y, d1, d2, r90, r180, r270}</a:t>
            </a:r>
          </a:p>
          <a:p>
            <a:pPr marL="744538" lvl="1" indent="-287338">
              <a:buFont typeface="+mj-lt"/>
              <a:buAutoNum type="arabicPeriod" startAt="3"/>
            </a:pPr>
            <a:r>
              <a:rPr lang="en-US" dirty="0" smtClean="0"/>
              <a:t>Every element has an inverse</a:t>
            </a:r>
          </a:p>
          <a:p>
            <a:pPr marL="863600" lvl="2" indent="-236538"/>
            <a:r>
              <a:rPr lang="en-US" dirty="0" smtClean="0"/>
              <a:t>r90</a:t>
            </a:r>
            <a:r>
              <a:rPr lang="en-US" baseline="30000" dirty="0" smtClean="0"/>
              <a:t>-1</a:t>
            </a:r>
            <a:r>
              <a:rPr lang="en-US" dirty="0" smtClean="0"/>
              <a:t> = r270, r270</a:t>
            </a:r>
            <a:r>
              <a:rPr lang="en-US" baseline="30000" dirty="0" smtClean="0"/>
              <a:t>-1</a:t>
            </a:r>
            <a:r>
              <a:rPr lang="en-US" dirty="0" smtClean="0"/>
              <a:t>=r90</a:t>
            </a:r>
          </a:p>
          <a:p>
            <a:pPr marL="863600" lvl="2" indent="-236538"/>
            <a:r>
              <a:rPr lang="en-US" dirty="0" smtClean="0"/>
              <a:t>Everything else is inverse of self</a:t>
            </a:r>
          </a:p>
          <a:p>
            <a:pPr marL="744538" lvl="1" indent="-287338">
              <a:buFont typeface="+mj-lt"/>
              <a:buAutoNum type="arabicPeriod" startAt="4"/>
            </a:pPr>
            <a:r>
              <a:rPr lang="en-US" dirty="0" smtClean="0"/>
              <a:t>◦ is associative</a:t>
            </a:r>
          </a:p>
          <a:p>
            <a:pPr lvl="1">
              <a:buFont typeface="Lucida Grande"/>
              <a:buChar char="+"/>
            </a:pPr>
            <a:r>
              <a:rPr lang="en-US" dirty="0" smtClean="0"/>
              <a:t>|G| = 8</a:t>
            </a:r>
          </a:p>
          <a:p>
            <a:pPr lvl="1">
              <a:buFont typeface="Lucida Grande"/>
              <a:buChar char="+"/>
            </a:pPr>
            <a:r>
              <a:rPr lang="en-US" dirty="0" smtClean="0"/>
              <a:t>Not commutative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Closure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show that we have a group we need to show closure</a:t>
            </a:r>
          </a:p>
          <a:p>
            <a:r>
              <a:rPr lang="en-US" dirty="0" smtClean="0"/>
              <a:t>One way to show closure is to generate all permutations</a:t>
            </a:r>
          </a:p>
          <a:p>
            <a:pPr lvl="1"/>
            <a:r>
              <a:rPr lang="en-US" dirty="0" smtClean="0"/>
              <a:t>Result is from composing them arbitrarily</a:t>
            </a:r>
          </a:p>
          <a:p>
            <a:pPr lvl="1"/>
            <a:r>
              <a:rPr lang="en-US" dirty="0" smtClean="0"/>
              <a:t>Use a generator for a group!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Group Theory</a:t>
            </a:r>
          </a:p>
          <a:p>
            <a:pPr lvl="1"/>
            <a:r>
              <a:rPr lang="en-US" dirty="0" smtClean="0"/>
              <a:t>Cauchy form, Cyclic form</a:t>
            </a:r>
          </a:p>
          <a:p>
            <a:pPr lvl="1"/>
            <a:r>
              <a:rPr lang="en-US" dirty="0" smtClean="0"/>
              <a:t>Composition, inverse, </a:t>
            </a:r>
            <a:r>
              <a:rPr lang="en-US" dirty="0" err="1" smtClean="0"/>
              <a:t>associativity</a:t>
            </a:r>
            <a:r>
              <a:rPr lang="en-US" dirty="0" smtClean="0"/>
              <a:t>, group, order of group</a:t>
            </a:r>
          </a:p>
          <a:p>
            <a:pPr lvl="1"/>
            <a:r>
              <a:rPr lang="en-US" dirty="0" smtClean="0"/>
              <a:t>Generators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Generator of a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Generator</a:t>
            </a:r>
          </a:p>
          <a:p>
            <a:pPr lvl="1"/>
            <a:r>
              <a:rPr lang="en-US" dirty="0" smtClean="0"/>
              <a:t>Let S be a set of elements with ◦</a:t>
            </a:r>
          </a:p>
          <a:p>
            <a:pPr lvl="1"/>
            <a:r>
              <a:rPr lang="en-US" dirty="0" smtClean="0"/>
              <a:t>The set S generates G if every element of G can be written as a product of elements in S</a:t>
            </a:r>
          </a:p>
          <a:p>
            <a:pPr lvl="1"/>
            <a:r>
              <a:rPr lang="en-US" dirty="0" smtClean="0"/>
              <a:t>And vise-versa</a:t>
            </a:r>
          </a:p>
          <a:p>
            <a:pPr lvl="1"/>
            <a:r>
              <a:rPr lang="en-US" dirty="0" smtClean="0"/>
              <a:t>S is a set of generators for G</a:t>
            </a:r>
          </a:p>
          <a:p>
            <a:pPr lvl="1"/>
            <a:r>
              <a:rPr lang="en-US" dirty="0" smtClean="0"/>
              <a:t>Denoted G = &lt;S&gt;</a:t>
            </a:r>
          </a:p>
          <a:p>
            <a:r>
              <a:rPr lang="en-US" dirty="0" smtClean="0"/>
              <a:t>Example: Chessboard</a:t>
            </a:r>
          </a:p>
          <a:p>
            <a:pPr lvl="1"/>
            <a:r>
              <a:rPr lang="en-US" dirty="0" smtClean="0"/>
              <a:t>All symmetries can be generated by {r90, d1}</a:t>
            </a:r>
          </a:p>
          <a:p>
            <a:pPr lvl="1"/>
            <a:r>
              <a:rPr lang="en-US" dirty="0" smtClean="0"/>
              <a:t>We can obtain all of {id, r90, r180, r270, d1, </a:t>
            </a:r>
            <a:r>
              <a:rPr lang="en-US" dirty="0" err="1" smtClean="0"/>
              <a:t>y</a:t>
            </a:r>
            <a:r>
              <a:rPr lang="en-US" dirty="0" smtClean="0"/>
              <a:t>, d2, </a:t>
            </a:r>
            <a:r>
              <a:rPr lang="en-US" dirty="0" err="1" smtClean="0"/>
              <a:t>x</a:t>
            </a:r>
            <a:r>
              <a:rPr lang="en-US" dirty="0" smtClean="0"/>
              <a:t>} by applying some sequence of compositions of {r90, d1}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Generators of a Group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-685800" y="35930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" y="18404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800600" y="1828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d1:</a:t>
            </a:r>
            <a:endParaRPr lang="en-US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6172200" y="1676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5" name="Left Bracket 54"/>
          <p:cNvSpPr/>
          <p:nvPr/>
        </p:nvSpPr>
        <p:spPr>
          <a:xfrm>
            <a:off x="6172200" y="16764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Bracket 55"/>
          <p:cNvSpPr/>
          <p:nvPr/>
        </p:nvSpPr>
        <p:spPr>
          <a:xfrm>
            <a:off x="8077200" y="1676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4" name="Table 63"/>
          <p:cNvGraphicFramePr>
            <a:graphicFrameLocks noGrp="1"/>
          </p:cNvGraphicFramePr>
          <p:nvPr/>
        </p:nvGraphicFramePr>
        <p:xfrm>
          <a:off x="1752600" y="1676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5" name="Left Bracket 64"/>
          <p:cNvSpPr/>
          <p:nvPr/>
        </p:nvSpPr>
        <p:spPr>
          <a:xfrm>
            <a:off x="1752600" y="16764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Bracket 65"/>
          <p:cNvSpPr/>
          <p:nvPr/>
        </p:nvSpPr>
        <p:spPr>
          <a:xfrm>
            <a:off x="3657600" y="1676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8" name="Table 67"/>
          <p:cNvGraphicFramePr>
            <a:graphicFrameLocks noGrp="1"/>
          </p:cNvGraphicFramePr>
          <p:nvPr/>
        </p:nvGraphicFramePr>
        <p:xfrm>
          <a:off x="3810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9" name="Left Bracket 68"/>
          <p:cNvSpPr/>
          <p:nvPr/>
        </p:nvSpPr>
        <p:spPr>
          <a:xfrm>
            <a:off x="3810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Bracket 69"/>
          <p:cNvSpPr/>
          <p:nvPr/>
        </p:nvSpPr>
        <p:spPr>
          <a:xfrm>
            <a:off x="22860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1" name="Table 70"/>
          <p:cNvGraphicFramePr>
            <a:graphicFrameLocks noGrp="1"/>
          </p:cNvGraphicFramePr>
          <p:nvPr/>
        </p:nvGraphicFramePr>
        <p:xfrm>
          <a:off x="25908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2" name="Left Bracket 71"/>
          <p:cNvSpPr/>
          <p:nvPr/>
        </p:nvSpPr>
        <p:spPr>
          <a:xfrm>
            <a:off x="25908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ket 72"/>
          <p:cNvSpPr/>
          <p:nvPr/>
        </p:nvSpPr>
        <p:spPr>
          <a:xfrm>
            <a:off x="44958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4" name="Table 73"/>
          <p:cNvGraphicFramePr>
            <a:graphicFrameLocks noGrp="1"/>
          </p:cNvGraphicFramePr>
          <p:nvPr/>
        </p:nvGraphicFramePr>
        <p:xfrm>
          <a:off x="48006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5" name="Left Bracket 74"/>
          <p:cNvSpPr/>
          <p:nvPr/>
        </p:nvSpPr>
        <p:spPr>
          <a:xfrm>
            <a:off x="48006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ight Bracket 75"/>
          <p:cNvSpPr/>
          <p:nvPr/>
        </p:nvSpPr>
        <p:spPr>
          <a:xfrm>
            <a:off x="67056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2362200" y="3581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◦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572000" y="3581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90524" y="3048000"/>
            <a:ext cx="204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2590800" y="3048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4800600" y="3048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r90◦r90</a:t>
            </a:r>
          </a:p>
        </p:txBody>
      </p:sp>
      <p:graphicFrame>
        <p:nvGraphicFramePr>
          <p:cNvPr id="100" name="Table 99"/>
          <p:cNvGraphicFramePr>
            <a:graphicFrameLocks noGrp="1"/>
          </p:cNvGraphicFramePr>
          <p:nvPr/>
        </p:nvGraphicFramePr>
        <p:xfrm>
          <a:off x="70104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1" name="Left Bracket 100"/>
          <p:cNvSpPr/>
          <p:nvPr/>
        </p:nvSpPr>
        <p:spPr>
          <a:xfrm>
            <a:off x="70104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ight Bracket 101"/>
          <p:cNvSpPr/>
          <p:nvPr/>
        </p:nvSpPr>
        <p:spPr>
          <a:xfrm>
            <a:off x="89154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6781800" y="3581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◦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7010400" y="3048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</a:t>
            </a:r>
            <a:endParaRPr lang="en-US" dirty="0"/>
          </a:p>
        </p:txBody>
      </p:sp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4800600" y="4495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6" name="Left Bracket 105"/>
          <p:cNvSpPr/>
          <p:nvPr/>
        </p:nvSpPr>
        <p:spPr>
          <a:xfrm>
            <a:off x="4800600" y="4495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ight Bracket 106"/>
          <p:cNvSpPr/>
          <p:nvPr/>
        </p:nvSpPr>
        <p:spPr>
          <a:xfrm>
            <a:off x="6705600" y="4495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4572000" y="4724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800600" y="4191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 ◦r90◦r90</a:t>
            </a: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/>
        </p:nvGraphicFramePr>
        <p:xfrm>
          <a:off x="7010400" y="4495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1" name="Left Bracket 110"/>
          <p:cNvSpPr/>
          <p:nvPr/>
        </p:nvSpPr>
        <p:spPr>
          <a:xfrm>
            <a:off x="7010400" y="4495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ight Bracket 111"/>
          <p:cNvSpPr/>
          <p:nvPr/>
        </p:nvSpPr>
        <p:spPr>
          <a:xfrm>
            <a:off x="8915400" y="4495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6781800" y="4724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◦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010400" y="4191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</a:t>
            </a:r>
            <a:endParaRPr lang="en-US" dirty="0"/>
          </a:p>
        </p:txBody>
      </p:sp>
      <p:graphicFrame>
        <p:nvGraphicFramePr>
          <p:cNvPr id="115" name="Table 114"/>
          <p:cNvGraphicFramePr>
            <a:graphicFrameLocks noGrp="1"/>
          </p:cNvGraphicFramePr>
          <p:nvPr/>
        </p:nvGraphicFramePr>
        <p:xfrm>
          <a:off x="4800600" y="5638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6" name="Left Bracket 115"/>
          <p:cNvSpPr/>
          <p:nvPr/>
        </p:nvSpPr>
        <p:spPr>
          <a:xfrm>
            <a:off x="4800600" y="5638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ight Bracket 116"/>
          <p:cNvSpPr/>
          <p:nvPr/>
        </p:nvSpPr>
        <p:spPr>
          <a:xfrm>
            <a:off x="6705600" y="5638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4572000" y="5867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800600" y="5334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 ◦r90◦r90◦r90</a:t>
            </a:r>
          </a:p>
        </p:txBody>
      </p:sp>
      <p:sp>
        <p:nvSpPr>
          <p:cNvPr id="120" name="Oval 119"/>
          <p:cNvSpPr/>
          <p:nvPr/>
        </p:nvSpPr>
        <p:spPr>
          <a:xfrm>
            <a:off x="381000" y="3352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Oval 120"/>
          <p:cNvSpPr/>
          <p:nvPr/>
        </p:nvSpPr>
        <p:spPr>
          <a:xfrm>
            <a:off x="3962400" y="3352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4800600" y="3352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8839200" y="3352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4800600" y="4495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467600" y="4495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4800600" y="5638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Generators of a Group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-685800" y="34406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x:</a:t>
            </a:r>
            <a:endParaRPr lang="en-US" dirty="0"/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8006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9" name="Left Bracket 48"/>
          <p:cNvSpPr/>
          <p:nvPr/>
        </p:nvSpPr>
        <p:spPr>
          <a:xfrm>
            <a:off x="4800601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Bracket 49"/>
          <p:cNvSpPr/>
          <p:nvPr/>
        </p:nvSpPr>
        <p:spPr>
          <a:xfrm>
            <a:off x="67056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0" name="Table 79"/>
          <p:cNvGraphicFramePr>
            <a:graphicFrameLocks noGrp="1"/>
          </p:cNvGraphicFramePr>
          <p:nvPr/>
        </p:nvGraphicFramePr>
        <p:xfrm>
          <a:off x="3810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1" name="Left Bracket 80"/>
          <p:cNvSpPr/>
          <p:nvPr/>
        </p:nvSpPr>
        <p:spPr>
          <a:xfrm>
            <a:off x="3810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ight Bracket 81"/>
          <p:cNvSpPr/>
          <p:nvPr/>
        </p:nvSpPr>
        <p:spPr>
          <a:xfrm>
            <a:off x="22860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3" name="Table 82"/>
          <p:cNvGraphicFramePr>
            <a:graphicFrameLocks noGrp="1"/>
          </p:cNvGraphicFramePr>
          <p:nvPr/>
        </p:nvGraphicFramePr>
        <p:xfrm>
          <a:off x="2590800" y="3352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4" name="Left Bracket 83"/>
          <p:cNvSpPr/>
          <p:nvPr/>
        </p:nvSpPr>
        <p:spPr>
          <a:xfrm>
            <a:off x="2590800" y="3352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Bracket 84"/>
          <p:cNvSpPr/>
          <p:nvPr/>
        </p:nvSpPr>
        <p:spPr>
          <a:xfrm>
            <a:off x="4495800" y="3352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2362200" y="3581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◦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4572000" y="35052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90524" y="3048000"/>
            <a:ext cx="204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2590800" y="3048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4800600" y="3048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r90◦d1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57200" y="34290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Consolas" pitchFamily="49" charset="0"/>
                <a:cs typeface="Consolas" pitchFamily="49" charset="0"/>
              </a:rPr>
              <a:t>&lt;&lt; What goes here? &gt;&gt;</a:t>
            </a:r>
            <a:endParaRPr lang="en-US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7200" y="18404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800600" y="1828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d1:</a:t>
            </a:r>
            <a:endParaRPr lang="en-US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172200" y="1676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2" name="Left Bracket 31"/>
          <p:cNvSpPr/>
          <p:nvPr/>
        </p:nvSpPr>
        <p:spPr>
          <a:xfrm>
            <a:off x="6172200" y="16764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Bracket 32"/>
          <p:cNvSpPr/>
          <p:nvPr/>
        </p:nvSpPr>
        <p:spPr>
          <a:xfrm>
            <a:off x="8077200" y="1676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1752600" y="16764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5" name="Left Bracket 34"/>
          <p:cNvSpPr/>
          <p:nvPr/>
        </p:nvSpPr>
        <p:spPr>
          <a:xfrm>
            <a:off x="1752600" y="16764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Bracket 35"/>
          <p:cNvSpPr/>
          <p:nvPr/>
        </p:nvSpPr>
        <p:spPr>
          <a:xfrm>
            <a:off x="3657600" y="16764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2" grpId="0" animBg="1"/>
      <p:bldP spid="84" grpId="0" animBg="1"/>
      <p:bldP spid="85" grpId="0" animBg="1"/>
      <p:bldP spid="90" grpId="0"/>
      <p:bldP spid="97" grpId="0"/>
      <p:bldP spid="98" grpId="0"/>
      <p:bldP spid="99" grpId="0"/>
      <p:bldP spid="10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subset of G that is itself a group</a:t>
            </a:r>
          </a:p>
          <a:p>
            <a:pPr lvl="1"/>
            <a:r>
              <a:rPr lang="en-US" dirty="0" smtClean="0"/>
              <a:t>G is always subgroup of itself</a:t>
            </a:r>
          </a:p>
          <a:p>
            <a:pPr lvl="1"/>
            <a:r>
              <a:rPr lang="en-US" dirty="0" smtClean="0"/>
              <a:t>{id} is always a subgroup of G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{id, r90, r180, r270}</a:t>
            </a:r>
          </a:p>
          <a:p>
            <a:pPr lvl="1"/>
            <a:r>
              <a:rPr lang="en-US" dirty="0" smtClean="0"/>
              <a:t>Every element can be generated</a:t>
            </a:r>
          </a:p>
          <a:p>
            <a:pPr lvl="2"/>
            <a:r>
              <a:rPr lang="en-US" dirty="0" smtClean="0"/>
              <a:t>As seen two slides ago</a:t>
            </a:r>
          </a:p>
          <a:p>
            <a:r>
              <a:rPr lang="en-US" dirty="0" smtClean="0"/>
              <a:t>Example 2:</a:t>
            </a:r>
          </a:p>
          <a:p>
            <a:pPr lvl="1"/>
            <a:r>
              <a:rPr lang="en-US" dirty="0" smtClean="0"/>
              <a:t>{id, x, y}</a:t>
            </a:r>
            <a:endParaRPr lang="en-US" dirty="0"/>
          </a:p>
          <a:p>
            <a:pPr lvl="1"/>
            <a:r>
              <a:rPr lang="en-US" dirty="0" smtClean="0"/>
              <a:t>Is it a subgroup?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48200" y="5257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>
            <a:off x="4648201" y="5257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6553200" y="5257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34200" y="52578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Left Bracket 7"/>
          <p:cNvSpPr/>
          <p:nvPr/>
        </p:nvSpPr>
        <p:spPr>
          <a:xfrm>
            <a:off x="6934200" y="5257800"/>
            <a:ext cx="152400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ket 8"/>
          <p:cNvSpPr/>
          <p:nvPr/>
        </p:nvSpPr>
        <p:spPr>
          <a:xfrm>
            <a:off x="8839200" y="52578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8200" y="4953000"/>
            <a:ext cx="204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3725" y="4953000"/>
            <a:ext cx="204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648200" y="5257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105400" y="5257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934200" y="5257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305800" y="5257800"/>
            <a:ext cx="228600" cy="6096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/>
      <p:bldP spid="12" grpId="0"/>
      <p:bldP spid="13" grpId="0" animBg="1"/>
      <p:bldP spid="14" grpId="0" animBg="1"/>
      <p:bldP spid="16" grpId="0" animBg="1"/>
      <p:bldP spid="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Orbit and </a:t>
            </a:r>
            <a:r>
              <a:rPr lang="en-US" dirty="0" err="1" smtClean="0"/>
              <a:t>Stabiliser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Orbit</a:t>
            </a:r>
          </a:p>
          <a:p>
            <a:pPr lvl="1"/>
            <a:r>
              <a:rPr lang="en-US" dirty="0" smtClean="0"/>
              <a:t>All the points to which a point is mapped under G</a:t>
            </a:r>
          </a:p>
          <a:p>
            <a:pPr lvl="1"/>
            <a:r>
              <a:rPr lang="en-US" dirty="0" smtClean="0"/>
              <a:t>Example, orbit of 1 is {1,3,7,9}</a:t>
            </a:r>
          </a:p>
          <a:p>
            <a:pPr lvl="2"/>
            <a:r>
              <a:rPr lang="en-US" dirty="0" smtClean="0"/>
              <a:t>1</a:t>
            </a:r>
            <a:r>
              <a:rPr lang="en-US" baseline="30000" dirty="0" smtClean="0"/>
              <a:t>id</a:t>
            </a:r>
            <a:r>
              <a:rPr lang="en-US" dirty="0" smtClean="0"/>
              <a:t>=1, 1</a:t>
            </a:r>
            <a:r>
              <a:rPr lang="en-US" baseline="30000" dirty="0" smtClean="0"/>
              <a:t>r90</a:t>
            </a:r>
            <a:r>
              <a:rPr lang="en-US" dirty="0" smtClean="0"/>
              <a:t>=7, 1</a:t>
            </a:r>
            <a:r>
              <a:rPr lang="en-US" baseline="30000" dirty="0" smtClean="0"/>
              <a:t>r180</a:t>
            </a:r>
            <a:r>
              <a:rPr lang="en-US" dirty="0" smtClean="0"/>
              <a:t>=9, r</a:t>
            </a:r>
            <a:r>
              <a:rPr lang="en-US" baseline="30000" dirty="0" smtClean="0"/>
              <a:t>r270</a:t>
            </a:r>
            <a:r>
              <a:rPr lang="en-US" dirty="0" smtClean="0"/>
              <a:t>=3</a:t>
            </a:r>
          </a:p>
          <a:p>
            <a:pPr lvl="2"/>
            <a:r>
              <a:rPr lang="en-US" dirty="0" smtClean="0"/>
              <a:t>1</a:t>
            </a:r>
            <a:r>
              <a:rPr lang="en-US" baseline="30000" dirty="0" smtClean="0"/>
              <a:t>x</a:t>
            </a:r>
            <a:r>
              <a:rPr lang="en-US" dirty="0" smtClean="0"/>
              <a:t>=3, 1</a:t>
            </a:r>
            <a:r>
              <a:rPr lang="en-US" baseline="30000" dirty="0" smtClean="0"/>
              <a:t>y</a:t>
            </a:r>
            <a:r>
              <a:rPr lang="en-US" dirty="0" smtClean="0"/>
              <a:t>=7, 1</a:t>
            </a:r>
            <a:r>
              <a:rPr lang="en-US" baseline="30000" dirty="0" smtClean="0"/>
              <a:t>d1</a:t>
            </a:r>
            <a:r>
              <a:rPr lang="en-US" dirty="0" smtClean="0"/>
              <a:t>=1, 1</a:t>
            </a:r>
            <a:r>
              <a:rPr lang="en-US" baseline="30000" dirty="0" smtClean="0"/>
              <a:t>d2</a:t>
            </a:r>
            <a:r>
              <a:rPr lang="en-US" dirty="0" smtClean="0"/>
              <a:t>=9</a:t>
            </a:r>
          </a:p>
          <a:p>
            <a:r>
              <a:rPr lang="en-US" dirty="0" err="1" smtClean="0"/>
              <a:t>Stabiliser</a:t>
            </a:r>
            <a:endParaRPr lang="en-US" dirty="0" smtClean="0"/>
          </a:p>
          <a:p>
            <a:pPr lvl="1"/>
            <a:r>
              <a:rPr lang="en-US" dirty="0" smtClean="0"/>
              <a:t>Is a set of the elements of the group that do not change the value of a point when they are applied to the point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/>
              <a:t>stabiliser</a:t>
            </a:r>
            <a:r>
              <a:rPr lang="en-US" dirty="0" smtClean="0"/>
              <a:t> of 1 is {id, d1}</a:t>
            </a:r>
          </a:p>
          <a:p>
            <a:pPr lvl="1"/>
            <a:r>
              <a:rPr lang="en-US" dirty="0" smtClean="0"/>
              <a:t>In CP, a </a:t>
            </a:r>
            <a:r>
              <a:rPr lang="en-US" dirty="0" err="1" smtClean="0"/>
              <a:t>stabilitizer</a:t>
            </a:r>
            <a:r>
              <a:rPr lang="en-US" dirty="0" smtClean="0"/>
              <a:t> shows what symmetries are left unbroken after an assignment during 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 in CP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Illustration: Chessboard</a:t>
            </a:r>
          </a:p>
          <a:p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variables: squares of the chessboard</a:t>
            </a:r>
          </a:p>
          <a:p>
            <a:r>
              <a:rPr lang="en-US" dirty="0" smtClean="0"/>
              <a:t>Values</a:t>
            </a:r>
          </a:p>
          <a:p>
            <a:pPr lvl="1"/>
            <a:r>
              <a:rPr lang="en-US" dirty="0" smtClean="0"/>
              <a:t>5 values (white queen, black queen, white king, black king, empty)</a:t>
            </a:r>
          </a:p>
          <a:p>
            <a:r>
              <a:rPr lang="en-US" dirty="0" smtClean="0"/>
              <a:t>Set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n</a:t>
            </a:r>
            <a:r>
              <a:rPr lang="en-US" dirty="0" smtClean="0"/>
              <a:t> is all permutations of n forms a group called the symmetric group over n elements</a:t>
            </a:r>
          </a:p>
          <a:p>
            <a:pPr lvl="1"/>
            <a:r>
              <a:rPr lang="en-US" dirty="0" smtClean="0"/>
              <a:t>It’s size is n!</a:t>
            </a:r>
          </a:p>
          <a:p>
            <a:r>
              <a:rPr lang="en-US" dirty="0" smtClean="0"/>
              <a:t>Direct product = ??? [HELP!]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52400"/>
            <a:ext cx="231457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Schier</a:t>
            </a:r>
            <a:r>
              <a:rPr lang="en-US" dirty="0" smtClean="0"/>
              <a:t> Sims algorithm</a:t>
            </a:r>
          </a:p>
          <a:p>
            <a:pPr lvl="1"/>
            <a:r>
              <a:rPr lang="en-US" dirty="0" smtClean="0"/>
              <a:t>Construct a </a:t>
            </a:r>
            <a:r>
              <a:rPr lang="en-US" dirty="0" err="1" smtClean="0"/>
              <a:t>stabiliser</a:t>
            </a:r>
            <a:r>
              <a:rPr lang="en-US" dirty="0" smtClean="0"/>
              <a:t> chain</a:t>
            </a:r>
          </a:p>
          <a:p>
            <a:pPr lvl="1"/>
            <a:r>
              <a:rPr lang="en-US" dirty="0" smtClean="0"/>
              <a:t>G</a:t>
            </a:r>
            <a:r>
              <a:rPr lang="en-US" baseline="-25000" dirty="0" smtClean="0"/>
              <a:t>0</a:t>
            </a:r>
            <a:r>
              <a:rPr lang="en-US" dirty="0" smtClean="0"/>
              <a:t> = G</a:t>
            </a:r>
          </a:p>
          <a:p>
            <a:pPr lvl="1"/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 = G</a:t>
            </a:r>
            <a:r>
              <a:rPr lang="en-US" baseline="-25000" dirty="0" smtClean="0"/>
              <a:t>i-1</a:t>
            </a:r>
          </a:p>
          <a:p>
            <a:pPr lvl="1"/>
            <a:r>
              <a:rPr lang="en-US" dirty="0" err="1"/>
              <a:t>G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 smtClean="0"/>
              <a:t>{</a:t>
            </a:r>
            <a:r>
              <a:rPr lang="el-GR" dirty="0" smtClean="0"/>
              <a:t>σ</a:t>
            </a:r>
            <a:r>
              <a:rPr lang="en-US" dirty="0" smtClean="0"/>
              <a:t> ϵ G: 0</a:t>
            </a:r>
            <a:r>
              <a:rPr lang="el-GR" baseline="30000" dirty="0" smtClean="0"/>
              <a:t>σ</a:t>
            </a:r>
            <a:r>
              <a:rPr lang="en-US" dirty="0" smtClean="0"/>
              <a:t> = 0 ^ … ^ (i-1)</a:t>
            </a:r>
            <a:r>
              <a:rPr lang="el-GR" baseline="30000" dirty="0" smtClean="0"/>
              <a:t>σ</a:t>
            </a:r>
            <a:r>
              <a:rPr lang="en-US" dirty="0" smtClean="0"/>
              <a:t> = i-1}</a:t>
            </a:r>
          </a:p>
          <a:p>
            <a:pPr lvl="1"/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dirty="0" smtClean="0"/>
              <a:t> subset G</a:t>
            </a:r>
            <a:r>
              <a:rPr lang="en-US" baseline="-25000" dirty="0" smtClean="0"/>
              <a:t>n-1</a:t>
            </a:r>
            <a:r>
              <a:rPr lang="en-US" dirty="0" smtClean="0"/>
              <a:t> subset G</a:t>
            </a:r>
            <a:r>
              <a:rPr lang="en-US" baseline="-25000" dirty="0" smtClean="0"/>
              <a:t>1</a:t>
            </a:r>
            <a:r>
              <a:rPr lang="en-US" dirty="0" smtClean="0"/>
              <a:t> subset G</a:t>
            </a:r>
            <a:r>
              <a:rPr lang="en-US" baseline="-25000" dirty="0" smtClean="0"/>
              <a:t>0</a:t>
            </a:r>
          </a:p>
          <a:p>
            <a:r>
              <a:rPr lang="en-US" dirty="0" smtClean="0"/>
              <a:t>Also computes </a:t>
            </a:r>
            <a:r>
              <a:rPr lang="en-US" dirty="0" err="1" smtClean="0"/>
              <a:t>coset</a:t>
            </a:r>
            <a:r>
              <a:rPr lang="en-US" dirty="0" smtClean="0"/>
              <a:t> representatives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i</a:t>
            </a:r>
            <a:endParaRPr lang="en-US" i="1" dirty="0" smtClean="0"/>
          </a:p>
          <a:p>
            <a:pPr lvl="1"/>
            <a:r>
              <a:rPr lang="en-US" dirty="0" smtClean="0"/>
              <a:t>Orbits of </a:t>
            </a:r>
            <a:r>
              <a:rPr lang="en-US" i="1" dirty="0" err="1" smtClean="0"/>
              <a:t>i</a:t>
            </a:r>
            <a:r>
              <a:rPr lang="en-US" dirty="0" smtClean="0"/>
              <a:t> in 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r>
              <a:rPr lang="en-US" i="1" dirty="0" err="1" smtClean="0"/>
              <a:t>U</a:t>
            </a:r>
            <a:r>
              <a:rPr lang="en-US" i="1" baseline="-25000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set of values which </a:t>
            </a:r>
            <a:r>
              <a:rPr lang="en-US" i="1" dirty="0" err="1" smtClean="0"/>
              <a:t>i</a:t>
            </a:r>
            <a:r>
              <a:rPr lang="en-US" dirty="0" smtClean="0"/>
              <a:t> is mapped to by symmetries in 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Group Theory</a:t>
            </a:r>
          </a:p>
          <a:p>
            <a:pPr lvl="1"/>
            <a:r>
              <a:rPr lang="en-US" dirty="0" smtClean="0"/>
              <a:t>Cauchy form, Cyclic form</a:t>
            </a:r>
          </a:p>
          <a:p>
            <a:pPr lvl="1"/>
            <a:r>
              <a:rPr lang="en-US" dirty="0" smtClean="0"/>
              <a:t>Composition, inverse, </a:t>
            </a:r>
            <a:r>
              <a:rPr lang="en-US" dirty="0" err="1" smtClean="0"/>
              <a:t>associativity</a:t>
            </a:r>
            <a:r>
              <a:rPr lang="en-US" dirty="0" smtClean="0"/>
              <a:t>, group, order of group</a:t>
            </a:r>
          </a:p>
          <a:p>
            <a:pPr lvl="1"/>
            <a:r>
              <a:rPr lang="en-US" dirty="0" smtClean="0"/>
              <a:t>Generators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fully interchangeable</a:t>
            </a:r>
          </a:p>
          <a:p>
            <a:r>
              <a:rPr lang="en-US" dirty="0" err="1" smtClean="0"/>
              <a:t>neighbourhood</a:t>
            </a:r>
            <a:r>
              <a:rPr lang="en-US" dirty="0" smtClean="0"/>
              <a:t> interchangeable</a:t>
            </a:r>
          </a:p>
          <a:p>
            <a:r>
              <a:rPr lang="en-US" dirty="0" smtClean="0"/>
              <a:t>local interchangeability</a:t>
            </a:r>
          </a:p>
          <a:p>
            <a:r>
              <a:rPr lang="en-US" dirty="0" smtClean="0"/>
              <a:t>semantic symmetries</a:t>
            </a:r>
          </a:p>
          <a:p>
            <a:r>
              <a:rPr lang="en-US" dirty="0" smtClean="0"/>
              <a:t>syntactic symmetries</a:t>
            </a:r>
          </a:p>
          <a:p>
            <a:r>
              <a:rPr lang="en-US" dirty="0" err="1" smtClean="0"/>
              <a:t>symmetricial</a:t>
            </a:r>
            <a:r>
              <a:rPr lang="en-US" dirty="0" smtClean="0"/>
              <a:t> constraint</a:t>
            </a:r>
          </a:p>
          <a:p>
            <a:r>
              <a:rPr lang="en-US" dirty="0" err="1" smtClean="0"/>
              <a:t>intensional</a:t>
            </a:r>
            <a:r>
              <a:rPr lang="en-US" dirty="0" smtClean="0"/>
              <a:t> </a:t>
            </a:r>
            <a:r>
              <a:rPr lang="en-US" dirty="0" err="1" smtClean="0"/>
              <a:t>permutability</a:t>
            </a:r>
            <a:endParaRPr lang="en-US" dirty="0" smtClean="0"/>
          </a:p>
          <a:p>
            <a:r>
              <a:rPr lang="en-US" dirty="0" smtClean="0"/>
              <a:t>solution symmetry</a:t>
            </a:r>
          </a:p>
          <a:p>
            <a:r>
              <a:rPr lang="en-US" dirty="0" smtClean="0"/>
              <a:t>problem symmetry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Lots of different ones</a:t>
            </a:r>
          </a:p>
          <a:p>
            <a:pPr lvl="1"/>
            <a:r>
              <a:rPr lang="en-US" dirty="0" smtClean="0"/>
              <a:t>Symmetry as a property of the solution set</a:t>
            </a:r>
          </a:p>
          <a:p>
            <a:pPr lvl="1"/>
            <a:r>
              <a:rPr lang="en-US" dirty="0" smtClean="0"/>
              <a:t>Symmetry as a property that can be identified in the problem statement</a:t>
            </a:r>
          </a:p>
          <a:p>
            <a:r>
              <a:rPr lang="en-US" dirty="0" smtClean="0"/>
              <a:t>Brown, Finkelstein &amp; </a:t>
            </a:r>
            <a:r>
              <a:rPr lang="en-US" dirty="0" err="1" smtClean="0"/>
              <a:t>Purdom</a:t>
            </a:r>
            <a:r>
              <a:rPr lang="en-US" dirty="0" smtClean="0"/>
              <a:t>: “A symmetry is a permutation that leaves invariant the set of solutions sequences to a problem”</a:t>
            </a:r>
          </a:p>
          <a:p>
            <a:pPr lvl="1"/>
            <a:r>
              <a:rPr lang="en-US" dirty="0" smtClean="0"/>
              <a:t>Solution Symmetry</a:t>
            </a:r>
          </a:p>
          <a:p>
            <a:r>
              <a:rPr lang="en-US" dirty="0" err="1" smtClean="0"/>
              <a:t>Backofen</a:t>
            </a:r>
            <a:r>
              <a:rPr lang="en-US" dirty="0" smtClean="0"/>
              <a:t> and Will: “A symmetry S for a constraint program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Pr</a:t>
            </a:r>
            <a:r>
              <a:rPr lang="en-US" dirty="0" smtClean="0"/>
              <a:t>, where a set of solutions for a given problem is denoted ||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Pr</a:t>
            </a:r>
            <a:r>
              <a:rPr lang="en-US" dirty="0" smtClean="0"/>
              <a:t>||, is a </a:t>
            </a:r>
            <a:r>
              <a:rPr lang="en-US" dirty="0" err="1" smtClean="0"/>
              <a:t>bijective</a:t>
            </a:r>
            <a:r>
              <a:rPr lang="en-US" dirty="0" smtClean="0"/>
              <a:t> function such that S||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Pr</a:t>
            </a:r>
            <a:r>
              <a:rPr lang="en-US" dirty="0" smtClean="0"/>
              <a:t>||→||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Pr</a:t>
            </a:r>
            <a:r>
              <a:rPr lang="en-US" dirty="0" smtClean="0"/>
              <a:t>||.”</a:t>
            </a:r>
          </a:p>
          <a:p>
            <a:pPr lvl="1"/>
            <a:r>
              <a:rPr lang="en-US" dirty="0" smtClean="0"/>
              <a:t>&lt;&lt; IS THE DEFINITION RIGHT &gt;&gt;</a:t>
            </a:r>
          </a:p>
          <a:p>
            <a:pPr lvl="1"/>
            <a:r>
              <a:rPr lang="en-US" dirty="0" smtClean="0"/>
              <a:t>Problem symmetry????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</a:p>
          <a:p>
            <a:pPr lvl="1"/>
            <a:r>
              <a:rPr lang="en-US" dirty="0" smtClean="0"/>
              <a:t>Reduce search space</a:t>
            </a:r>
          </a:p>
          <a:p>
            <a:pPr lvl="1"/>
            <a:r>
              <a:rPr lang="en-US" dirty="0" smtClean="0"/>
              <a:t>Sometimes the act of modeling can introduce symmetries</a:t>
            </a:r>
          </a:p>
          <a:p>
            <a:pPr lvl="2"/>
            <a:r>
              <a:rPr lang="en-US" dirty="0" smtClean="0"/>
              <a:t>Example: 4-queens on 4x4 board versus 4-queens with one queen per row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876800" y="1600200"/>
          <a:ext cx="1828800" cy="1828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/>
        </p:nvGraphicFramePr>
        <p:xfrm>
          <a:off x="4876800" y="4267200"/>
          <a:ext cx="1828800" cy="1828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1600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Domain: {1,0}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81800" y="4267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Domain: {1,2,3,4}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781800" y="25146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Possible Symmetry:</a:t>
            </a:r>
          </a:p>
          <a:p>
            <a:pPr marL="339725" indent="-339725">
              <a:buFont typeface="Arial" pitchFamily="34" charset="0"/>
              <a:buChar char="•"/>
            </a:pPr>
            <a:r>
              <a:rPr lang="en-US" dirty="0" smtClean="0"/>
              <a:t>Rotate it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81800" y="51816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Possible Symmetry:</a:t>
            </a:r>
          </a:p>
          <a:p>
            <a:pPr marL="339725" indent="-339725">
              <a:buFont typeface="Arial" pitchFamily="34" charset="0"/>
              <a:buChar char="•"/>
            </a:pPr>
            <a:r>
              <a:rPr lang="en-US" dirty="0" smtClean="0"/>
              <a:t>Harder to rotate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Freuder</a:t>
            </a:r>
            <a:r>
              <a:rPr lang="en-US" dirty="0" smtClean="0"/>
              <a:t>: “Two values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,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 for a variable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smtClean="0"/>
              <a:t> are fully interchangeable </a:t>
            </a:r>
            <a:r>
              <a:rPr lang="en-US" dirty="0" err="1" smtClean="0"/>
              <a:t>iff</a:t>
            </a:r>
            <a:r>
              <a:rPr lang="en-US" dirty="0" smtClean="0"/>
              <a:t> every solution to the CSP containing the assignment &lt;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err="1" smtClean="0"/>
              <a:t>,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&gt; remains a solution when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 is substituted for</a:t>
            </a:r>
            <a:r>
              <a:rPr lang="en-US" i="1" dirty="0" smtClean="0"/>
              <a:t>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, and vice versa.”</a:t>
            </a:r>
          </a:p>
          <a:p>
            <a:r>
              <a:rPr lang="en-US" dirty="0" smtClean="0"/>
              <a:t>“Two values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,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 for a value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smtClean="0"/>
              <a:t> are </a:t>
            </a:r>
            <a:r>
              <a:rPr lang="en-US" dirty="0" err="1" smtClean="0"/>
              <a:t>neighbourhood</a:t>
            </a:r>
            <a:r>
              <a:rPr lang="en-US" dirty="0" smtClean="0"/>
              <a:t> interchangeable </a:t>
            </a:r>
            <a:r>
              <a:rPr lang="en-US" dirty="0" err="1" smtClean="0"/>
              <a:t>iff</a:t>
            </a:r>
            <a:r>
              <a:rPr lang="en-US" dirty="0" smtClean="0"/>
              <a:t> for every constraint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C</a:t>
            </a:r>
            <a:r>
              <a:rPr lang="en-US" dirty="0" smtClean="0"/>
              <a:t> on the variable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smtClean="0"/>
              <a:t>, the set of variable-value pairs that satisfies the constraint with the pair &lt;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err="1" smtClean="0"/>
              <a:t>,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&gt; is the same as the set of variable-value pairs that satisfies the constraints with the pair &lt;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v</a:t>
            </a:r>
            <a:r>
              <a:rPr lang="en-US" dirty="0" err="1" smtClean="0"/>
              <a:t>,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&gt;”</a:t>
            </a:r>
          </a:p>
          <a:p>
            <a:r>
              <a:rPr lang="en-US" dirty="0" smtClean="0"/>
              <a:t>Choueiry and </a:t>
            </a:r>
            <a:r>
              <a:rPr lang="en-US" dirty="0" err="1" smtClean="0"/>
              <a:t>Noubir</a:t>
            </a:r>
            <a:r>
              <a:rPr lang="en-US" dirty="0" smtClean="0"/>
              <a:t> extended interchangeability to local interchangeability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Benhamou</a:t>
            </a:r>
            <a:r>
              <a:rPr lang="en-US" dirty="0" smtClean="0"/>
              <a:t> extends the ideas of value interchangeability to distinguish between:</a:t>
            </a:r>
          </a:p>
          <a:p>
            <a:pPr lvl="1"/>
            <a:r>
              <a:rPr lang="en-US" dirty="0" smtClean="0"/>
              <a:t>Semantic symmetries are solution symmetries</a:t>
            </a:r>
          </a:p>
          <a:p>
            <a:pPr lvl="2"/>
            <a:r>
              <a:rPr lang="en-US" dirty="0" smtClean="0"/>
              <a:t>Type1: two values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i="1" baseline="-250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i="1" baseline="-250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are symmetric for </a:t>
            </a:r>
            <a:r>
              <a:rPr lang="en-US" dirty="0" err="1" smtClean="0"/>
              <a:t>satisfiability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 existence of a solution with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i="1" baseline="-250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guarantees the existence of a solution with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i="1" baseline="-25000" dirty="0" smtClean="0">
                <a:latin typeface="Consolas" pitchFamily="49" charset="0"/>
                <a:cs typeface="Consolas" pitchFamily="49" charset="0"/>
              </a:rPr>
              <a:t>i </a:t>
            </a:r>
            <a:r>
              <a:rPr lang="en-US" dirty="0" smtClean="0"/>
              <a:t>and vice versa</a:t>
            </a:r>
            <a:endParaRPr lang="en-US" i="1" baseline="-250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/>
              <a:t>Type2: two values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i="1" baseline="-250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i="1" baseline="-250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are symmetric for all solutions </a:t>
            </a:r>
            <a:r>
              <a:rPr lang="en-US" dirty="0" err="1" smtClean="0"/>
              <a:t>iff</a:t>
            </a:r>
            <a:r>
              <a:rPr lang="en-US" dirty="0" smtClean="0"/>
              <a:t> every solution with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i="1" baseline="-250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can be transformed into solution with with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i="1" baseline="-25000" dirty="0" smtClean="0">
                <a:latin typeface="Consolas" pitchFamily="49" charset="0"/>
                <a:cs typeface="Consolas" pitchFamily="49" charset="0"/>
              </a:rPr>
              <a:t>i </a:t>
            </a:r>
            <a:r>
              <a:rPr lang="en-US" dirty="0" smtClean="0"/>
              <a:t>and vice versa (Type2 implies Type1)</a:t>
            </a:r>
            <a:endParaRPr lang="en-US" i="1" baseline="-250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/>
              <a:t>Both may require finding all solutions to the </a:t>
            </a:r>
            <a:r>
              <a:rPr lang="en-US" dirty="0"/>
              <a:t>CSP</a:t>
            </a:r>
            <a:endParaRPr lang="en-US" i="1" baseline="-25000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 smtClean="0"/>
              <a:t>Syntactic symmetries are problem (constraint) symmetries</a:t>
            </a:r>
          </a:p>
          <a:p>
            <a:pPr lvl="2"/>
            <a:r>
              <a:rPr lang="en-US" dirty="0" smtClean="0"/>
              <a:t>Permutations leave the constraint relations unchanged</a:t>
            </a:r>
          </a:p>
          <a:p>
            <a:r>
              <a:rPr lang="en-US" dirty="0" smtClean="0"/>
              <a:t>Value interchangeability as a kind of value symmetry</a:t>
            </a:r>
          </a:p>
          <a:p>
            <a:pPr lvl="1"/>
            <a:r>
              <a:rPr lang="en-US" dirty="0" smtClean="0"/>
              <a:t>Which is a subset of problem counting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8001000" algn="r"/>
              </a:tabLst>
            </a:pPr>
            <a:r>
              <a:rPr lang="en-US" dirty="0" smtClean="0"/>
              <a:t>Symmetrical Constraint	</a:t>
            </a:r>
            <a:r>
              <a:rPr lang="en-US" sz="3200" dirty="0" smtClean="0">
                <a:solidFill>
                  <a:srgbClr val="3366FF"/>
                </a:solidFill>
              </a:rPr>
              <a:t>[Puget 93]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Constraint is not affected by the order of variables. Examples: </a:t>
            </a:r>
          </a:p>
          <a:p>
            <a:pPr lvl="1"/>
            <a:r>
              <a:rPr lang="en-US" dirty="0" smtClean="0"/>
              <a:t>≠ is symmetrical</a:t>
            </a:r>
          </a:p>
          <a:p>
            <a:pPr lvl="1"/>
            <a:r>
              <a:rPr lang="en-US" dirty="0" err="1" smtClean="0"/>
              <a:t>x+y</a:t>
            </a:r>
            <a:r>
              <a:rPr lang="en-US" dirty="0" smtClean="0"/>
              <a:t>=</a:t>
            </a:r>
            <a:r>
              <a:rPr lang="en-US" dirty="0" err="1" smtClean="0"/>
              <a:t>z</a:t>
            </a:r>
            <a:r>
              <a:rPr lang="en-US" dirty="0" smtClean="0"/>
              <a:t> is not symmetrical </a:t>
            </a:r>
          </a:p>
          <a:p>
            <a:r>
              <a:rPr lang="en-US" dirty="0" smtClean="0"/>
              <a:t>Symmetry of a CSP as a permutation of variables which maps constraints into a symmetrically equivalent set </a:t>
            </a:r>
            <a:r>
              <a:rPr lang="en-US" dirty="0" err="1" smtClean="0"/>
              <a:t>S:{C</a:t>
            </a:r>
            <a:r>
              <a:rPr lang="en-US" baseline="-25000" dirty="0" err="1" smtClean="0"/>
              <a:t>i</a:t>
            </a:r>
            <a:r>
              <a:rPr lang="en-US" dirty="0" err="1" smtClean="0"/>
              <a:t>}</a:t>
            </a:r>
            <a:r>
              <a:rPr lang="en-US" dirty="0" err="1" smtClean="0">
                <a:sym typeface="Symbol"/>
              </a:rPr>
              <a:t>{</a:t>
            </a:r>
            <a:r>
              <a:rPr lang="en-US" dirty="0" err="1" smtClean="0">
                <a:sym typeface="Wingdings"/>
              </a:rPr>
              <a:t>C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}</a:t>
            </a:r>
            <a:r>
              <a:rPr lang="en-US" dirty="0" smtClean="0"/>
              <a:t>.  Either the constraint</a:t>
            </a:r>
          </a:p>
          <a:p>
            <a:pPr lvl="1"/>
            <a:r>
              <a:rPr lang="en-US" dirty="0" smtClean="0"/>
              <a:t>Is unchanged by permutation Or </a:t>
            </a:r>
          </a:p>
          <a:p>
            <a:pPr lvl="1"/>
            <a:r>
              <a:rPr lang="en-US" dirty="0" smtClean="0"/>
              <a:t>Is an instance of a symmetrical constraint and mapped onto a constraint on the same set of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8001000" algn="r"/>
              </a:tabLst>
            </a:pPr>
            <a:r>
              <a:rPr lang="en-US" dirty="0" err="1" smtClean="0"/>
              <a:t>Intensional</a:t>
            </a:r>
            <a:r>
              <a:rPr lang="en-US" dirty="0" smtClean="0"/>
              <a:t> </a:t>
            </a:r>
            <a:r>
              <a:rPr lang="en-US" dirty="0" err="1" smtClean="0"/>
              <a:t>Permutability</a:t>
            </a:r>
            <a:r>
              <a:rPr lang="en-US" dirty="0" smtClean="0"/>
              <a:t> 	</a:t>
            </a:r>
            <a:r>
              <a:rPr lang="en-US" sz="2222" dirty="0" smtClean="0">
                <a:solidFill>
                  <a:srgbClr val="3366FF"/>
                </a:solidFill>
              </a:rPr>
              <a:t>[Roy &amp; </a:t>
            </a:r>
            <a:r>
              <a:rPr lang="en-US" sz="2222" dirty="0" err="1" smtClean="0">
                <a:solidFill>
                  <a:srgbClr val="3366FF"/>
                </a:solidFill>
              </a:rPr>
              <a:t>Pachet</a:t>
            </a:r>
            <a:r>
              <a:rPr lang="en-US" sz="2222" dirty="0" smtClean="0">
                <a:solidFill>
                  <a:srgbClr val="3366FF"/>
                </a:solidFill>
              </a:rPr>
              <a:t> 98]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Variables </a:t>
            </a:r>
          </a:p>
          <a:p>
            <a:pPr lvl="1"/>
            <a:r>
              <a:rPr lang="en-US" dirty="0" smtClean="0"/>
              <a:t>Have the same domains</a:t>
            </a:r>
          </a:p>
          <a:p>
            <a:pPr lvl="1"/>
            <a:r>
              <a:rPr lang="en-US" dirty="0" smtClean="0"/>
              <a:t>Are subject to the same constraints</a:t>
            </a:r>
          </a:p>
          <a:p>
            <a:pPr lvl="1"/>
            <a:r>
              <a:rPr lang="en-US" dirty="0" smtClean="0"/>
              <a:t>Are interchangeable in each of these constraints</a:t>
            </a:r>
          </a:p>
          <a:p>
            <a:r>
              <a:rPr lang="en-US" dirty="0" smtClean="0"/>
              <a:t>Example: Algebraic, linear constraint </a:t>
            </a:r>
          </a:p>
          <a:p>
            <a:pPr lvl="1"/>
            <a:r>
              <a:rPr lang="en-US" dirty="0" smtClean="0"/>
              <a:t>If two variables have the same coefficients, same domains</a:t>
            </a:r>
          </a:p>
          <a:p>
            <a:pPr lvl="1"/>
            <a:r>
              <a:rPr lang="en-US" dirty="0" smtClean="0"/>
              <a:t>Then they are </a:t>
            </a:r>
            <a:r>
              <a:rPr lang="en-US" dirty="0" err="1" smtClean="0"/>
              <a:t>intensionally</a:t>
            </a:r>
            <a:r>
              <a:rPr lang="en-US" dirty="0" smtClean="0"/>
              <a:t> permutable with respect to that constraint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pPr>
              <a:tabLst>
                <a:tab pos="7943850" algn="r"/>
              </a:tabLst>
            </a:pPr>
            <a:r>
              <a:rPr lang="en-US" sz="3200" dirty="0" smtClean="0"/>
              <a:t>Variable &amp; Value Permutation  </a:t>
            </a:r>
            <a:r>
              <a:rPr lang="en-US" sz="2667" dirty="0" smtClean="0">
                <a:solidFill>
                  <a:srgbClr val="3366FF"/>
                </a:solidFill>
              </a:rPr>
              <a:t>[</a:t>
            </a:r>
            <a:r>
              <a:rPr lang="en-US" sz="2667" dirty="0" err="1" smtClean="0">
                <a:solidFill>
                  <a:srgbClr val="3366FF"/>
                </a:solidFill>
              </a:rPr>
              <a:t>Torras</a:t>
            </a:r>
            <a:r>
              <a:rPr lang="en-US" sz="2667" dirty="0" smtClean="0">
                <a:solidFill>
                  <a:srgbClr val="3366FF"/>
                </a:solidFill>
              </a:rPr>
              <a:t> &amp; Meseguer01]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Symmetrical Constraints &amp; </a:t>
            </a:r>
            <a:r>
              <a:rPr lang="en-US" dirty="0" err="1" smtClean="0"/>
              <a:t>Intensional</a:t>
            </a:r>
            <a:r>
              <a:rPr lang="en-US" dirty="0" smtClean="0"/>
              <a:t> </a:t>
            </a:r>
            <a:r>
              <a:rPr lang="en-US" dirty="0" err="1" smtClean="0"/>
              <a:t>Permutability</a:t>
            </a:r>
            <a:r>
              <a:rPr lang="en-US" dirty="0" smtClean="0"/>
              <a:t> Permute variables of the problem</a:t>
            </a:r>
          </a:p>
          <a:p>
            <a:r>
              <a:rPr lang="en-US" dirty="0" err="1" smtClean="0"/>
              <a:t>Torras</a:t>
            </a:r>
            <a:r>
              <a:rPr lang="en-US" dirty="0" smtClean="0"/>
              <a:t> &amp; </a:t>
            </a:r>
            <a:r>
              <a:rPr lang="en-US" dirty="0" err="1" smtClean="0"/>
              <a:t>Meseguer</a:t>
            </a:r>
            <a:r>
              <a:rPr lang="en-US" dirty="0" smtClean="0"/>
              <a:t> introduce variable &amp; value permutation</a:t>
            </a:r>
          </a:p>
          <a:p>
            <a:r>
              <a:rPr lang="en-US" dirty="0" smtClean="0"/>
              <a:t>Example: Chessboard</a:t>
            </a:r>
          </a:p>
          <a:p>
            <a:pPr lvl="1"/>
            <a:r>
              <a:rPr lang="en-US" dirty="0" smtClean="0"/>
              <a:t>180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McDonald and Smith: Symmetry is a </a:t>
            </a:r>
            <a:r>
              <a:rPr lang="en-US" dirty="0" err="1" smtClean="0"/>
              <a:t>bijective</a:t>
            </a:r>
            <a:r>
              <a:rPr lang="en-US" dirty="0" smtClean="0"/>
              <a:t> function </a:t>
            </a:r>
            <a:r>
              <a:rPr lang="el-GR" dirty="0" smtClean="0"/>
              <a:t>σ</a:t>
            </a:r>
            <a:r>
              <a:rPr lang="en-US" dirty="0" smtClean="0"/>
              <a:t>: A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A</a:t>
            </a:r>
          </a:p>
          <a:p>
            <a:pPr lvl="1"/>
            <a:r>
              <a:rPr lang="en-US" dirty="0" smtClean="0"/>
              <a:t>A is some representation of a state in search</a:t>
            </a:r>
          </a:p>
          <a:p>
            <a:pPr lvl="1"/>
            <a:r>
              <a:rPr lang="en-US" dirty="0" smtClean="0"/>
              <a:t>The follow two holds</a:t>
            </a:r>
          </a:p>
          <a:p>
            <a:pPr lvl="2"/>
            <a:r>
              <a:rPr lang="en-US" dirty="0" smtClean="0"/>
              <a:t>1) If A satisfies the constraints, then so does the function</a:t>
            </a:r>
          </a:p>
          <a:p>
            <a:pPr lvl="2"/>
            <a:r>
              <a:rPr lang="en-US" dirty="0" smtClean="0"/>
              <a:t>2) If A is a </a:t>
            </a:r>
            <a:r>
              <a:rPr lang="en-US" dirty="0" err="1" smtClean="0"/>
              <a:t>nogood</a:t>
            </a:r>
            <a:r>
              <a:rPr lang="en-US" dirty="0" smtClean="0"/>
              <a:t> then so is </a:t>
            </a:r>
            <a:r>
              <a:rPr lang="el-GR" dirty="0" smtClean="0"/>
              <a:t>σ</a:t>
            </a:r>
            <a:r>
              <a:rPr lang="en-US" dirty="0" smtClean="0"/>
              <a:t>(A)</a:t>
            </a:r>
          </a:p>
          <a:p>
            <a:pPr lvl="1"/>
            <a:r>
              <a:rPr lang="en-US" dirty="0" smtClean="0"/>
              <a:t>Allows symmetries to operate on variables and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they agree:</a:t>
            </a:r>
          </a:p>
          <a:p>
            <a:pPr lvl="1"/>
            <a:r>
              <a:rPr lang="en-US" dirty="0" smtClean="0"/>
              <a:t>symmetries map solutions to solutions</a:t>
            </a:r>
          </a:p>
          <a:p>
            <a:r>
              <a:rPr lang="en-US" dirty="0" smtClean="0"/>
              <a:t>How they differ:</a:t>
            </a:r>
          </a:p>
          <a:p>
            <a:pPr lvl="1"/>
            <a:r>
              <a:rPr lang="en-US" dirty="0" smtClean="0"/>
              <a:t>If the map is:</a:t>
            </a:r>
          </a:p>
          <a:p>
            <a:pPr lvl="2"/>
            <a:r>
              <a:rPr lang="en-US" dirty="0" smtClean="0"/>
              <a:t>any </a:t>
            </a:r>
            <a:r>
              <a:rPr lang="en-US" dirty="0" err="1" smtClean="0"/>
              <a:t>bijective</a:t>
            </a:r>
            <a:r>
              <a:rPr lang="en-US" dirty="0" smtClean="0"/>
              <a:t> mapping that preserves the solutions must be symmetry or consequence of leaving constraints unchanged</a:t>
            </a:r>
          </a:p>
          <a:p>
            <a:pPr lvl="1"/>
            <a:r>
              <a:rPr lang="en-US" dirty="0" smtClean="0"/>
              <a:t>What aspect of the CSP they act on</a:t>
            </a:r>
          </a:p>
          <a:p>
            <a:pPr lvl="2"/>
            <a:r>
              <a:rPr lang="en-US" dirty="0" smtClean="0"/>
              <a:t>variables, values, </a:t>
            </a:r>
            <a:r>
              <a:rPr lang="en-US" dirty="0" err="1" smtClean="0"/>
              <a:t>vvp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From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Symmetry</a:t>
            </a:r>
          </a:p>
          <a:p>
            <a:pPr lvl="1"/>
            <a:r>
              <a:rPr lang="en-US" dirty="0" smtClean="0"/>
              <a:t>Permutation of the set of </a:t>
            </a:r>
            <a:r>
              <a:rPr lang="en-US" dirty="0" err="1" smtClean="0"/>
              <a:t>vvp’s</a:t>
            </a:r>
            <a:r>
              <a:rPr lang="en-US" dirty="0" smtClean="0"/>
              <a:t> which preserves the set of solutions</a:t>
            </a:r>
          </a:p>
          <a:p>
            <a:r>
              <a:rPr lang="en-US" dirty="0" smtClean="0"/>
              <a:t>Problem Symmetry</a:t>
            </a:r>
          </a:p>
          <a:p>
            <a:pPr lvl="1"/>
            <a:r>
              <a:rPr lang="en-US" dirty="0" smtClean="0"/>
              <a:t>Permutation of the set of </a:t>
            </a:r>
            <a:r>
              <a:rPr lang="en-US" dirty="0" err="1" smtClean="0"/>
              <a:t>vvp’s</a:t>
            </a:r>
            <a:r>
              <a:rPr lang="en-US" dirty="0" smtClean="0"/>
              <a:t> which </a:t>
            </a:r>
            <a:r>
              <a:rPr lang="en-US" dirty="0" err="1" smtClean="0"/>
              <a:t>perserves</a:t>
            </a:r>
            <a:r>
              <a:rPr lang="en-US" dirty="0" smtClean="0"/>
              <a:t> the set of constraints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Group Theory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Cauchy form, Cyclic form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Composition, inverse,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associativity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group, order of group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Generators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Symmetry limits the search space</a:t>
            </a:r>
          </a:p>
          <a:p>
            <a:r>
              <a:rPr lang="en-US" dirty="0" smtClean="0"/>
              <a:t>Symmetry is group theory</a:t>
            </a:r>
          </a:p>
          <a:p>
            <a:pPr lvl="1"/>
            <a:r>
              <a:rPr lang="en-US" dirty="0" smtClean="0"/>
              <a:t>Represented as permutations</a:t>
            </a:r>
          </a:p>
          <a:p>
            <a:r>
              <a:rPr lang="en-US" dirty="0" smtClean="0"/>
              <a:t>Past / Current research has a lot of different definitions regarding symmetry</a:t>
            </a:r>
          </a:p>
          <a:p>
            <a:pPr lvl="1"/>
            <a:r>
              <a:rPr lang="en-US" dirty="0" smtClean="0"/>
              <a:t>Most of it is either solution symmetry or problem symmetry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Group Theory</a:t>
            </a:r>
          </a:p>
          <a:p>
            <a:pPr lvl="1"/>
            <a:r>
              <a:rPr lang="en-US" dirty="0" smtClean="0"/>
              <a:t>Cauchy form, Cyclic form</a:t>
            </a:r>
          </a:p>
          <a:p>
            <a:pPr lvl="1"/>
            <a:r>
              <a:rPr lang="en-US" dirty="0" smtClean="0"/>
              <a:t>Composition, inverse, </a:t>
            </a:r>
            <a:r>
              <a:rPr lang="en-US" dirty="0" err="1" smtClean="0"/>
              <a:t>associativity</a:t>
            </a:r>
            <a:r>
              <a:rPr lang="en-US" dirty="0" smtClean="0"/>
              <a:t>, group, order of group</a:t>
            </a:r>
          </a:p>
          <a:p>
            <a:pPr lvl="1"/>
            <a:r>
              <a:rPr lang="en-US" dirty="0" smtClean="0"/>
              <a:t>Generators</a:t>
            </a:r>
          </a:p>
          <a:p>
            <a:r>
              <a:rPr lang="en-US" dirty="0" smtClean="0"/>
              <a:t>Conclusion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questions?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800" dirty="0" smtClean="0"/>
              <a:t>PS: Symmetry is cool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Page 334 – Paragraph after Example 10.7</a:t>
            </a:r>
          </a:p>
          <a:p>
            <a:pPr lvl="1"/>
            <a:r>
              <a:rPr lang="en-US" dirty="0" smtClean="0"/>
              <a:t>Second, a  group element </a:t>
            </a:r>
            <a:r>
              <a:rPr lang="en-US" i="1" dirty="0" smtClean="0"/>
              <a:t>g </a:t>
            </a:r>
            <a:r>
              <a:rPr lang="en-US" dirty="0" smtClean="0"/>
              <a:t>operates by the composition operator to permute the values </a:t>
            </a:r>
            <a:r>
              <a:rPr lang="en-US" dirty="0" err="1" smtClean="0"/>
              <a:t>o</a:t>
            </a: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other elements in the group.</a:t>
            </a:r>
          </a:p>
          <a:p>
            <a:r>
              <a:rPr lang="en-US" dirty="0" smtClean="0"/>
              <a:t>Page 336</a:t>
            </a:r>
            <a:r>
              <a:rPr lang="en-US" dirty="0"/>
              <a:t> </a:t>
            </a:r>
            <a:r>
              <a:rPr lang="en-US" dirty="0" smtClean="0"/>
              <a:t>– Example 10.17</a:t>
            </a:r>
          </a:p>
          <a:p>
            <a:pPr lvl="1"/>
            <a:r>
              <a:rPr lang="en-US" dirty="0" smtClean="0"/>
              <a:t>Values: white queen, black queen, white king, black </a:t>
            </a:r>
            <a:r>
              <a:rPr lang="en-US" strike="sngStrike" dirty="0" smtClean="0">
                <a:solidFill>
                  <a:srgbClr val="FF0000"/>
                </a:solidFill>
              </a:rPr>
              <a:t>queen</a:t>
            </a:r>
            <a:r>
              <a:rPr lang="en-US" dirty="0" smtClean="0"/>
              <a:t> king</a:t>
            </a:r>
          </a:p>
          <a:p>
            <a:r>
              <a:rPr lang="en-US" dirty="0" smtClean="0"/>
              <a:t>Page 338 – Second paragraph after Definition 10.19</a:t>
            </a:r>
          </a:p>
          <a:p>
            <a:pPr lvl="1"/>
            <a:r>
              <a:rPr lang="en-US" dirty="0" smtClean="0"/>
              <a:t>“Two values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i="1" baseline="-250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i="1" baseline="-250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/>
              <a:t> are symmetric for all solutions if…”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of symmetry in mathematics</a:t>
            </a:r>
          </a:p>
          <a:p>
            <a:r>
              <a:rPr lang="en-US" dirty="0" smtClean="0"/>
              <a:t>Explained through permutations</a:t>
            </a:r>
          </a:p>
          <a:p>
            <a:pPr lvl="1"/>
            <a:r>
              <a:rPr lang="en-US" dirty="0" smtClean="0"/>
              <a:t>Meaning a </a:t>
            </a:r>
            <a:r>
              <a:rPr lang="en-US" dirty="0" err="1" smtClean="0"/>
              <a:t>bijective</a:t>
            </a:r>
            <a:r>
              <a:rPr lang="en-US" dirty="0" smtClean="0"/>
              <a:t> mapping from a set onto itself</a:t>
            </a:r>
          </a:p>
          <a:p>
            <a:pPr lvl="1"/>
            <a:r>
              <a:rPr lang="en-US" dirty="0" smtClean="0"/>
              <a:t>Represented as: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Group action</a:t>
            </a:r>
          </a:p>
          <a:p>
            <a:pPr lvl="1"/>
            <a:r>
              <a:rPr lang="en-US" dirty="0" smtClean="0"/>
              <a:t>How symmetries transform search states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3962400"/>
          <a:ext cx="187452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904"/>
                <a:gridCol w="374904"/>
                <a:gridCol w="374904"/>
                <a:gridCol w="374904"/>
                <a:gridCol w="3749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>
            <a:off x="1143000" y="39624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2819400" y="39624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715000" y="3962400"/>
          <a:ext cx="187452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904"/>
                <a:gridCol w="374904"/>
                <a:gridCol w="374904"/>
                <a:gridCol w="374904"/>
                <a:gridCol w="3749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Left Bracket 7"/>
          <p:cNvSpPr/>
          <p:nvPr/>
        </p:nvSpPr>
        <p:spPr>
          <a:xfrm>
            <a:off x="5715000" y="3962400"/>
            <a:ext cx="152400" cy="76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ket 8"/>
          <p:cNvSpPr/>
          <p:nvPr/>
        </p:nvSpPr>
        <p:spPr>
          <a:xfrm>
            <a:off x="7391400" y="3962400"/>
            <a:ext cx="1524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181600" y="35814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 this a permutation?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6858000" y="4343400"/>
            <a:ext cx="304800" cy="3048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239000" y="4343400"/>
            <a:ext cx="304800" cy="3048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1221582" y="4344194"/>
            <a:ext cx="1508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601788" y="4341812"/>
            <a:ext cx="1508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1981200" y="4341812"/>
            <a:ext cx="1508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363788" y="4341812"/>
            <a:ext cx="1508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744788" y="4341812"/>
            <a:ext cx="15081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71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391400" y="22098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85800" y="499872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971800" y="499872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257800" y="499872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391400" y="499872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457200" y="26329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62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-457200" y="5410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x: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676400" y="541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y: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962400" y="541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d1: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96000" y="541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d2: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029200" y="4800600"/>
            <a:ext cx="1600200" cy="152400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 flipV="1">
            <a:off x="7391404" y="4800600"/>
            <a:ext cx="1600197" cy="1600196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495301" y="5524500"/>
            <a:ext cx="1752599" cy="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971800" y="5715000"/>
            <a:ext cx="1600200" cy="0"/>
          </a:xfrm>
          <a:prstGeom prst="line">
            <a:avLst/>
          </a:prstGeom>
          <a:ln w="38100">
            <a:solidFill>
              <a:schemeClr val="accent1">
                <a:shade val="95000"/>
                <a:satMod val="10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9" name="Arc 38"/>
          <p:cNvSpPr/>
          <p:nvPr/>
        </p:nvSpPr>
        <p:spPr>
          <a:xfrm rot="10800000">
            <a:off x="1066800" y="4343400"/>
            <a:ext cx="609600" cy="533400"/>
          </a:xfrm>
          <a:prstGeom prst="arc">
            <a:avLst>
              <a:gd name="adj1" fmla="val 11736421"/>
              <a:gd name="adj2" fmla="val 20255029"/>
            </a:avLst>
          </a:prstGeom>
          <a:ln>
            <a:headEnd type="stealth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/>
          <p:cNvSpPr/>
          <p:nvPr/>
        </p:nvSpPr>
        <p:spPr>
          <a:xfrm rot="5400000">
            <a:off x="3924300" y="5448300"/>
            <a:ext cx="609600" cy="533400"/>
          </a:xfrm>
          <a:prstGeom prst="arc">
            <a:avLst>
              <a:gd name="adj1" fmla="val 11736421"/>
              <a:gd name="adj2" fmla="val 20255029"/>
            </a:avLst>
          </a:prstGeom>
          <a:ln>
            <a:headEnd type="stealth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c 42"/>
          <p:cNvSpPr/>
          <p:nvPr/>
        </p:nvSpPr>
        <p:spPr>
          <a:xfrm rot="8100000">
            <a:off x="4671312" y="4480812"/>
            <a:ext cx="609600" cy="533400"/>
          </a:xfrm>
          <a:prstGeom prst="arc">
            <a:avLst>
              <a:gd name="adj1" fmla="val 11736421"/>
              <a:gd name="adj2" fmla="val 20255029"/>
            </a:avLst>
          </a:prstGeom>
          <a:ln>
            <a:headEnd type="stealth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3500000">
            <a:off x="8709912" y="4510788"/>
            <a:ext cx="609600" cy="533400"/>
          </a:xfrm>
          <a:prstGeom prst="arc">
            <a:avLst>
              <a:gd name="adj1" fmla="val 11736421"/>
              <a:gd name="adj2" fmla="val 20255029"/>
            </a:avLst>
          </a:prstGeom>
          <a:ln>
            <a:headEnd type="stealth" w="lg" len="lg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9" grpId="0" animBg="1"/>
      <p:bldP spid="37" grpId="0" animBg="1"/>
      <p:bldP spid="43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Symmetries &amp; permutations</a:t>
            </a:r>
          </a:p>
          <a:p>
            <a:pPr lvl="1"/>
            <a:r>
              <a:rPr lang="en-US" dirty="0" smtClean="0"/>
              <a:t>Permutation is a one-to-one correspondence (i.e., </a:t>
            </a:r>
            <a:r>
              <a:rPr lang="en-US" dirty="0" err="1" smtClean="0"/>
              <a:t>bijection</a:t>
            </a:r>
            <a:r>
              <a:rPr lang="en-US" dirty="0" smtClean="0"/>
              <a:t>) between a set and itself</a:t>
            </a:r>
          </a:p>
          <a:p>
            <a:pPr lvl="1"/>
            <a:r>
              <a:rPr lang="en-US" dirty="0" smtClean="0"/>
              <a:t>Each symmetry defines a permutation of the set elements</a:t>
            </a:r>
          </a:p>
          <a:p>
            <a:pPr lvl="1"/>
            <a:r>
              <a:rPr lang="en-US" dirty="0" smtClean="0"/>
              <a:t>Permutations can be written in Cauchy form</a:t>
            </a:r>
          </a:p>
          <a:p>
            <a:r>
              <a:rPr lang="en-US" dirty="0" smtClean="0"/>
              <a:t>Cauchy form has two rows of numbers</a:t>
            </a:r>
          </a:p>
          <a:p>
            <a:pPr lvl="1"/>
            <a:r>
              <a:rPr lang="en-US" dirty="0" smtClean="0"/>
              <a:t>Top row is a complete set of numbers (ascending)</a:t>
            </a:r>
          </a:p>
          <a:p>
            <a:pPr lvl="1"/>
            <a:r>
              <a:rPr lang="en-US" dirty="0" smtClean="0"/>
              <a:t>Second row is what number the top row maps 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71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391400" y="22098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457200" y="26329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62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152400" y="38100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6" name="Left Bracket 35"/>
          <p:cNvSpPr/>
          <p:nvPr/>
        </p:nvSpPr>
        <p:spPr>
          <a:xfrm>
            <a:off x="152401" y="3810000"/>
            <a:ext cx="1523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ket 40"/>
          <p:cNvSpPr/>
          <p:nvPr/>
        </p:nvSpPr>
        <p:spPr>
          <a:xfrm>
            <a:off x="2057400" y="38100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2362200" y="38100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?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4" name="Left Bracket 43"/>
          <p:cNvSpPr/>
          <p:nvPr/>
        </p:nvSpPr>
        <p:spPr>
          <a:xfrm>
            <a:off x="2362201" y="3810000"/>
            <a:ext cx="1523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Bracket 44"/>
          <p:cNvSpPr/>
          <p:nvPr/>
        </p:nvSpPr>
        <p:spPr>
          <a:xfrm>
            <a:off x="4267200" y="38100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44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Chessboard Symmetries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71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4028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391400" y="22098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vert="vert270" anchor="ctr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-457200" y="263294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id: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r90: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624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r180: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2128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r270: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5B00-E496-4DA7-BF96-7081564D845D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7391400" y="381000"/>
          <a:ext cx="1371600" cy="1371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57200"/>
                <a:gridCol w="457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152400" y="38100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6" name="Left Bracket 35"/>
          <p:cNvSpPr/>
          <p:nvPr/>
        </p:nvSpPr>
        <p:spPr>
          <a:xfrm>
            <a:off x="152401" y="3810000"/>
            <a:ext cx="1523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ket 40"/>
          <p:cNvSpPr/>
          <p:nvPr/>
        </p:nvSpPr>
        <p:spPr>
          <a:xfrm>
            <a:off x="2057400" y="38100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2362200" y="3810000"/>
          <a:ext cx="2057400" cy="640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4" name="Left Bracket 43"/>
          <p:cNvSpPr/>
          <p:nvPr/>
        </p:nvSpPr>
        <p:spPr>
          <a:xfrm>
            <a:off x="2362201" y="3810000"/>
            <a:ext cx="152399" cy="6096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Bracket 44"/>
          <p:cNvSpPr/>
          <p:nvPr/>
        </p:nvSpPr>
        <p:spPr>
          <a:xfrm>
            <a:off x="4267200" y="3810000"/>
            <a:ext cx="152400" cy="6096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362200" y="373380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33800" y="373380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191000" y="373380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3733800"/>
            <a:ext cx="228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57200" y="47244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9725" indent="-339725">
              <a:buFont typeface="Arial" pitchFamily="34" charset="0"/>
              <a:buChar char="•"/>
            </a:pPr>
            <a:r>
              <a:rPr lang="en-US" sz="3200" dirty="0" smtClean="0"/>
              <a:t>The r90 symmetry has a cycle (1 7 9 3)</a:t>
            </a:r>
          </a:p>
          <a:p>
            <a:pPr marL="339725" indent="-339725">
              <a:buFont typeface="Arial" pitchFamily="34" charset="0"/>
              <a:buChar char="•"/>
            </a:pPr>
            <a:r>
              <a:rPr lang="en-US" sz="3200" dirty="0" smtClean="0"/>
              <a:t>Cyclic Form</a:t>
            </a:r>
          </a:p>
          <a:p>
            <a:pPr marL="796925" lvl="1" indent="-339725">
              <a:buFont typeface="Arial" pitchFamily="34" charset="0"/>
              <a:buChar char="•"/>
            </a:pPr>
            <a:r>
              <a:rPr lang="en-US" sz="3200" dirty="0" smtClean="0"/>
              <a:t>Represent symmetries as cycles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26" grpId="0" animBg="1"/>
      <p:bldP spid="27" grpId="0" animBg="1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3794</TotalTime>
  <Words>3101</Words>
  <Application>Microsoft Office PowerPoint</Application>
  <PresentationFormat>On-screen Show (4:3)</PresentationFormat>
  <Paragraphs>1472</Paragraphs>
  <Slides>41</Slides>
  <Notes>12</Notes>
  <HiddenSlides>12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Introduction to Symmetry</vt:lpstr>
      <vt:lpstr>Overview</vt:lpstr>
      <vt:lpstr>Introduction</vt:lpstr>
      <vt:lpstr>Overview</vt:lpstr>
      <vt:lpstr>Group Theory</vt:lpstr>
      <vt:lpstr>Group Theory</vt:lpstr>
      <vt:lpstr>Group Theory</vt:lpstr>
      <vt:lpstr>Group Theory</vt:lpstr>
      <vt:lpstr>Group Theory</vt:lpstr>
      <vt:lpstr>Cauchy Form</vt:lpstr>
      <vt:lpstr>Group Theory</vt:lpstr>
      <vt:lpstr>Group Theory</vt:lpstr>
      <vt:lpstr>Cauchy vs. Cyclic Forms</vt:lpstr>
      <vt:lpstr>Cyclic &amp; Cauchy Forms</vt:lpstr>
      <vt:lpstr>Composition of Permutations</vt:lpstr>
      <vt:lpstr>Inverse of Permutations</vt:lpstr>
      <vt:lpstr>Associativity of Permutations</vt:lpstr>
      <vt:lpstr>Group Axioms</vt:lpstr>
      <vt:lpstr>Obtaining Closure</vt:lpstr>
      <vt:lpstr>Generator of a Group</vt:lpstr>
      <vt:lpstr>Generators of a Group</vt:lpstr>
      <vt:lpstr>Generators of a Group</vt:lpstr>
      <vt:lpstr>Subgroup</vt:lpstr>
      <vt:lpstr>Orbit and Stabiliser</vt:lpstr>
      <vt:lpstr>Group Theory in CP</vt:lpstr>
      <vt:lpstr>Computational Group Theory</vt:lpstr>
      <vt:lpstr>Overview</vt:lpstr>
      <vt:lpstr>Definitions Overview</vt:lpstr>
      <vt:lpstr>Definitions</vt:lpstr>
      <vt:lpstr>More Definitions</vt:lpstr>
      <vt:lpstr>More Definitions</vt:lpstr>
      <vt:lpstr>Symmetrical Constraint [Puget 93]</vt:lpstr>
      <vt:lpstr>Intensional Permutability  [Roy &amp; Pachet 98]</vt:lpstr>
      <vt:lpstr>Variable &amp; Value Permutation  [Torras &amp; Meseguer01]</vt:lpstr>
      <vt:lpstr>More Definitions</vt:lpstr>
      <vt:lpstr>Definitions Summary</vt:lpstr>
      <vt:lpstr>Definition From Book</vt:lpstr>
      <vt:lpstr>Overview</vt:lpstr>
      <vt:lpstr>Conclusion</vt:lpstr>
      <vt:lpstr>Thank you!</vt:lpstr>
      <vt:lpstr>Typos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</dc:creator>
  <cp:lastModifiedBy>Robert</cp:lastModifiedBy>
  <cp:revision>188</cp:revision>
  <dcterms:created xsi:type="dcterms:W3CDTF">2009-12-04T23:02:17Z</dcterms:created>
  <dcterms:modified xsi:type="dcterms:W3CDTF">2009-12-10T05:17:46Z</dcterms:modified>
</cp:coreProperties>
</file>