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99" r:id="rId4"/>
    <p:sldId id="258" r:id="rId5"/>
    <p:sldId id="268" r:id="rId6"/>
    <p:sldId id="259" r:id="rId7"/>
    <p:sldId id="269" r:id="rId8"/>
    <p:sldId id="270" r:id="rId9"/>
    <p:sldId id="271" r:id="rId10"/>
    <p:sldId id="272" r:id="rId11"/>
    <p:sldId id="305" r:id="rId12"/>
    <p:sldId id="273" r:id="rId13"/>
    <p:sldId id="292" r:id="rId14"/>
    <p:sldId id="274" r:id="rId15"/>
    <p:sldId id="275" r:id="rId16"/>
    <p:sldId id="301" r:id="rId17"/>
    <p:sldId id="260" r:id="rId18"/>
    <p:sldId id="276" r:id="rId19"/>
    <p:sldId id="277" r:id="rId20"/>
    <p:sldId id="303" r:id="rId21"/>
    <p:sldId id="302" r:id="rId22"/>
    <p:sldId id="261" r:id="rId23"/>
    <p:sldId id="278" r:id="rId24"/>
    <p:sldId id="295" r:id="rId25"/>
    <p:sldId id="279" r:id="rId26"/>
    <p:sldId id="280" r:id="rId27"/>
    <p:sldId id="281" r:id="rId28"/>
    <p:sldId id="282" r:id="rId29"/>
    <p:sldId id="283" r:id="rId30"/>
    <p:sldId id="297" r:id="rId31"/>
    <p:sldId id="284" r:id="rId32"/>
    <p:sldId id="294" r:id="rId33"/>
    <p:sldId id="285" r:id="rId34"/>
    <p:sldId id="286" r:id="rId35"/>
    <p:sldId id="287" r:id="rId36"/>
    <p:sldId id="262" r:id="rId37"/>
    <p:sldId id="288" r:id="rId38"/>
    <p:sldId id="289" r:id="rId39"/>
    <p:sldId id="290" r:id="rId40"/>
    <p:sldId id="291" r:id="rId41"/>
    <p:sldId id="304" r:id="rId42"/>
    <p:sldId id="300" r:id="rId43"/>
    <p:sldId id="296" r:id="rId44"/>
  </p:sldIdLst>
  <p:sldSz cx="9144000" cy="6858000" type="screen4x3"/>
  <p:notesSz cx="7188200" cy="9448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37" autoAdjust="0"/>
  </p:normalViewPr>
  <p:slideViewPr>
    <p:cSldViewPr>
      <p:cViewPr varScale="1">
        <p:scale>
          <a:sx n="71" d="100"/>
          <a:sy n="7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1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952" y="-78"/>
      </p:cViewPr>
      <p:guideLst>
        <p:guide orient="horz" pos="2976"/>
        <p:guide pos="226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14886" cy="472440"/>
          </a:xfrm>
          <a:prstGeom prst="rect">
            <a:avLst/>
          </a:prstGeom>
        </p:spPr>
        <p:txBody>
          <a:bodyPr vert="horz" lIns="95059" tIns="47529" rIns="95059" bIns="475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1"/>
            <a:ext cx="3114886" cy="472440"/>
          </a:xfrm>
          <a:prstGeom prst="rect">
            <a:avLst/>
          </a:prstGeom>
        </p:spPr>
        <p:txBody>
          <a:bodyPr vert="horz" lIns="95059" tIns="47529" rIns="95059" bIns="47529" rtlCol="0"/>
          <a:lstStyle>
            <a:lvl1pPr algn="r">
              <a:defRPr sz="1200"/>
            </a:lvl1pPr>
          </a:lstStyle>
          <a:p>
            <a:fld id="{56869474-7658-4D83-81D4-8E6BF618FEF8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74721"/>
            <a:ext cx="3114886" cy="472440"/>
          </a:xfrm>
          <a:prstGeom prst="rect">
            <a:avLst/>
          </a:prstGeom>
        </p:spPr>
        <p:txBody>
          <a:bodyPr vert="horz" lIns="95059" tIns="47529" rIns="95059" bIns="475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1"/>
            <a:ext cx="3114886" cy="472440"/>
          </a:xfrm>
          <a:prstGeom prst="rect">
            <a:avLst/>
          </a:prstGeom>
        </p:spPr>
        <p:txBody>
          <a:bodyPr vert="horz" lIns="95059" tIns="47529" rIns="95059" bIns="47529" rtlCol="0" anchor="b"/>
          <a:lstStyle>
            <a:lvl1pPr algn="r">
              <a:defRPr sz="1200"/>
            </a:lvl1pPr>
          </a:lstStyle>
          <a:p>
            <a:fld id="{94AB8AEB-D3E7-4AD6-AFBD-C8E831CF87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14886" cy="472440"/>
          </a:xfrm>
          <a:prstGeom prst="rect">
            <a:avLst/>
          </a:prstGeom>
        </p:spPr>
        <p:txBody>
          <a:bodyPr vert="horz" lIns="95059" tIns="47529" rIns="95059" bIns="475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1"/>
            <a:ext cx="3114886" cy="472440"/>
          </a:xfrm>
          <a:prstGeom prst="rect">
            <a:avLst/>
          </a:prstGeom>
        </p:spPr>
        <p:txBody>
          <a:bodyPr vert="horz" lIns="95059" tIns="47529" rIns="95059" bIns="47529" rtlCol="0"/>
          <a:lstStyle>
            <a:lvl1pPr algn="r">
              <a:defRPr sz="1200"/>
            </a:lvl1pPr>
          </a:lstStyle>
          <a:p>
            <a:fld id="{7B387F28-3CE1-4788-9383-2E5688C3F228}" type="datetimeFigureOut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9613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59" tIns="47529" rIns="95059" bIns="475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1"/>
            <a:ext cx="5750560" cy="4251960"/>
          </a:xfrm>
          <a:prstGeom prst="rect">
            <a:avLst/>
          </a:prstGeom>
        </p:spPr>
        <p:txBody>
          <a:bodyPr vert="horz" lIns="95059" tIns="47529" rIns="95059" bIns="475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74721"/>
            <a:ext cx="3114886" cy="472440"/>
          </a:xfrm>
          <a:prstGeom prst="rect">
            <a:avLst/>
          </a:prstGeom>
        </p:spPr>
        <p:txBody>
          <a:bodyPr vert="horz" lIns="95059" tIns="47529" rIns="95059" bIns="475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1"/>
            <a:ext cx="3114886" cy="472440"/>
          </a:xfrm>
          <a:prstGeom prst="rect">
            <a:avLst/>
          </a:prstGeom>
        </p:spPr>
        <p:txBody>
          <a:bodyPr vert="horz" lIns="95059" tIns="47529" rIns="95059" bIns="47529" rtlCol="0" anchor="b"/>
          <a:lstStyle>
            <a:lvl1pPr algn="r">
              <a:defRPr sz="1200"/>
            </a:lvl1pPr>
          </a:lstStyle>
          <a:p>
            <a:fld id="{4BA79190-B651-43BD-94BD-5E4C1C8C4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 on board a sample</a:t>
            </a:r>
            <a:r>
              <a:rPr lang="en-US" baseline="0" dirty="0" smtClean="0"/>
              <a:t> tree to show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9190-B651-43BD-94BD-5E4C1C8C48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9190-B651-43BD-94BD-5E4C1C8C485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9190-B651-43BD-94BD-5E4C1C8C485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9190-B651-43BD-94BD-5E4C1C8C485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Neighbor’s images do not have to be connected; NOT a </a:t>
            </a:r>
            <a:r>
              <a:rPr lang="en-US" dirty="0" err="1" smtClean="0"/>
              <a:t>subtree</a:t>
            </a:r>
            <a:r>
              <a:rPr lang="en-US" dirty="0" smtClean="0"/>
              <a:t> under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9190-B651-43BD-94BD-5E4C1C8C485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Proposition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9190-B651-43BD-94BD-5E4C1C8C48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Proposition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9190-B651-43BD-94BD-5E4C1C8C48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9190-B651-43BD-94BD-5E4C1C8C485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of every value forms </a:t>
            </a:r>
            <a:r>
              <a:rPr lang="en-US" dirty="0" err="1" smtClean="0"/>
              <a:t>subtree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9190-B651-43BD-94BD-5E4C1C8C485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 is after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79190-B651-43BD-94BD-5E4C1C8C485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C61FE2-2FE5-4B83-B38E-AAC087109AA9}" type="datetime1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C565C7-8034-4487-96A0-E3F42C8C0A18}" type="datetime1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779E25-BC21-4AF7-B772-04809ECD95A4}" type="datetime1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2AF429-CF2E-48F8-AD61-6370FBF51E62}" type="datetime1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29095-7FD6-47CD-8DD3-49F43CA5AEF0}" type="datetime1">
              <a:rPr lang="en-US" smtClean="0"/>
              <a:pPr/>
              <a:t>11/10/2009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AC99DF-A407-4AE2-8D36-F2E378DB52FA}" type="datetime1">
              <a:rPr lang="en-US" smtClean="0"/>
              <a:pPr/>
              <a:t>11/10/2009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FF61D4-A78F-485F-BE96-308A4934FCE9}" type="datetime1">
              <a:rPr lang="en-US" smtClean="0"/>
              <a:pPr/>
              <a:t>11/10/2009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46530D-ADF4-4216-9FEB-8C8942622402}" type="datetime1">
              <a:rPr lang="en-US" smtClean="0"/>
              <a:pPr/>
              <a:t>11/10/2009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9CCB71-F682-4417-87F8-43596ED3866C}" type="datetime1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FBDD7D-1F0D-44A7-A484-9A673008B4EC}" type="datetime1">
              <a:rPr lang="en-US" smtClean="0"/>
              <a:pPr/>
              <a:t>11/10/2009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 l="-1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50275-6027-4FF2-8ACA-A244B99EBB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99BCD08-9AC8-471F-9B58-7F9983534D43}" type="datetime1">
              <a:rPr lang="en-US" smtClean="0"/>
              <a:pPr/>
              <a:t>11/10/2009</a:t>
            </a:fld>
            <a:endParaRPr lang="en-US" dirty="0"/>
          </a:p>
        </p:txBody>
      </p:sp>
      <p:sp>
        <p:nvSpPr>
          <p:cNvPr id="8" name="Date Placeholder 4"/>
          <p:cNvSpPr txBox="1">
            <a:spLocks/>
          </p:cNvSpPr>
          <p:nvPr userDrawn="1"/>
        </p:nvSpPr>
        <p:spPr>
          <a:xfrm>
            <a:off x="4572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Nov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10     2009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609600" y="64770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38200" y="6477000"/>
            <a:ext cx="15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Properties of </a:t>
            </a:r>
            <a:br>
              <a:rPr lang="en-US" dirty="0" smtClean="0"/>
            </a:br>
            <a:r>
              <a:rPr lang="en-US" dirty="0" smtClean="0"/>
              <a:t>Tree Convex Constraints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sz="2800" dirty="0" smtClean="0"/>
              <a:t>Authors: </a:t>
            </a:r>
            <a:r>
              <a:rPr lang="en-US" sz="2800" dirty="0" err="1" smtClean="0"/>
              <a:t>Yuanlin</a:t>
            </a:r>
            <a:r>
              <a:rPr lang="en-US" sz="2800" dirty="0" smtClean="0"/>
              <a:t> Zhang &amp; Eugene C. </a:t>
            </a:r>
            <a:r>
              <a:rPr lang="en-US" sz="2800" dirty="0" err="1" smtClean="0"/>
              <a:t>Freuder</a:t>
            </a:r>
            <a:endParaRPr lang="en-US" sz="2800" dirty="0" smtClean="0"/>
          </a:p>
          <a:p>
            <a:r>
              <a:rPr lang="en-US" sz="3600" dirty="0" smtClean="0"/>
              <a:t>Presentation by Robert J. Woodward</a:t>
            </a:r>
          </a:p>
          <a:p>
            <a:r>
              <a:rPr lang="en-US" sz="2400" dirty="0" smtClean="0"/>
              <a:t>CSCE990 ACP, Fall 2009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Tree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Intersection of two </a:t>
            </a:r>
            <a:r>
              <a:rPr lang="en-US" dirty="0" smtClean="0"/>
              <a:t>trees on a common tree is </a:t>
            </a:r>
            <a:r>
              <a:rPr lang="en-US" dirty="0" smtClean="0"/>
              <a:t>a </a:t>
            </a:r>
            <a:r>
              <a:rPr lang="en-US" dirty="0" smtClean="0"/>
              <a:t>tree whose </a:t>
            </a:r>
            <a:r>
              <a:rPr lang="en-US" dirty="0" smtClean="0"/>
              <a:t>vertices and edges are in both trees</a:t>
            </a:r>
          </a:p>
          <a:p>
            <a:r>
              <a:rPr lang="en-US" dirty="0" smtClean="0"/>
              <a:t>Proposition 1: Intersection of two trees is a </a:t>
            </a:r>
            <a:r>
              <a:rPr lang="en-US" dirty="0" err="1" smtClean="0"/>
              <a:t>subtree</a:t>
            </a:r>
            <a:r>
              <a:rPr lang="en-US" dirty="0" smtClean="0"/>
              <a:t> of the tree</a:t>
            </a:r>
          </a:p>
          <a:p>
            <a:pPr lvl="1"/>
            <a:r>
              <a:rPr lang="en-US" dirty="0" smtClean="0"/>
              <a:t>If the intersection is not empty, root of intersection is root of one of the trees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0" y="4572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4572000" y="541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60198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68580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</a:t>
            </a:r>
            <a:endParaRPr lang="en-US" sz="3600" dirty="0"/>
          </a:p>
        </p:txBody>
      </p:sp>
      <p:cxnSp>
        <p:nvCxnSpPr>
          <p:cNvPr id="14" name="Straight Connector 13"/>
          <p:cNvCxnSpPr>
            <a:stCxn id="7" idx="0"/>
            <a:endCxn id="6" idx="4"/>
          </p:cNvCxnSpPr>
          <p:nvPr/>
        </p:nvCxnSpPr>
        <p:spPr>
          <a:xfrm rot="5400000" flipH="1" flipV="1">
            <a:off x="4914900" y="4800600"/>
            <a:ext cx="457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6" idx="4"/>
          </p:cNvCxnSpPr>
          <p:nvPr/>
        </p:nvCxnSpPr>
        <p:spPr>
          <a:xfrm rot="16200000" flipV="1">
            <a:off x="5676900" y="4800600"/>
            <a:ext cx="457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0"/>
            <a:endCxn id="53" idx="4"/>
          </p:cNvCxnSpPr>
          <p:nvPr/>
        </p:nvCxnSpPr>
        <p:spPr>
          <a:xfrm rot="5400000" flipH="1" flipV="1">
            <a:off x="6248400" y="3543300"/>
            <a:ext cx="381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3" idx="4"/>
            <a:endCxn id="11" idx="0"/>
          </p:cNvCxnSpPr>
          <p:nvPr/>
        </p:nvCxnSpPr>
        <p:spPr>
          <a:xfrm rot="16200000" flipH="1">
            <a:off x="6667500" y="3581400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3800" y="464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7543800" y="548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35" name="Oval 34"/>
          <p:cNvSpPr/>
          <p:nvPr/>
        </p:nvSpPr>
        <p:spPr>
          <a:xfrm>
            <a:off x="7086600" y="624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36" name="Oval 35"/>
          <p:cNvSpPr/>
          <p:nvPr/>
        </p:nvSpPr>
        <p:spPr>
          <a:xfrm>
            <a:off x="7924800" y="624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38" name="Straight Connector 37"/>
          <p:cNvCxnSpPr>
            <a:stCxn id="34" idx="0"/>
            <a:endCxn id="31" idx="4"/>
          </p:cNvCxnSpPr>
          <p:nvPr/>
        </p:nvCxnSpPr>
        <p:spPr>
          <a:xfrm rot="5400000" flipH="1" flipV="1">
            <a:off x="7505700" y="52578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0"/>
            <a:endCxn id="34" idx="4"/>
          </p:cNvCxnSpPr>
          <p:nvPr/>
        </p:nvCxnSpPr>
        <p:spPr>
          <a:xfrm rot="5400000" flipH="1" flipV="1">
            <a:off x="7315200" y="5829300"/>
            <a:ext cx="381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4" idx="4"/>
            <a:endCxn id="36" idx="0"/>
          </p:cNvCxnSpPr>
          <p:nvPr/>
        </p:nvCxnSpPr>
        <p:spPr>
          <a:xfrm rot="16200000" flipH="1">
            <a:off x="7734300" y="5867400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05600" y="52503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∩</a:t>
            </a:r>
            <a:endParaRPr lang="en-US" sz="4400" dirty="0"/>
          </a:p>
        </p:txBody>
      </p:sp>
      <p:sp>
        <p:nvSpPr>
          <p:cNvPr id="43" name="Oval 42"/>
          <p:cNvSpPr/>
          <p:nvPr/>
        </p:nvSpPr>
        <p:spPr>
          <a:xfrm>
            <a:off x="64770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44" name="Oval 43"/>
          <p:cNvSpPr/>
          <p:nvPr/>
        </p:nvSpPr>
        <p:spPr>
          <a:xfrm>
            <a:off x="57150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72390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z</a:t>
            </a:r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4770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57150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64770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54" name="Straight Connector 53"/>
          <p:cNvCxnSpPr>
            <a:stCxn id="44" idx="0"/>
            <a:endCxn id="43" idx="4"/>
          </p:cNvCxnSpPr>
          <p:nvPr/>
        </p:nvCxnSpPr>
        <p:spPr>
          <a:xfrm rot="5400000" flipH="1" flipV="1">
            <a:off x="6057900" y="1828800"/>
            <a:ext cx="457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0"/>
            <a:endCxn id="43" idx="4"/>
          </p:cNvCxnSpPr>
          <p:nvPr/>
        </p:nvCxnSpPr>
        <p:spPr>
          <a:xfrm rot="5400000" flipH="1" flipV="1">
            <a:off x="6438900" y="22098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0"/>
            <a:endCxn id="43" idx="4"/>
          </p:cNvCxnSpPr>
          <p:nvPr/>
        </p:nvCxnSpPr>
        <p:spPr>
          <a:xfrm rot="16200000" flipV="1">
            <a:off x="6819900" y="1828800"/>
            <a:ext cx="457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0"/>
            <a:endCxn id="51" idx="4"/>
          </p:cNvCxnSpPr>
          <p:nvPr/>
        </p:nvCxnSpPr>
        <p:spPr>
          <a:xfrm rot="5400000" flipH="1" flipV="1">
            <a:off x="6096000" y="2628900"/>
            <a:ext cx="381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1" idx="4"/>
            <a:endCxn id="53" idx="0"/>
          </p:cNvCxnSpPr>
          <p:nvPr/>
        </p:nvCxnSpPr>
        <p:spPr>
          <a:xfrm rot="5400000">
            <a:off x="6477000" y="30099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76800" y="1447800"/>
            <a:ext cx="18288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Common Tree:</a:t>
            </a:r>
            <a:endParaRPr lang="en-US" sz="2400" dirty="0"/>
          </a:p>
        </p:txBody>
      </p:sp>
      <p:sp>
        <p:nvSpPr>
          <p:cNvPr id="62" name="Oval 61"/>
          <p:cNvSpPr/>
          <p:nvPr/>
        </p:nvSpPr>
        <p:spPr>
          <a:xfrm>
            <a:off x="72390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cxnSp>
        <p:nvCxnSpPr>
          <p:cNvPr id="64" name="Straight Connector 63"/>
          <p:cNvCxnSpPr>
            <a:stCxn id="51" idx="4"/>
            <a:endCxn id="62" idx="0"/>
          </p:cNvCxnSpPr>
          <p:nvPr/>
        </p:nvCxnSpPr>
        <p:spPr>
          <a:xfrm rot="16200000" flipH="1">
            <a:off x="6858000" y="2628900"/>
            <a:ext cx="381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Tree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Intersection of two </a:t>
            </a:r>
            <a:r>
              <a:rPr lang="en-US" dirty="0" smtClean="0"/>
              <a:t>trees on a common tree is </a:t>
            </a:r>
            <a:r>
              <a:rPr lang="en-US" dirty="0" smtClean="0"/>
              <a:t>a </a:t>
            </a:r>
            <a:r>
              <a:rPr lang="en-US" dirty="0" smtClean="0"/>
              <a:t>tree whose </a:t>
            </a:r>
            <a:r>
              <a:rPr lang="en-US" dirty="0" smtClean="0"/>
              <a:t>vertices and edges are in both trees</a:t>
            </a:r>
          </a:p>
          <a:p>
            <a:r>
              <a:rPr lang="en-US" dirty="0" smtClean="0"/>
              <a:t>Proposition 1: Intersection of two trees is a </a:t>
            </a:r>
            <a:r>
              <a:rPr lang="en-US" dirty="0" err="1" smtClean="0"/>
              <a:t>subtree</a:t>
            </a:r>
            <a:r>
              <a:rPr lang="en-US" dirty="0" smtClean="0"/>
              <a:t> of the tree</a:t>
            </a:r>
          </a:p>
          <a:p>
            <a:pPr lvl="1"/>
            <a:r>
              <a:rPr lang="en-US" dirty="0" smtClean="0"/>
              <a:t>If the intersection is not empty, root of intersection is root of one of the trees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34000" y="4572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4572000" y="541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6096000" y="541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60198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6858000" y="3962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f</a:t>
            </a:r>
            <a:endParaRPr lang="en-US" sz="3600" dirty="0"/>
          </a:p>
        </p:txBody>
      </p:sp>
      <p:cxnSp>
        <p:nvCxnSpPr>
          <p:cNvPr id="14" name="Straight Connector 13"/>
          <p:cNvCxnSpPr>
            <a:stCxn id="7" idx="0"/>
            <a:endCxn id="6" idx="4"/>
          </p:cNvCxnSpPr>
          <p:nvPr/>
        </p:nvCxnSpPr>
        <p:spPr>
          <a:xfrm rot="5400000" flipH="1" flipV="1">
            <a:off x="4914900" y="4800600"/>
            <a:ext cx="457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0"/>
            <a:endCxn id="6" idx="4"/>
          </p:cNvCxnSpPr>
          <p:nvPr/>
        </p:nvCxnSpPr>
        <p:spPr>
          <a:xfrm rot="16200000" flipV="1">
            <a:off x="5676900" y="4800600"/>
            <a:ext cx="457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0" idx="0"/>
            <a:endCxn id="53" idx="4"/>
          </p:cNvCxnSpPr>
          <p:nvPr/>
        </p:nvCxnSpPr>
        <p:spPr>
          <a:xfrm rot="5400000" flipH="1" flipV="1">
            <a:off x="6248400" y="3543300"/>
            <a:ext cx="381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53" idx="4"/>
            <a:endCxn id="11" idx="0"/>
          </p:cNvCxnSpPr>
          <p:nvPr/>
        </p:nvCxnSpPr>
        <p:spPr>
          <a:xfrm rot="16200000" flipH="1">
            <a:off x="6667500" y="3581400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543800" y="4648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34" name="Oval 33"/>
          <p:cNvSpPr/>
          <p:nvPr/>
        </p:nvSpPr>
        <p:spPr>
          <a:xfrm>
            <a:off x="7543800" y="548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35" name="Oval 34"/>
          <p:cNvSpPr/>
          <p:nvPr/>
        </p:nvSpPr>
        <p:spPr>
          <a:xfrm>
            <a:off x="7086600" y="624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36" name="Oval 35"/>
          <p:cNvSpPr/>
          <p:nvPr/>
        </p:nvSpPr>
        <p:spPr>
          <a:xfrm>
            <a:off x="7924800" y="624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38" name="Straight Connector 37"/>
          <p:cNvCxnSpPr>
            <a:stCxn id="34" idx="0"/>
            <a:endCxn id="31" idx="4"/>
          </p:cNvCxnSpPr>
          <p:nvPr/>
        </p:nvCxnSpPr>
        <p:spPr>
          <a:xfrm rot="5400000" flipH="1" flipV="1">
            <a:off x="7505700" y="52578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0"/>
            <a:endCxn id="34" idx="4"/>
          </p:cNvCxnSpPr>
          <p:nvPr/>
        </p:nvCxnSpPr>
        <p:spPr>
          <a:xfrm rot="5400000" flipH="1" flipV="1">
            <a:off x="7315200" y="5829300"/>
            <a:ext cx="3810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4" idx="4"/>
            <a:endCxn id="36" idx="0"/>
          </p:cNvCxnSpPr>
          <p:nvPr/>
        </p:nvCxnSpPr>
        <p:spPr>
          <a:xfrm rot="16200000" flipH="1">
            <a:off x="7734300" y="5867400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05600" y="52503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∩</a:t>
            </a:r>
            <a:endParaRPr lang="en-US" sz="4400" dirty="0"/>
          </a:p>
        </p:txBody>
      </p:sp>
      <p:sp>
        <p:nvSpPr>
          <p:cNvPr id="43" name="Oval 42"/>
          <p:cNvSpPr/>
          <p:nvPr/>
        </p:nvSpPr>
        <p:spPr>
          <a:xfrm>
            <a:off x="6477000" y="1600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44" name="Oval 43"/>
          <p:cNvSpPr/>
          <p:nvPr/>
        </p:nvSpPr>
        <p:spPr>
          <a:xfrm>
            <a:off x="57150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50" name="Oval 49"/>
          <p:cNvSpPr/>
          <p:nvPr/>
        </p:nvSpPr>
        <p:spPr>
          <a:xfrm>
            <a:off x="7239000" y="2438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z</a:t>
            </a:r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6477000" y="243840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5715000" y="320040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64770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cxnSp>
        <p:nvCxnSpPr>
          <p:cNvPr id="54" name="Straight Connector 53"/>
          <p:cNvCxnSpPr>
            <a:stCxn id="44" idx="0"/>
            <a:endCxn id="43" idx="4"/>
          </p:cNvCxnSpPr>
          <p:nvPr/>
        </p:nvCxnSpPr>
        <p:spPr>
          <a:xfrm rot="5400000" flipH="1" flipV="1">
            <a:off x="6057900" y="1828800"/>
            <a:ext cx="457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0"/>
            <a:endCxn id="43" idx="4"/>
          </p:cNvCxnSpPr>
          <p:nvPr/>
        </p:nvCxnSpPr>
        <p:spPr>
          <a:xfrm rot="5400000" flipH="1" flipV="1">
            <a:off x="6438900" y="22098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0" idx="0"/>
            <a:endCxn id="43" idx="4"/>
          </p:cNvCxnSpPr>
          <p:nvPr/>
        </p:nvCxnSpPr>
        <p:spPr>
          <a:xfrm rot="16200000" flipV="1">
            <a:off x="6819900" y="1828800"/>
            <a:ext cx="457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0"/>
            <a:endCxn id="51" idx="4"/>
          </p:cNvCxnSpPr>
          <p:nvPr/>
        </p:nvCxnSpPr>
        <p:spPr>
          <a:xfrm rot="5400000" flipH="1" flipV="1">
            <a:off x="6096000" y="2628900"/>
            <a:ext cx="381000" cy="7620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1" idx="4"/>
            <a:endCxn id="53" idx="0"/>
          </p:cNvCxnSpPr>
          <p:nvPr/>
        </p:nvCxnSpPr>
        <p:spPr>
          <a:xfrm rot="5400000">
            <a:off x="6477000" y="30099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76800" y="1447800"/>
            <a:ext cx="18288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Common Tree:</a:t>
            </a:r>
            <a:endParaRPr lang="en-US" sz="2400" dirty="0"/>
          </a:p>
        </p:txBody>
      </p:sp>
      <p:sp>
        <p:nvSpPr>
          <p:cNvPr id="62" name="Oval 61"/>
          <p:cNvSpPr/>
          <p:nvPr/>
        </p:nvSpPr>
        <p:spPr>
          <a:xfrm>
            <a:off x="7239000" y="3200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  <a:endParaRPr lang="en-US" sz="3600" dirty="0"/>
          </a:p>
        </p:txBody>
      </p:sp>
      <p:cxnSp>
        <p:nvCxnSpPr>
          <p:cNvPr id="64" name="Straight Connector 63"/>
          <p:cNvCxnSpPr>
            <a:stCxn id="51" idx="4"/>
            <a:endCxn id="62" idx="0"/>
          </p:cNvCxnSpPr>
          <p:nvPr/>
        </p:nvCxnSpPr>
        <p:spPr>
          <a:xfrm rot="16200000" flipH="1">
            <a:off x="6858000" y="2628900"/>
            <a:ext cx="381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Tree Convex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Definition 1</a:t>
            </a:r>
          </a:p>
          <a:p>
            <a:pPr lvl="1"/>
            <a:r>
              <a:rPr lang="en-US" dirty="0" smtClean="0"/>
              <a:t>Sets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E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,…,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E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k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are tree convex with respect to a forest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 smtClean="0"/>
              <a:t>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l-GR" i="1" baseline="-25000" dirty="0" smtClean="0">
                <a:latin typeface="Consolas" pitchFamily="49" charset="0"/>
                <a:cs typeface="Consolas" pitchFamily="49" charset="0"/>
              </a:rPr>
              <a:t>ϵ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1..k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E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i</a:t>
            </a:r>
          </a:p>
          <a:p>
            <a:pPr lvl="1"/>
            <a:r>
              <a:rPr lang="en-US" dirty="0" smtClean="0"/>
              <a:t>If every </a:t>
            </a:r>
            <a:r>
              <a:rPr lang="en-US" i="1" dirty="0" err="1" smtClean="0">
                <a:latin typeface="Consolas" pitchFamily="49" charset="0"/>
              </a:rPr>
              <a:t>E</a:t>
            </a:r>
            <a:r>
              <a:rPr lang="en-US" i="1" baseline="-25000" dirty="0" err="1" smtClean="0">
                <a:latin typeface="Consolas" pitchFamily="49" charset="0"/>
              </a:rPr>
              <a:t>i</a:t>
            </a:r>
            <a:r>
              <a:rPr lang="en-US" dirty="0" smtClean="0"/>
              <a:t> is a </a:t>
            </a:r>
            <a:r>
              <a:rPr lang="en-US" dirty="0" err="1" smtClean="0"/>
              <a:t>subtree</a:t>
            </a:r>
            <a:r>
              <a:rPr lang="en-US" dirty="0" smtClean="0"/>
              <a:t> of T</a:t>
            </a:r>
          </a:p>
          <a:p>
            <a:pPr lvl="1"/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3276600"/>
            <a:ext cx="396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Sets that are tree convex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{</a:t>
            </a:r>
            <a:r>
              <a:rPr lang="en-US" sz="2800" dirty="0" err="1" smtClean="0"/>
              <a:t>a,b,c</a:t>
            </a:r>
            <a:r>
              <a:rPr lang="en-US" sz="2800" dirty="0" smtClean="0"/>
              <a:t>}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{</a:t>
            </a:r>
            <a:r>
              <a:rPr lang="en-US" sz="2800" dirty="0" err="1" smtClean="0"/>
              <a:t>a,b,d</a:t>
            </a:r>
            <a:r>
              <a:rPr lang="en-US" sz="2800" dirty="0" smtClean="0"/>
              <a:t>}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{</a:t>
            </a:r>
            <a:r>
              <a:rPr lang="en-US" sz="2800" dirty="0" err="1" smtClean="0"/>
              <a:t>a,d</a:t>
            </a:r>
            <a:r>
              <a:rPr lang="en-US" sz="2800" dirty="0" smtClean="0"/>
              <a:t>}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{</a:t>
            </a:r>
            <a:r>
              <a:rPr lang="en-US" sz="2800" dirty="0" err="1" smtClean="0"/>
              <a:t>a,c</a:t>
            </a:r>
            <a:r>
              <a:rPr lang="en-US" sz="2800" dirty="0" smtClean="0"/>
              <a:t>}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{d}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…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486400" y="1752600"/>
            <a:ext cx="2590800" cy="1371600"/>
            <a:chOff x="5486400" y="2590800"/>
            <a:chExt cx="2590800" cy="1371600"/>
          </a:xfrm>
        </p:grpSpPr>
        <p:sp>
          <p:nvSpPr>
            <p:cNvPr id="18" name="Oval 17"/>
            <p:cNvSpPr/>
            <p:nvPr/>
          </p:nvSpPr>
          <p:spPr>
            <a:xfrm>
              <a:off x="6553200" y="25908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4864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5532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76200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</a:t>
              </a:r>
              <a:endParaRPr lang="en-US" sz="3200" dirty="0"/>
            </a:p>
          </p:txBody>
        </p:sp>
        <p:cxnSp>
          <p:nvCxnSpPr>
            <p:cNvPr id="22" name="Straight Connector 21"/>
            <p:cNvCxnSpPr>
              <a:stCxn id="19" idx="0"/>
              <a:endCxn id="18" idx="4"/>
            </p:cNvCxnSpPr>
            <p:nvPr/>
          </p:nvCxnSpPr>
          <p:spPr>
            <a:xfrm rot="5400000" flipH="1" flipV="1">
              <a:off x="6019800" y="2743200"/>
              <a:ext cx="457200" cy="1066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0"/>
              <a:endCxn id="18" idx="4"/>
            </p:cNvCxnSpPr>
            <p:nvPr/>
          </p:nvCxnSpPr>
          <p:spPr>
            <a:xfrm rot="5400000" flipH="1" flipV="1">
              <a:off x="6553200" y="3276600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8" idx="4"/>
              <a:endCxn id="21" idx="0"/>
            </p:cNvCxnSpPr>
            <p:nvPr/>
          </p:nvCxnSpPr>
          <p:spPr>
            <a:xfrm rot="16200000" flipH="1">
              <a:off x="7086600" y="2743200"/>
              <a:ext cx="457200" cy="1066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Tree Convexity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Definition 2</a:t>
            </a:r>
          </a:p>
          <a:p>
            <a:pPr lvl="1"/>
            <a:r>
              <a:rPr lang="en-US" dirty="0" smtClean="0"/>
              <a:t>A constraint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is tree convex with respect to a forest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 smtClean="0"/>
              <a:t>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if the images of all values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are tree convex with respect to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91200" y="2590800"/>
          <a:ext cx="1600200" cy="152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d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Left Bracket 14"/>
          <p:cNvSpPr/>
          <p:nvPr/>
        </p:nvSpPr>
        <p:spPr>
          <a:xfrm>
            <a:off x="6096000" y="2971800"/>
            <a:ext cx="76200" cy="1143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ket 16"/>
          <p:cNvSpPr/>
          <p:nvPr/>
        </p:nvSpPr>
        <p:spPr>
          <a:xfrm>
            <a:off x="7315200" y="2971800"/>
            <a:ext cx="45719" cy="11430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486400" y="4495800"/>
            <a:ext cx="2590800" cy="1371600"/>
            <a:chOff x="5486400" y="2590800"/>
            <a:chExt cx="2590800" cy="1371600"/>
          </a:xfrm>
        </p:grpSpPr>
        <p:sp>
          <p:nvSpPr>
            <p:cNvPr id="27" name="Oval 26"/>
            <p:cNvSpPr/>
            <p:nvPr/>
          </p:nvSpPr>
          <p:spPr>
            <a:xfrm>
              <a:off x="6553200" y="25908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a</a:t>
              </a:r>
              <a:endParaRPr lang="en-US" sz="3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4864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b</a:t>
              </a:r>
              <a:endParaRPr lang="en-US" sz="36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65532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c</a:t>
              </a:r>
              <a:endParaRPr lang="en-US" sz="36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76200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d</a:t>
              </a:r>
              <a:endParaRPr lang="en-US" sz="3600" dirty="0"/>
            </a:p>
          </p:txBody>
        </p:sp>
        <p:cxnSp>
          <p:nvCxnSpPr>
            <p:cNvPr id="31" name="Straight Connector 30"/>
            <p:cNvCxnSpPr>
              <a:stCxn id="28" idx="0"/>
              <a:endCxn id="27" idx="4"/>
            </p:cNvCxnSpPr>
            <p:nvPr/>
          </p:nvCxnSpPr>
          <p:spPr>
            <a:xfrm rot="5400000" flipH="1" flipV="1">
              <a:off x="6019800" y="2743200"/>
              <a:ext cx="457200" cy="1066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0"/>
              <a:endCxn id="27" idx="4"/>
            </p:cNvCxnSpPr>
            <p:nvPr/>
          </p:nvCxnSpPr>
          <p:spPr>
            <a:xfrm rot="5400000" flipH="1" flipV="1">
              <a:off x="6553200" y="3276600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7" idx="4"/>
              <a:endCxn id="30" idx="0"/>
            </p:cNvCxnSpPr>
            <p:nvPr/>
          </p:nvCxnSpPr>
          <p:spPr>
            <a:xfrm rot="16200000" flipH="1">
              <a:off x="7086600" y="2743200"/>
              <a:ext cx="457200" cy="1066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181600" y="1524000"/>
            <a:ext cx="3048000" cy="1131332"/>
            <a:chOff x="5181600" y="1524000"/>
            <a:chExt cx="3048000" cy="1131332"/>
          </a:xfrm>
        </p:grpSpPr>
        <p:sp>
          <p:nvSpPr>
            <p:cNvPr id="35" name="Oval 34"/>
            <p:cNvSpPr/>
            <p:nvPr/>
          </p:nvSpPr>
          <p:spPr>
            <a:xfrm>
              <a:off x="7391400" y="1524000"/>
              <a:ext cx="838200" cy="838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{</a:t>
              </a:r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a,b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,</a:t>
              </a:r>
            </a:p>
            <a:p>
              <a:pPr algn="ctr"/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c,d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181600" y="1524000"/>
              <a:ext cx="838200" cy="838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{</a:t>
              </a:r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a,b,c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37" name="Straight Connector 36"/>
            <p:cNvCxnSpPr>
              <a:stCxn id="36" idx="6"/>
              <a:endCxn id="35" idx="2"/>
            </p:cNvCxnSpPr>
            <p:nvPr/>
          </p:nvCxnSpPr>
          <p:spPr>
            <a:xfrm>
              <a:off x="6019800" y="1943100"/>
              <a:ext cx="1371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410200" y="2286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x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20000" y="2286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y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19800" y="1600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US" i="1" baseline="-25000" dirty="0" err="1" smtClean="0">
                  <a:latin typeface="Consolas" pitchFamily="49" charset="0"/>
                  <a:cs typeface="Consolas" pitchFamily="49" charset="0"/>
                </a:rPr>
                <a:t>xy</a:t>
              </a:r>
              <a:endParaRPr lang="en-US" i="1" baseline="-25000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7244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sz="2400" dirty="0" smtClean="0"/>
              <a:t> =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486400" y="594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Tree for 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CSP is tree convex</a:t>
            </a:r>
          </a:p>
          <a:p>
            <a:pPr lvl="1"/>
            <a:r>
              <a:rPr lang="en-US" dirty="0" smtClean="0"/>
              <a:t>If there exists one forest for every variable &amp;</a:t>
            </a:r>
          </a:p>
          <a:p>
            <a:pPr lvl="1"/>
            <a:r>
              <a:rPr lang="en-US" dirty="0" smtClean="0"/>
              <a:t>Every constraint in CSP is tree convex with respect to this forest </a:t>
            </a:r>
            <a:endParaRPr lang="en-US" baseline="-25000" dirty="0" smtClean="0"/>
          </a:p>
          <a:p>
            <a:r>
              <a:rPr lang="en-US" dirty="0" smtClean="0"/>
              <a:t>Tree convex CSP is globally consistent if it is path consistent</a:t>
            </a:r>
          </a:p>
          <a:p>
            <a:pPr lvl="1"/>
            <a:r>
              <a:rPr lang="en-US" dirty="0" smtClean="0"/>
              <a:t>Proof in </a:t>
            </a:r>
            <a:r>
              <a:rPr lang="en-US" sz="2600" dirty="0" smtClean="0"/>
              <a:t>[Zhang &amp; Yap, IJCAI 2003]</a:t>
            </a:r>
            <a:endParaRPr lang="en-US" dirty="0" smtClean="0"/>
          </a:p>
          <a:p>
            <a:pPr lvl="1"/>
            <a:r>
              <a:rPr lang="en-US" dirty="0" smtClean="0"/>
              <a:t>Let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 smtClean="0"/>
              <a:t> be a network of constraints with </a:t>
            </a:r>
            <a:r>
              <a:rPr lang="en-US" dirty="0" err="1" smtClean="0"/>
              <a:t>arity</a:t>
            </a:r>
            <a:r>
              <a:rPr lang="en-US" dirty="0" smtClean="0"/>
              <a:t> at most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 smtClean="0"/>
              <a:t> 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 smtClean="0"/>
              <a:t> be strongly 2(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 smtClean="0"/>
              <a:t>-1)+1 consistent.  If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 smtClean="0"/>
              <a:t> is tree convex then it is globally consistent</a:t>
            </a:r>
          </a:p>
          <a:p>
            <a:pPr lvl="2"/>
            <a:r>
              <a:rPr lang="en-US" dirty="0" smtClean="0"/>
              <a:t>For binary constraints</a:t>
            </a:r>
          </a:p>
          <a:p>
            <a:pPr lvl="2"/>
            <a:r>
              <a:rPr lang="en-US" dirty="0" smtClean="0"/>
              <a:t>strongly 2(2-1)+1 consistent = path consistent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Tree Convex CSP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Tree convex constraint network is globally consistent if it is path consistent</a:t>
            </a:r>
          </a:p>
          <a:p>
            <a:pPr lvl="1"/>
            <a:r>
              <a:rPr lang="en-US" dirty="0" smtClean="0"/>
              <a:t>Network is path consistent</a:t>
            </a:r>
          </a:p>
          <a:p>
            <a:pPr lvl="1"/>
            <a:r>
              <a:rPr lang="en-US" dirty="0" smtClean="0"/>
              <a:t>Prove by induction k consistent</a:t>
            </a:r>
          </a:p>
          <a:p>
            <a:pPr lvl="2"/>
            <a:r>
              <a:rPr lang="en-US" i="1" dirty="0" smtClean="0"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ϵ {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4,…,n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/>
            <a:r>
              <a:rPr lang="en-US" dirty="0" smtClean="0"/>
              <a:t>Consider instantiation of any k-1 variables and any new variable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x</a:t>
            </a:r>
          </a:p>
          <a:p>
            <a:pPr lvl="1"/>
            <a:r>
              <a:rPr lang="en-US" dirty="0" smtClean="0"/>
              <a:t>Number of relevant constraints be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</a:p>
          <a:p>
            <a:pPr lvl="2"/>
            <a:r>
              <a:rPr lang="en-US" dirty="0" smtClean="0"/>
              <a:t>For each relevant constraint there is one extension to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x</a:t>
            </a:r>
          </a:p>
          <a:p>
            <a:pPr lvl="1"/>
            <a:r>
              <a:rPr lang="en-US" dirty="0" smtClean="0"/>
              <a:t>We have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/>
              <a:t> extension sets.</a:t>
            </a:r>
          </a:p>
          <a:p>
            <a:pPr lvl="1"/>
            <a:r>
              <a:rPr lang="en-US" dirty="0" smtClean="0"/>
              <a:t>If intersection of all </a:t>
            </a:r>
            <a:r>
              <a:rPr lang="en-US" i="1" dirty="0" smtClean="0">
                <a:latin typeface="Consolas" pitchFamily="49" charset="0"/>
              </a:rPr>
              <a:t>l</a:t>
            </a:r>
            <a:r>
              <a:rPr lang="en-US" dirty="0" smtClean="0"/>
              <a:t> sets is not empty,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satisfies all relevant constraints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648200" cy="52578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Consider two of the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/>
              <a:t> extension sets,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E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E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</a:p>
          <a:p>
            <a:pPr lvl="1"/>
            <a:r>
              <a:rPr lang="en-US" dirty="0" smtClean="0"/>
              <a:t>Consistency lemma</a:t>
            </a:r>
          </a:p>
          <a:p>
            <a:pPr lvl="2"/>
            <a:r>
              <a:rPr lang="en-US" dirty="0" smtClean="0"/>
              <a:t>if network is path consistent</a:t>
            </a:r>
          </a:p>
          <a:p>
            <a:pPr lvl="2"/>
            <a:r>
              <a:rPr lang="en-US" i="1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(E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)∩I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(E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i="1" dirty="0" smtClean="0">
                <a:latin typeface="Consolas" pitchFamily="49" charset="0"/>
                <a:cs typeface="Consolas" pitchFamily="49" charset="0"/>
                <a:sym typeface="Symbol"/>
              </a:rPr>
              <a:t>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Ø</a:t>
            </a:r>
          </a:p>
          <a:p>
            <a:pPr lvl="1"/>
            <a:r>
              <a:rPr lang="en-US" dirty="0" smtClean="0"/>
              <a:t>Since all constraints in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/>
              <a:t> are tree convex</a:t>
            </a:r>
          </a:p>
          <a:p>
            <a:pPr lvl="2"/>
            <a:r>
              <a:rPr lang="en-US" dirty="0" smtClean="0"/>
              <a:t>Extension sets are tree convex</a:t>
            </a:r>
          </a:p>
          <a:p>
            <a:pPr lvl="1"/>
            <a:r>
              <a:rPr lang="en-US" dirty="0" smtClean="0"/>
              <a:t>Tree convex sets intersection lemma</a:t>
            </a:r>
          </a:p>
          <a:p>
            <a:pPr lvl="2"/>
            <a:r>
              <a:rPr lang="en-US" i="1" dirty="0" smtClean="0">
                <a:latin typeface="Consolas" pitchFamily="49" charset="0"/>
                <a:cs typeface="Consolas" pitchFamily="49" charset="0"/>
              </a:rPr>
              <a:t>∩I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E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l-GR" i="1" baseline="-25000" dirty="0" smtClean="0">
                <a:latin typeface="Consolas" pitchFamily="49" charset="0"/>
                <a:cs typeface="Consolas" pitchFamily="49" charset="0"/>
              </a:rPr>
              <a:t>ϵ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i="1" dirty="0" smtClean="0">
                <a:latin typeface="Consolas" pitchFamily="49" charset="0"/>
                <a:cs typeface="Consolas" pitchFamily="49" charset="0"/>
                <a:sym typeface="Symbol"/>
              </a:rPr>
              <a:t></a:t>
            </a:r>
            <a:r>
              <a:rPr lang="en-US" dirty="0" smtClean="0">
                <a:cs typeface="Consolas" pitchFamily="49" charset="0"/>
                <a:sym typeface="Symbol"/>
              </a:rPr>
              <a:t>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Ø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err="1" smtClean="0"/>
              <a:t>iff</a:t>
            </a:r>
            <a:r>
              <a:rPr lang="en-US" dirty="0" smtClean="0"/>
              <a:t> 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E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j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)∩I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E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k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i="1" dirty="0" smtClean="0">
                <a:latin typeface="Consolas" pitchFamily="49" charset="0"/>
                <a:cs typeface="Consolas" pitchFamily="49" charset="0"/>
                <a:sym typeface="Symbol"/>
              </a:rPr>
              <a:t>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Ø</a:t>
            </a:r>
          </a:p>
          <a:p>
            <a:pPr lvl="1"/>
            <a:r>
              <a:rPr lang="en-US" dirty="0" smtClean="0"/>
              <a:t>From consistency lemma, we have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 smtClean="0"/>
              <a:t>-consistent</a:t>
            </a:r>
          </a:p>
          <a:p>
            <a:pPr lvl="2"/>
            <a:r>
              <a:rPr lang="en-US" dirty="0" smtClean="0"/>
              <a:t>Network is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k+1</a:t>
            </a:r>
            <a:r>
              <a:rPr lang="en-US" dirty="0" smtClean="0"/>
              <a:t> consistent iff any instantiation of k distinct variables and a new variable,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∩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E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l-GR" i="1" baseline="-25000" dirty="0" smtClean="0">
                <a:latin typeface="Consolas" pitchFamily="49" charset="0"/>
                <a:cs typeface="Consolas" pitchFamily="49" charset="0"/>
              </a:rPr>
              <a:t>ϵ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i="1" dirty="0" smtClean="0">
                <a:latin typeface="Consolas" pitchFamily="49" charset="0"/>
                <a:cs typeface="Consolas" pitchFamily="49" charset="0"/>
                <a:sym typeface="Symbol"/>
              </a:rPr>
              <a:t>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Ø</a:t>
            </a:r>
          </a:p>
          <a:p>
            <a:r>
              <a:rPr lang="en-US" dirty="0" smtClean="0"/>
              <a:t>Therefore, by induction</a:t>
            </a:r>
          </a:p>
          <a:p>
            <a:pPr lvl="1"/>
            <a:r>
              <a:rPr lang="en-US" dirty="0" smtClean="0"/>
              <a:t>globally consistent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762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[Zhang &amp;Yap 03]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514350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Definitions</a:t>
            </a:r>
          </a:p>
          <a:p>
            <a:pPr marL="914400" lvl="1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Basic, support, image, consistency, trees, tree intersection, tree convex constraint, tree convex CSPs</a:t>
            </a:r>
          </a:p>
          <a:p>
            <a:pPr marL="514350" indent="-514350"/>
            <a:r>
              <a:rPr lang="en-US" dirty="0" smtClean="0"/>
              <a:t>Properties</a:t>
            </a:r>
          </a:p>
          <a:p>
            <a:pPr marL="914400" lvl="1" indent="-514350"/>
            <a:r>
              <a:rPr lang="en-US" dirty="0" smtClean="0"/>
              <a:t>Intersection &amp; composition on tree convex constraints</a:t>
            </a:r>
          </a:p>
          <a:p>
            <a:pPr marL="914400" lvl="1" indent="-514350"/>
            <a:r>
              <a:rPr lang="en-US" dirty="0" smtClean="0"/>
              <a:t>Consecutiveness: definition &amp; composition</a:t>
            </a:r>
          </a:p>
          <a:p>
            <a:pPr marL="514350" indent="-514350"/>
            <a:r>
              <a:rPr lang="en-US" dirty="0" smtClean="0"/>
              <a:t>Tractable Networks</a:t>
            </a:r>
          </a:p>
          <a:p>
            <a:pPr marL="914400" lvl="1" indent="-514350"/>
            <a:r>
              <a:rPr lang="en-US" dirty="0" smtClean="0"/>
              <a:t>Locally Chain Convex</a:t>
            </a:r>
          </a:p>
          <a:p>
            <a:pPr marL="914400" lvl="1" indent="-514350"/>
            <a:r>
              <a:rPr lang="en-US" dirty="0" smtClean="0"/>
              <a:t>Local Chain Convex &amp; Strictly Union Closed (LCC&amp;SUC)</a:t>
            </a:r>
          </a:p>
          <a:p>
            <a:pPr marL="514350" indent="-514350"/>
            <a:r>
              <a:rPr lang="en-US" dirty="0" smtClean="0"/>
              <a:t>(One) Application</a:t>
            </a:r>
          </a:p>
          <a:p>
            <a:pPr marL="514350" indent="-514350"/>
            <a:r>
              <a:rPr lang="en-US" dirty="0" smtClean="0"/>
              <a:t>Related Work</a:t>
            </a:r>
          </a:p>
          <a:p>
            <a:pPr marL="514350" indent="-514350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010400" y="3042305"/>
            <a:ext cx="1219200" cy="2895600"/>
            <a:chOff x="5181600" y="1828800"/>
            <a:chExt cx="1219200" cy="2895600"/>
          </a:xfrm>
        </p:grpSpPr>
        <p:sp>
          <p:nvSpPr>
            <p:cNvPr id="25" name="Oval 24"/>
            <p:cNvSpPr/>
            <p:nvPr/>
          </p:nvSpPr>
          <p:spPr>
            <a:xfrm>
              <a:off x="5181600" y="1828800"/>
              <a:ext cx="1219200" cy="2895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562600" y="2057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5562600" y="2819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2578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8674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</a:t>
              </a:r>
              <a:endParaRPr lang="en-US" sz="2800" dirty="0"/>
            </a:p>
          </p:txBody>
        </p:sp>
        <p:cxnSp>
          <p:nvCxnSpPr>
            <p:cNvPr id="30" name="Straight Connector 29"/>
            <p:cNvCxnSpPr>
              <a:stCxn id="26" idx="4"/>
              <a:endCxn id="27" idx="0"/>
            </p:cNvCxnSpPr>
            <p:nvPr/>
          </p:nvCxnSpPr>
          <p:spPr>
            <a:xfrm rot="5400000">
              <a:off x="5638800" y="2667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8" idx="0"/>
              <a:endCxn id="27" idx="4"/>
            </p:cNvCxnSpPr>
            <p:nvPr/>
          </p:nvCxnSpPr>
          <p:spPr>
            <a:xfrm rot="5400000" flipH="1" flipV="1">
              <a:off x="55245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7" idx="4"/>
              <a:endCxn id="29" idx="0"/>
            </p:cNvCxnSpPr>
            <p:nvPr/>
          </p:nvCxnSpPr>
          <p:spPr>
            <a:xfrm rot="16200000" flipH="1">
              <a:off x="58293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 rot="21126389">
            <a:off x="7313844" y="3194151"/>
            <a:ext cx="851271" cy="2057630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Properties: Intersection &amp;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Assume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30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c</a:t>
            </a:r>
            <a:r>
              <a:rPr lang="en-US" i="1" baseline="30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are tree convex to a forest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 smtClean="0"/>
              <a:t> on domain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endParaRPr lang="en-US" dirty="0" smtClean="0"/>
          </a:p>
          <a:p>
            <a:r>
              <a:rPr lang="en-US" dirty="0" smtClean="0"/>
              <a:t>Prove there intersection is tree convex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= c</a:t>
            </a:r>
            <a:r>
              <a:rPr lang="en-US" i="1" baseline="30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latin typeface="Consolas" pitchFamily="49" charset="0"/>
                <a:cs typeface="Consolas" pitchFamily="49" charset="0"/>
                <a:sym typeface="Symbol"/>
              </a:rPr>
              <a:t>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30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xy</a:t>
            </a:r>
          </a:p>
          <a:p>
            <a:pPr lvl="1"/>
            <a:r>
              <a:rPr lang="en-US" dirty="0" smtClean="0"/>
              <a:t>For any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dirty="0" smtClean="0"/>
              <a:t>images under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30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30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are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endParaRPr lang="en-US" b="1" dirty="0" smtClean="0"/>
          </a:p>
          <a:p>
            <a:pPr lvl="2"/>
            <a:r>
              <a:rPr lang="en-US" dirty="0" smtClean="0"/>
              <a:t>intersection of two images is a </a:t>
            </a:r>
            <a:r>
              <a:rPr lang="en-US" dirty="0" err="1" smtClean="0"/>
              <a:t>subtree</a:t>
            </a:r>
            <a:r>
              <a:rPr lang="en-US" dirty="0" smtClean="0"/>
              <a:t>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 smtClean="0"/>
              <a:t> by Proposition 1</a:t>
            </a:r>
          </a:p>
          <a:p>
            <a:pPr lvl="1"/>
            <a:r>
              <a:rPr lang="en-US" dirty="0" smtClean="0"/>
              <a:t>Every image of every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is a </a:t>
            </a:r>
            <a:r>
              <a:rPr lang="en-US" dirty="0" err="1" smtClean="0"/>
              <a:t>subtree</a:t>
            </a:r>
            <a:r>
              <a:rPr lang="en-US" dirty="0" smtClean="0"/>
              <a:t>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endParaRPr lang="en-US" dirty="0" smtClean="0"/>
          </a:p>
          <a:p>
            <a:pPr lvl="1"/>
            <a:r>
              <a:rPr lang="en-US" dirty="0" smtClean="0"/>
              <a:t>Therefore,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is tree convex</a:t>
            </a:r>
          </a:p>
          <a:p>
            <a:r>
              <a:rPr lang="en-US" dirty="0" smtClean="0"/>
              <a:t>Composition does not preserve tree convexity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15000" y="3042305"/>
            <a:ext cx="1219200" cy="2895600"/>
            <a:chOff x="5181600" y="1828800"/>
            <a:chExt cx="1219200" cy="2895600"/>
          </a:xfrm>
        </p:grpSpPr>
        <p:sp>
          <p:nvSpPr>
            <p:cNvPr id="7" name="Oval 6"/>
            <p:cNvSpPr/>
            <p:nvPr/>
          </p:nvSpPr>
          <p:spPr>
            <a:xfrm>
              <a:off x="5181600" y="1828800"/>
              <a:ext cx="1219200" cy="2895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62600" y="2057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562600" y="2819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2578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8674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</a:t>
              </a:r>
              <a:endParaRPr lang="en-US" sz="2800" dirty="0"/>
            </a:p>
          </p:txBody>
        </p:sp>
        <p:cxnSp>
          <p:nvCxnSpPr>
            <p:cNvPr id="13" name="Straight Connector 12"/>
            <p:cNvCxnSpPr>
              <a:stCxn id="8" idx="4"/>
              <a:endCxn id="9" idx="0"/>
            </p:cNvCxnSpPr>
            <p:nvPr/>
          </p:nvCxnSpPr>
          <p:spPr>
            <a:xfrm rot="5400000">
              <a:off x="5638800" y="2667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0"/>
              <a:endCxn id="9" idx="4"/>
            </p:cNvCxnSpPr>
            <p:nvPr/>
          </p:nvCxnSpPr>
          <p:spPr>
            <a:xfrm rot="5400000" flipH="1" flipV="1">
              <a:off x="55245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4"/>
              <a:endCxn id="11" idx="0"/>
            </p:cNvCxnSpPr>
            <p:nvPr/>
          </p:nvCxnSpPr>
          <p:spPr>
            <a:xfrm rot="16200000" flipH="1">
              <a:off x="58293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791200" y="258510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x</a:t>
            </a:r>
            <a:endParaRPr lang="en-US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258510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y</a:t>
            </a:r>
            <a:endParaRPr lang="en-US" sz="2400" i="1" dirty="0"/>
          </a:p>
        </p:txBody>
      </p:sp>
      <p:cxnSp>
        <p:nvCxnSpPr>
          <p:cNvPr id="20" name="Curved Connector 19"/>
          <p:cNvCxnSpPr/>
          <p:nvPr/>
        </p:nvCxnSpPr>
        <p:spPr>
          <a:xfrm>
            <a:off x="6553200" y="4261505"/>
            <a:ext cx="8382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V="1">
            <a:off x="6943445" y="3965950"/>
            <a:ext cx="362510" cy="127691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53200" y="61823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i="1" baseline="30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2800" i="1" baseline="-25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xy</a:t>
            </a:r>
            <a:endParaRPr lang="en-US" sz="2800" i="1" baseline="-250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6" name="Curved Connector 35"/>
          <p:cNvCxnSpPr/>
          <p:nvPr/>
        </p:nvCxnSpPr>
        <p:spPr>
          <a:xfrm rot="5400000" flipH="1" flipV="1">
            <a:off x="6638645" y="3347106"/>
            <a:ext cx="600355" cy="905155"/>
          </a:xfrm>
          <a:prstGeom prst="curvedConnector2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5400000" flipH="1" flipV="1">
            <a:off x="6972300" y="3613805"/>
            <a:ext cx="1588" cy="972110"/>
          </a:xfrm>
          <a:prstGeom prst="curvedConnector3">
            <a:avLst>
              <a:gd name="adj1" fmla="val -582179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6200000" flipH="1">
            <a:off x="6638645" y="4270750"/>
            <a:ext cx="362510" cy="667310"/>
          </a:xfrm>
          <a:prstGeom prst="curvedConnector3">
            <a:avLst>
              <a:gd name="adj1" fmla="val 71934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H="1">
            <a:off x="6943445" y="3965950"/>
            <a:ext cx="362510" cy="1276910"/>
          </a:xfrm>
          <a:prstGeom prst="curvedConnector3">
            <a:avLst>
              <a:gd name="adj1" fmla="val 13443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010400" y="3956705"/>
            <a:ext cx="1219200" cy="15240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20128180">
            <a:off x="7391400" y="3880505"/>
            <a:ext cx="685800" cy="1447800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33676" y="3970329"/>
            <a:ext cx="594834" cy="595976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486400" y="1595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x</a:t>
            </a:r>
            <a:endParaRPr lang="en-US" sz="24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7391400" y="153418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y</a:t>
            </a:r>
            <a:endParaRPr lang="en-US" sz="2400" i="1" dirty="0"/>
          </a:p>
        </p:txBody>
      </p:sp>
      <p:sp>
        <p:nvSpPr>
          <p:cNvPr id="41" name="Oval 40"/>
          <p:cNvSpPr/>
          <p:nvPr/>
        </p:nvSpPr>
        <p:spPr>
          <a:xfrm>
            <a:off x="6172200" y="1610380"/>
            <a:ext cx="3810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391400" y="1610380"/>
            <a:ext cx="381000" cy="533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urved Connector 55"/>
          <p:cNvCxnSpPr>
            <a:stCxn id="41" idx="7"/>
            <a:endCxn id="53" idx="1"/>
          </p:cNvCxnSpPr>
          <p:nvPr/>
        </p:nvCxnSpPr>
        <p:spPr>
          <a:xfrm rot="5400000" flipH="1" flipV="1">
            <a:off x="6972300" y="1213599"/>
            <a:ext cx="1588" cy="949792"/>
          </a:xfrm>
          <a:prstGeom prst="curvedConnector3">
            <a:avLst>
              <a:gd name="adj1" fmla="val 7459511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41" idx="5"/>
            <a:endCxn id="53" idx="3"/>
          </p:cNvCxnSpPr>
          <p:nvPr/>
        </p:nvCxnSpPr>
        <p:spPr>
          <a:xfrm rot="16200000" flipH="1">
            <a:off x="6972300" y="1590769"/>
            <a:ext cx="1588" cy="949792"/>
          </a:xfrm>
          <a:prstGeom prst="curvedConnector3">
            <a:avLst>
              <a:gd name="adj1" fmla="val 4919082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553200" y="58013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i="1" baseline="30000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i="1" baseline="-25000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xy</a:t>
            </a:r>
            <a:endParaRPr lang="en-US" sz="2800" i="1" baseline="-25000" dirty="0">
              <a:solidFill>
                <a:schemeClr val="accent3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05600" y="1066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i="1" baseline="30000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sz="2800" i="1" baseline="-25000" dirty="0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xy</a:t>
            </a:r>
            <a:endParaRPr lang="en-US" sz="2800" i="1" baseline="-25000" dirty="0">
              <a:solidFill>
                <a:schemeClr val="accent3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9400" y="20675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i="1" baseline="30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2</a:t>
            </a:r>
            <a:r>
              <a:rPr lang="en-US" sz="2800" i="1" baseline="-25000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xy</a:t>
            </a:r>
            <a:endParaRPr lang="en-US" sz="2800" i="1" baseline="-250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4" name="Slide Number Placeholder 5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A050275-6027-4FF2-8ACA-A244B99EBB3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47" grpId="0" animBg="1"/>
      <p:bldP spid="47" grpId="1" animBg="1"/>
      <p:bldP spid="48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Properties:  </a:t>
            </a:r>
            <a:r>
              <a:rPr lang="en-US" dirty="0" smtClean="0"/>
              <a:t>Consecutiveness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Consecutive</a:t>
            </a:r>
          </a:p>
          <a:p>
            <a:pPr lvl="1"/>
            <a:r>
              <a:rPr lang="en-US" dirty="0" smtClean="0"/>
              <a:t>Tree convex constraint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 with respect to a forest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is consecutive with respect to a forest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err="1" smtClean="0"/>
              <a:t>iff</a:t>
            </a:r>
            <a:r>
              <a:rPr lang="en-US" dirty="0" smtClean="0"/>
              <a:t> every two neighboring values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a,b</a:t>
            </a:r>
            <a:r>
              <a:rPr lang="en-US" dirty="0" smtClean="0"/>
              <a:t>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(a) U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(b) </a:t>
            </a:r>
            <a:r>
              <a:rPr lang="en-US" dirty="0" smtClean="0"/>
              <a:t>is </a:t>
            </a:r>
            <a:r>
              <a:rPr lang="en-US" dirty="0" err="1" smtClean="0"/>
              <a:t>subtree</a:t>
            </a:r>
            <a:r>
              <a:rPr lang="en-US" dirty="0" smtClean="0"/>
              <a:t>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</a:p>
          <a:p>
            <a:r>
              <a:rPr lang="en-US" dirty="0" smtClean="0"/>
              <a:t>Constraint Network tree convex and consecutive</a:t>
            </a:r>
          </a:p>
          <a:p>
            <a:pPr lvl="1"/>
            <a:r>
              <a:rPr lang="en-US" dirty="0" smtClean="0"/>
              <a:t>exists a forest on each domain</a:t>
            </a:r>
          </a:p>
          <a:p>
            <a:pPr lvl="1"/>
            <a:r>
              <a:rPr lang="en-US" dirty="0" smtClean="0"/>
              <a:t>every constraint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is tree convex and consecutive with respect to the forests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and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2590800"/>
          <a:ext cx="1600200" cy="152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d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ket 5"/>
          <p:cNvSpPr/>
          <p:nvPr/>
        </p:nvSpPr>
        <p:spPr>
          <a:xfrm>
            <a:off x="6096000" y="2971800"/>
            <a:ext cx="76200" cy="1143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/>
          <p:cNvSpPr/>
          <p:nvPr/>
        </p:nvSpPr>
        <p:spPr>
          <a:xfrm>
            <a:off x="7315200" y="2971800"/>
            <a:ext cx="45719" cy="11430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572000" y="4495800"/>
            <a:ext cx="2590800" cy="1371600"/>
            <a:chOff x="5486400" y="2590800"/>
            <a:chExt cx="2590800" cy="1371600"/>
          </a:xfrm>
        </p:grpSpPr>
        <p:sp>
          <p:nvSpPr>
            <p:cNvPr id="9" name="Oval 8"/>
            <p:cNvSpPr/>
            <p:nvPr/>
          </p:nvSpPr>
          <p:spPr>
            <a:xfrm>
              <a:off x="6553200" y="25908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5532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6200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</a:t>
              </a:r>
              <a:endParaRPr lang="en-US" sz="3200" dirty="0"/>
            </a:p>
          </p:txBody>
        </p:sp>
        <p:cxnSp>
          <p:nvCxnSpPr>
            <p:cNvPr id="13" name="Straight Connector 12"/>
            <p:cNvCxnSpPr>
              <a:stCxn id="10" idx="0"/>
              <a:endCxn id="9" idx="4"/>
            </p:cNvCxnSpPr>
            <p:nvPr/>
          </p:nvCxnSpPr>
          <p:spPr>
            <a:xfrm rot="5400000" flipH="1" flipV="1">
              <a:off x="6019800" y="2743200"/>
              <a:ext cx="457200" cy="1066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1" idx="0"/>
              <a:endCxn id="9" idx="4"/>
            </p:cNvCxnSpPr>
            <p:nvPr/>
          </p:nvCxnSpPr>
          <p:spPr>
            <a:xfrm rot="5400000" flipH="1" flipV="1">
              <a:off x="6553200" y="3276600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4"/>
              <a:endCxn id="12" idx="0"/>
            </p:cNvCxnSpPr>
            <p:nvPr/>
          </p:nvCxnSpPr>
          <p:spPr>
            <a:xfrm rot="16200000" flipH="1">
              <a:off x="7086600" y="2743200"/>
              <a:ext cx="457200" cy="1066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181600" y="1524000"/>
            <a:ext cx="3048000" cy="1131332"/>
            <a:chOff x="5181600" y="1524000"/>
            <a:chExt cx="3048000" cy="1131332"/>
          </a:xfrm>
        </p:grpSpPr>
        <p:sp>
          <p:nvSpPr>
            <p:cNvPr id="17" name="Oval 16"/>
            <p:cNvSpPr/>
            <p:nvPr/>
          </p:nvSpPr>
          <p:spPr>
            <a:xfrm>
              <a:off x="7391400" y="1524000"/>
              <a:ext cx="838200" cy="838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{</a:t>
              </a:r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a,b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,</a:t>
              </a:r>
            </a:p>
            <a:p>
              <a:pPr algn="ctr"/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c,d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181600" y="1524000"/>
              <a:ext cx="838200" cy="838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{</a:t>
              </a:r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a,b,c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19" name="Straight Connector 18"/>
            <p:cNvCxnSpPr>
              <a:stCxn id="18" idx="6"/>
              <a:endCxn id="17" idx="2"/>
            </p:cNvCxnSpPr>
            <p:nvPr/>
          </p:nvCxnSpPr>
          <p:spPr>
            <a:xfrm>
              <a:off x="6019800" y="1943100"/>
              <a:ext cx="1371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410200" y="2286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x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00" y="2286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y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9800" y="1600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US" i="1" baseline="-25000" dirty="0" err="1" smtClean="0">
                  <a:latin typeface="Consolas" pitchFamily="49" charset="0"/>
                  <a:cs typeface="Consolas" pitchFamily="49" charset="0"/>
                </a:rPr>
                <a:t>xy</a:t>
              </a:r>
              <a:endParaRPr lang="en-US" i="1" baseline="-25000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244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sz="2400" dirty="0" smtClean="0"/>
              <a:t> =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594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Tree for y</a:t>
            </a:r>
            <a:endParaRPr lang="en-US" sz="2400" dirty="0"/>
          </a:p>
        </p:txBody>
      </p:sp>
      <p:sp>
        <p:nvSpPr>
          <p:cNvPr id="31" name="Oval 30"/>
          <p:cNvSpPr/>
          <p:nvPr/>
        </p:nvSpPr>
        <p:spPr>
          <a:xfrm>
            <a:off x="8001000" y="4495800"/>
            <a:ext cx="457200" cy="4572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32" name="Oval 31"/>
          <p:cNvSpPr/>
          <p:nvPr/>
        </p:nvSpPr>
        <p:spPr>
          <a:xfrm>
            <a:off x="7543800" y="5410200"/>
            <a:ext cx="457200" cy="4572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33" name="Oval 32"/>
          <p:cNvSpPr/>
          <p:nvPr/>
        </p:nvSpPr>
        <p:spPr>
          <a:xfrm>
            <a:off x="8382000" y="5410200"/>
            <a:ext cx="457200" cy="45720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7467600" y="5943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Tree for x</a:t>
            </a:r>
            <a:endParaRPr lang="en-US" sz="2400" dirty="0"/>
          </a:p>
        </p:txBody>
      </p:sp>
      <p:cxnSp>
        <p:nvCxnSpPr>
          <p:cNvPr id="36" name="Straight Connector 35"/>
          <p:cNvCxnSpPr>
            <a:stCxn id="32" idx="0"/>
            <a:endCxn id="31" idx="4"/>
          </p:cNvCxnSpPr>
          <p:nvPr/>
        </p:nvCxnSpPr>
        <p:spPr>
          <a:xfrm rot="5400000" flipH="1" flipV="1">
            <a:off x="7772400" y="4953000"/>
            <a:ext cx="457200" cy="457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4"/>
            <a:endCxn id="33" idx="0"/>
          </p:cNvCxnSpPr>
          <p:nvPr/>
        </p:nvCxnSpPr>
        <p:spPr>
          <a:xfrm rot="16200000" flipH="1">
            <a:off x="8191500" y="4991100"/>
            <a:ext cx="457200" cy="381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1470927">
            <a:off x="7597766" y="4231775"/>
            <a:ext cx="817070" cy="1906766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rot="10800000">
            <a:off x="7467600" y="3200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>
            <a:off x="74676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924800" y="3124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{</a:t>
            </a:r>
            <a:r>
              <a:rPr lang="en-US" sz="2400" dirty="0" err="1" smtClean="0"/>
              <a:t>a,b,c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44" name="Freeform 43"/>
          <p:cNvSpPr/>
          <p:nvPr/>
        </p:nvSpPr>
        <p:spPr>
          <a:xfrm>
            <a:off x="4450976" y="4329953"/>
            <a:ext cx="1748118" cy="1627094"/>
          </a:xfrm>
          <a:custGeom>
            <a:avLst/>
            <a:gdLst>
              <a:gd name="connsiteX0" fmla="*/ 1317812 w 1748118"/>
              <a:gd name="connsiteY0" fmla="*/ 0 h 1627094"/>
              <a:gd name="connsiteX1" fmla="*/ 0 w 1748118"/>
              <a:gd name="connsiteY1" fmla="*/ 1223682 h 1627094"/>
              <a:gd name="connsiteX2" fmla="*/ 0 w 1748118"/>
              <a:gd name="connsiteY2" fmla="*/ 1627094 h 1627094"/>
              <a:gd name="connsiteX3" fmla="*/ 1748118 w 1748118"/>
              <a:gd name="connsiteY3" fmla="*/ 1627094 h 1627094"/>
              <a:gd name="connsiteX4" fmla="*/ 1734671 w 1748118"/>
              <a:gd name="connsiteY4" fmla="*/ 13447 h 1627094"/>
              <a:gd name="connsiteX5" fmla="*/ 1317812 w 1748118"/>
              <a:gd name="connsiteY5" fmla="*/ 0 h 162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8118" h="1627094">
                <a:moveTo>
                  <a:pt x="1317812" y="0"/>
                </a:moveTo>
                <a:lnTo>
                  <a:pt x="0" y="1223682"/>
                </a:lnTo>
                <a:lnTo>
                  <a:pt x="0" y="1627094"/>
                </a:lnTo>
                <a:lnTo>
                  <a:pt x="1748118" y="1627094"/>
                </a:lnTo>
                <a:lnTo>
                  <a:pt x="1734671" y="13447"/>
                </a:lnTo>
                <a:lnTo>
                  <a:pt x="1317812" y="0"/>
                </a:ln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20159562">
            <a:off x="8050584" y="4257894"/>
            <a:ext cx="817070" cy="19067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rot="10800000">
            <a:off x="7467601" y="3886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7467600" y="3200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924800" y="3276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{</a:t>
            </a:r>
            <a:r>
              <a:rPr lang="en-US" sz="2400" dirty="0" err="1" smtClean="0"/>
              <a:t>a,b,c,d</a:t>
            </a: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50" name="Freeform 49"/>
          <p:cNvSpPr/>
          <p:nvPr/>
        </p:nvSpPr>
        <p:spPr>
          <a:xfrm>
            <a:off x="4437529" y="4303059"/>
            <a:ext cx="2837330" cy="1667435"/>
          </a:xfrm>
          <a:custGeom>
            <a:avLst/>
            <a:gdLst>
              <a:gd name="connsiteX0" fmla="*/ 1317812 w 2837330"/>
              <a:gd name="connsiteY0" fmla="*/ 0 h 1667435"/>
              <a:gd name="connsiteX1" fmla="*/ 0 w 2837330"/>
              <a:gd name="connsiteY1" fmla="*/ 1250576 h 1667435"/>
              <a:gd name="connsiteX2" fmla="*/ 0 w 2837330"/>
              <a:gd name="connsiteY2" fmla="*/ 1653988 h 1667435"/>
              <a:gd name="connsiteX3" fmla="*/ 2837330 w 2837330"/>
              <a:gd name="connsiteY3" fmla="*/ 1667435 h 1667435"/>
              <a:gd name="connsiteX4" fmla="*/ 2837330 w 2837330"/>
              <a:gd name="connsiteY4" fmla="*/ 1062317 h 1667435"/>
              <a:gd name="connsiteX5" fmla="*/ 1559859 w 2837330"/>
              <a:gd name="connsiteY5" fmla="*/ 26894 h 1667435"/>
              <a:gd name="connsiteX6" fmla="*/ 1317812 w 2837330"/>
              <a:gd name="connsiteY6" fmla="*/ 0 h 166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7330" h="1667435">
                <a:moveTo>
                  <a:pt x="1317812" y="0"/>
                </a:moveTo>
                <a:lnTo>
                  <a:pt x="0" y="1250576"/>
                </a:lnTo>
                <a:lnTo>
                  <a:pt x="0" y="1653988"/>
                </a:lnTo>
                <a:lnTo>
                  <a:pt x="2837330" y="1667435"/>
                </a:lnTo>
                <a:lnTo>
                  <a:pt x="2837330" y="1062317"/>
                </a:lnTo>
                <a:lnTo>
                  <a:pt x="1559859" y="26894"/>
                </a:lnTo>
                <a:lnTo>
                  <a:pt x="1317812" y="0"/>
                </a:ln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42" grpId="0"/>
      <p:bldP spid="42" grpId="1"/>
      <p:bldP spid="44" grpId="0" animBg="1"/>
      <p:bldP spid="44" grpId="1" animBg="1"/>
      <p:bldP spid="46" grpId="0" animBg="1"/>
      <p:bldP spid="49" grpId="0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900" dirty="0" smtClean="0"/>
              <a:t>Properties: Consecutiveness composition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Class of consecutive tree convex constraints is closed under composition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and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yz</a:t>
            </a:r>
            <a:r>
              <a:rPr lang="en-US" dirty="0" smtClean="0"/>
              <a:t> be two consecutive tree convex constraints with trees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,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, and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dirty="0" smtClean="0"/>
              <a:t> is their composition</a:t>
            </a:r>
          </a:p>
          <a:p>
            <a:pPr lvl="1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dirty="0" smtClean="0"/>
              <a:t> is tree convex</a:t>
            </a:r>
          </a:p>
          <a:p>
            <a:pPr lvl="2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dirty="0" smtClean="0"/>
              <a:t>image under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b</a:t>
            </a:r>
            <a:r>
              <a:rPr lang="el-GR" i="1" baseline="-25000" dirty="0" smtClean="0">
                <a:latin typeface="Consolas" pitchFamily="49" charset="0"/>
                <a:cs typeface="Consolas" pitchFamily="49" charset="0"/>
              </a:rPr>
              <a:t>ϵ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50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(v)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(b)</a:t>
            </a:r>
          </a:p>
          <a:p>
            <a:pPr lvl="2"/>
            <a:r>
              <a:rPr lang="en-US" dirty="0" smtClean="0"/>
              <a:t>Union of images of neighboring values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(v)</a:t>
            </a:r>
            <a:r>
              <a:rPr lang="en-US" dirty="0" smtClean="0"/>
              <a:t> is </a:t>
            </a:r>
            <a:r>
              <a:rPr lang="en-US" dirty="0" err="1" smtClean="0"/>
              <a:t>subtree</a:t>
            </a:r>
            <a:r>
              <a:rPr lang="en-US" dirty="0" smtClean="0"/>
              <a:t>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dirty="0" smtClean="0"/>
              <a:t>, union of all values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(v)</a:t>
            </a:r>
            <a:r>
              <a:rPr lang="en-US" dirty="0" smtClean="0"/>
              <a:t> is a </a:t>
            </a:r>
            <a:r>
              <a:rPr lang="en-US" dirty="0" err="1" smtClean="0"/>
              <a:t>subtree</a:t>
            </a:r>
            <a:r>
              <a:rPr lang="en-US" dirty="0" smtClean="0"/>
              <a:t> too</a:t>
            </a:r>
          </a:p>
          <a:p>
            <a:pPr lvl="1"/>
            <a:r>
              <a:rPr lang="en-US" i="1" dirty="0" err="1" smtClean="0">
                <a:latin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</a:rPr>
              <a:t>xz</a:t>
            </a:r>
            <a:r>
              <a:rPr lang="en-US" dirty="0" smtClean="0"/>
              <a:t> is consecutive</a:t>
            </a:r>
          </a:p>
          <a:p>
            <a:pPr lvl="2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u,v</a:t>
            </a:r>
            <a:r>
              <a:rPr lang="en-US" dirty="0" smtClean="0"/>
              <a:t>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and neighbors under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dirty="0" smtClean="0"/>
              <a:t>Since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is consecutive,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(u) U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(v) </a:t>
            </a:r>
            <a:r>
              <a:rPr lang="en-US" dirty="0" smtClean="0"/>
              <a:t>is </a:t>
            </a:r>
            <a:r>
              <a:rPr lang="en-US" dirty="0" err="1" smtClean="0"/>
              <a:t>subtree</a:t>
            </a:r>
            <a:r>
              <a:rPr lang="en-US" dirty="0" smtClean="0"/>
              <a:t> to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</a:p>
          <a:p>
            <a:pPr lvl="2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(u) U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(v) </a:t>
            </a:r>
            <a:r>
              <a:rPr lang="en-US" dirty="0" smtClean="0"/>
              <a:t>is also a </a:t>
            </a:r>
            <a:r>
              <a:rPr lang="en-US" dirty="0" err="1" smtClean="0"/>
              <a:t>subtree</a:t>
            </a:r>
            <a:r>
              <a:rPr lang="en-US" dirty="0" smtClean="0"/>
              <a:t>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dirty="0" smtClean="0"/>
              <a:t> because of consecutiveness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yz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dirty="0" smtClean="0"/>
              <a:t>So,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(u) U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(v) </a:t>
            </a:r>
            <a:r>
              <a:rPr lang="en-US" dirty="0" smtClean="0"/>
              <a:t>is a </a:t>
            </a:r>
            <a:r>
              <a:rPr lang="en-US" dirty="0" err="1" smtClean="0"/>
              <a:t>subtree</a:t>
            </a:r>
            <a:r>
              <a:rPr lang="en-US" dirty="0" smtClean="0"/>
              <a:t>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81600" y="1828800"/>
            <a:ext cx="1219200" cy="2895600"/>
            <a:chOff x="5181600" y="1828800"/>
            <a:chExt cx="1219200" cy="2895600"/>
          </a:xfrm>
        </p:grpSpPr>
        <p:sp>
          <p:nvSpPr>
            <p:cNvPr id="7" name="Oval 6"/>
            <p:cNvSpPr/>
            <p:nvPr/>
          </p:nvSpPr>
          <p:spPr>
            <a:xfrm>
              <a:off x="5181600" y="1828800"/>
              <a:ext cx="1219200" cy="2895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62600" y="2057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562600" y="2819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2578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8674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</a:t>
              </a:r>
              <a:endParaRPr lang="en-US" sz="2800" dirty="0"/>
            </a:p>
          </p:txBody>
        </p:sp>
        <p:cxnSp>
          <p:nvCxnSpPr>
            <p:cNvPr id="13" name="Straight Connector 12"/>
            <p:cNvCxnSpPr>
              <a:stCxn id="8" idx="4"/>
              <a:endCxn id="9" idx="0"/>
            </p:cNvCxnSpPr>
            <p:nvPr/>
          </p:nvCxnSpPr>
          <p:spPr>
            <a:xfrm rot="5400000">
              <a:off x="5638800" y="2667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0"/>
              <a:endCxn id="9" idx="4"/>
            </p:cNvCxnSpPr>
            <p:nvPr/>
          </p:nvCxnSpPr>
          <p:spPr>
            <a:xfrm rot="5400000" flipH="1" flipV="1">
              <a:off x="55245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4"/>
              <a:endCxn id="11" idx="0"/>
            </p:cNvCxnSpPr>
            <p:nvPr/>
          </p:nvCxnSpPr>
          <p:spPr>
            <a:xfrm rot="16200000" flipH="1">
              <a:off x="58293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2578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x</a:t>
            </a:r>
            <a:endParaRPr lang="en-US" sz="2400" i="1" dirty="0"/>
          </a:p>
        </p:txBody>
      </p:sp>
      <p:grpSp>
        <p:nvGrpSpPr>
          <p:cNvPr id="81" name="Group 80"/>
          <p:cNvGrpSpPr/>
          <p:nvPr/>
        </p:nvGrpSpPr>
        <p:grpSpPr>
          <a:xfrm>
            <a:off x="6477000" y="1828800"/>
            <a:ext cx="1219200" cy="2895600"/>
            <a:chOff x="5181600" y="1828800"/>
            <a:chExt cx="1219200" cy="2895600"/>
          </a:xfrm>
        </p:grpSpPr>
        <p:sp>
          <p:nvSpPr>
            <p:cNvPr id="82" name="Oval 81"/>
            <p:cNvSpPr/>
            <p:nvPr/>
          </p:nvSpPr>
          <p:spPr>
            <a:xfrm>
              <a:off x="5181600" y="1828800"/>
              <a:ext cx="1219200" cy="2895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562600" y="2057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5562600" y="2819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2578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58674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</a:t>
              </a:r>
              <a:endParaRPr lang="en-US" sz="2800" dirty="0"/>
            </a:p>
          </p:txBody>
        </p:sp>
        <p:cxnSp>
          <p:nvCxnSpPr>
            <p:cNvPr id="87" name="Straight Connector 86"/>
            <p:cNvCxnSpPr>
              <a:stCxn id="83" idx="4"/>
              <a:endCxn id="84" idx="0"/>
            </p:cNvCxnSpPr>
            <p:nvPr/>
          </p:nvCxnSpPr>
          <p:spPr>
            <a:xfrm rot="5400000">
              <a:off x="5638800" y="2667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5" idx="0"/>
              <a:endCxn id="84" idx="4"/>
            </p:cNvCxnSpPr>
            <p:nvPr/>
          </p:nvCxnSpPr>
          <p:spPr>
            <a:xfrm rot="5400000" flipH="1" flipV="1">
              <a:off x="55245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4" idx="4"/>
              <a:endCxn id="86" idx="0"/>
            </p:cNvCxnSpPr>
            <p:nvPr/>
          </p:nvCxnSpPr>
          <p:spPr>
            <a:xfrm rot="16200000" flipH="1">
              <a:off x="58293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65532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y</a:t>
            </a:r>
            <a:endParaRPr lang="en-US" sz="2400" i="1" dirty="0"/>
          </a:p>
        </p:txBody>
      </p:sp>
      <p:grpSp>
        <p:nvGrpSpPr>
          <p:cNvPr id="91" name="Group 90"/>
          <p:cNvGrpSpPr/>
          <p:nvPr/>
        </p:nvGrpSpPr>
        <p:grpSpPr>
          <a:xfrm>
            <a:off x="7772400" y="1828800"/>
            <a:ext cx="1219200" cy="2895600"/>
            <a:chOff x="5181600" y="1828800"/>
            <a:chExt cx="1219200" cy="2895600"/>
          </a:xfrm>
        </p:grpSpPr>
        <p:sp>
          <p:nvSpPr>
            <p:cNvPr id="92" name="Oval 91"/>
            <p:cNvSpPr/>
            <p:nvPr/>
          </p:nvSpPr>
          <p:spPr>
            <a:xfrm>
              <a:off x="5181600" y="1828800"/>
              <a:ext cx="1219200" cy="2895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562600" y="2057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5562600" y="2819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52578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58674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</a:t>
              </a:r>
              <a:endParaRPr lang="en-US" sz="2800" dirty="0"/>
            </a:p>
          </p:txBody>
        </p:sp>
        <p:cxnSp>
          <p:nvCxnSpPr>
            <p:cNvPr id="97" name="Straight Connector 96"/>
            <p:cNvCxnSpPr>
              <a:stCxn id="93" idx="4"/>
              <a:endCxn id="94" idx="0"/>
            </p:cNvCxnSpPr>
            <p:nvPr/>
          </p:nvCxnSpPr>
          <p:spPr>
            <a:xfrm rot="5400000">
              <a:off x="5638800" y="2667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0"/>
              <a:endCxn id="94" idx="4"/>
            </p:cNvCxnSpPr>
            <p:nvPr/>
          </p:nvCxnSpPr>
          <p:spPr>
            <a:xfrm rot="5400000" flipH="1" flipV="1">
              <a:off x="55245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4" idx="4"/>
              <a:endCxn id="96" idx="0"/>
            </p:cNvCxnSpPr>
            <p:nvPr/>
          </p:nvCxnSpPr>
          <p:spPr>
            <a:xfrm rot="16200000" flipH="1">
              <a:off x="58293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78486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z</a:t>
            </a:r>
            <a:endParaRPr lang="en-US" sz="2400" i="1" dirty="0"/>
          </a:p>
        </p:txBody>
      </p:sp>
      <p:cxnSp>
        <p:nvCxnSpPr>
          <p:cNvPr id="102" name="Curved Connector 101"/>
          <p:cNvCxnSpPr>
            <a:stCxn id="11" idx="4"/>
            <a:endCxn id="86" idx="3"/>
          </p:cNvCxnSpPr>
          <p:nvPr/>
        </p:nvCxnSpPr>
        <p:spPr>
          <a:xfrm rot="5400000" flipH="1" flipV="1">
            <a:off x="6629399" y="3362045"/>
            <a:ext cx="66955" cy="1133755"/>
          </a:xfrm>
          <a:prstGeom prst="curvedConnector3">
            <a:avLst>
              <a:gd name="adj1" fmla="val -341423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" name="Curved Connector 103"/>
          <p:cNvCxnSpPr>
            <a:stCxn id="86" idx="5"/>
            <a:endCxn id="96" idx="4"/>
          </p:cNvCxnSpPr>
          <p:nvPr/>
        </p:nvCxnSpPr>
        <p:spPr>
          <a:xfrm rot="16200000" flipH="1">
            <a:off x="8086445" y="3362044"/>
            <a:ext cx="66955" cy="1133755"/>
          </a:xfrm>
          <a:prstGeom prst="curvedConnector3">
            <a:avLst>
              <a:gd name="adj1" fmla="val 441423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84" idx="5"/>
            <a:endCxn id="95" idx="1"/>
          </p:cNvCxnSpPr>
          <p:nvPr/>
        </p:nvCxnSpPr>
        <p:spPr>
          <a:xfrm rot="16200000" flipH="1">
            <a:off x="7400645" y="3057245"/>
            <a:ext cx="362510" cy="66731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84" idx="6"/>
            <a:endCxn id="94" idx="2"/>
          </p:cNvCxnSpPr>
          <p:nvPr/>
        </p:nvCxnSpPr>
        <p:spPr>
          <a:xfrm>
            <a:off x="7315200" y="3048000"/>
            <a:ext cx="8382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83" idx="6"/>
            <a:endCxn id="93" idx="2"/>
          </p:cNvCxnSpPr>
          <p:nvPr/>
        </p:nvCxnSpPr>
        <p:spPr>
          <a:xfrm>
            <a:off x="7315200" y="2286000"/>
            <a:ext cx="8382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hape 111"/>
          <p:cNvCxnSpPr>
            <a:stCxn id="8" idx="6"/>
            <a:endCxn id="83" idx="2"/>
          </p:cNvCxnSpPr>
          <p:nvPr/>
        </p:nvCxnSpPr>
        <p:spPr>
          <a:xfrm>
            <a:off x="6019800" y="2286000"/>
            <a:ext cx="8382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9" idx="6"/>
            <a:endCxn id="84" idx="2"/>
          </p:cNvCxnSpPr>
          <p:nvPr/>
        </p:nvCxnSpPr>
        <p:spPr>
          <a:xfrm>
            <a:off x="6019800" y="3048000"/>
            <a:ext cx="8382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86" idx="1"/>
            <a:endCxn id="9" idx="5"/>
          </p:cNvCxnSpPr>
          <p:nvPr/>
        </p:nvCxnSpPr>
        <p:spPr>
          <a:xfrm rot="16200000" flipV="1">
            <a:off x="6410045" y="2752445"/>
            <a:ext cx="362510" cy="127691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019800" y="4724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i="1" baseline="-25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xy</a:t>
            </a:r>
            <a:endParaRPr lang="en-US" sz="2800" i="1" baseline="-25000" dirty="0">
              <a:solidFill>
                <a:schemeClr val="accent3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391400" y="4724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i="1" baseline="-250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yz</a:t>
            </a:r>
            <a:endParaRPr lang="en-US" sz="2800" i="1" baseline="-250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5500276" y="2756824"/>
            <a:ext cx="594834" cy="595976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rot="20322705">
            <a:off x="6919956" y="2733466"/>
            <a:ext cx="609600" cy="1295400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772400" y="2819400"/>
            <a:ext cx="1219200" cy="1295400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/>
            <a:r>
              <a:rPr lang="en-US" dirty="0" smtClean="0"/>
              <a:t>Introduction</a:t>
            </a:r>
          </a:p>
          <a:p>
            <a:pPr marL="514350" indent="-514350"/>
            <a:r>
              <a:rPr lang="en-US" dirty="0" smtClean="0"/>
              <a:t>Definitions</a:t>
            </a:r>
          </a:p>
          <a:p>
            <a:pPr marL="914400" lvl="1" indent="-514350"/>
            <a:r>
              <a:rPr lang="en-US" dirty="0" smtClean="0"/>
              <a:t>Basic, support, image, consistency, trees, tree intersection, tree convex constraint, tree convex CSPs, </a:t>
            </a:r>
          </a:p>
          <a:p>
            <a:pPr marL="514350" indent="-514350"/>
            <a:r>
              <a:rPr lang="en-US" dirty="0" smtClean="0"/>
              <a:t>Properties</a:t>
            </a:r>
          </a:p>
          <a:p>
            <a:pPr marL="914400" lvl="1" indent="-514350"/>
            <a:r>
              <a:rPr lang="en-US" dirty="0" smtClean="0"/>
              <a:t>Intersection &amp; composition on tree convex constraints</a:t>
            </a:r>
          </a:p>
          <a:p>
            <a:pPr marL="914400" lvl="1" indent="-514350"/>
            <a:r>
              <a:rPr lang="en-US" dirty="0" smtClean="0"/>
              <a:t>Consecutiveness: definition &amp; composition</a:t>
            </a:r>
          </a:p>
          <a:p>
            <a:pPr marL="514350" indent="-514350"/>
            <a:r>
              <a:rPr lang="en-US" dirty="0" smtClean="0"/>
              <a:t>Tractable Networks</a:t>
            </a:r>
          </a:p>
          <a:p>
            <a:pPr marL="914400" lvl="1" indent="-514350"/>
            <a:r>
              <a:rPr lang="en-US" dirty="0" smtClean="0"/>
              <a:t>Locally Chain Convex</a:t>
            </a:r>
          </a:p>
          <a:p>
            <a:pPr marL="914400" lvl="1" indent="-514350"/>
            <a:r>
              <a:rPr lang="en-US" dirty="0" smtClean="0"/>
              <a:t>Local Chain Convex &amp; Strictly Union Closed (LCC&amp;SUC)</a:t>
            </a:r>
          </a:p>
          <a:p>
            <a:pPr marL="514350" indent="-514350"/>
            <a:r>
              <a:rPr lang="en-US" dirty="0" smtClean="0"/>
              <a:t>(One) Application</a:t>
            </a:r>
          </a:p>
          <a:p>
            <a:pPr marL="514350" indent="-514350"/>
            <a:r>
              <a:rPr lang="en-US" dirty="0" smtClean="0"/>
              <a:t>Related Work</a:t>
            </a:r>
          </a:p>
          <a:p>
            <a:pPr marL="514350" indent="-514350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900" dirty="0" smtClean="0"/>
              <a:t>Properties: Consecutiveness composition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Class of consecutive tree convex constraints is closed under composition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and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yz</a:t>
            </a:r>
            <a:r>
              <a:rPr lang="en-US" dirty="0" smtClean="0"/>
              <a:t> be two consecutive tree convex constraints with trees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,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, and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dirty="0" smtClean="0"/>
              <a:t> is their composition</a:t>
            </a:r>
          </a:p>
          <a:p>
            <a:pPr lvl="1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dirty="0" smtClean="0"/>
              <a:t> is tree convex</a:t>
            </a:r>
          </a:p>
          <a:p>
            <a:pPr lvl="2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dirty="0" smtClean="0"/>
              <a:t>image under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b</a:t>
            </a:r>
            <a:r>
              <a:rPr lang="el-GR" i="1" baseline="-25000" dirty="0" smtClean="0">
                <a:latin typeface="Consolas" pitchFamily="49" charset="0"/>
                <a:cs typeface="Consolas" pitchFamily="49" charset="0"/>
              </a:rPr>
              <a:t>ϵ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50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(v)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(b)</a:t>
            </a:r>
          </a:p>
          <a:p>
            <a:pPr lvl="2"/>
            <a:r>
              <a:rPr lang="en-US" dirty="0" smtClean="0"/>
              <a:t>Union of images of neighboring values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(v)</a:t>
            </a:r>
            <a:r>
              <a:rPr lang="en-US" dirty="0" smtClean="0"/>
              <a:t> is </a:t>
            </a:r>
            <a:r>
              <a:rPr lang="en-US" dirty="0" err="1" smtClean="0"/>
              <a:t>subtree</a:t>
            </a:r>
            <a:r>
              <a:rPr lang="en-US" dirty="0" smtClean="0"/>
              <a:t>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dirty="0" smtClean="0"/>
              <a:t>, union of all values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(v)</a:t>
            </a:r>
            <a:r>
              <a:rPr lang="en-US" dirty="0" smtClean="0"/>
              <a:t> is a </a:t>
            </a:r>
            <a:r>
              <a:rPr lang="en-US" dirty="0" err="1" smtClean="0"/>
              <a:t>subtree</a:t>
            </a:r>
            <a:r>
              <a:rPr lang="en-US" dirty="0" smtClean="0"/>
              <a:t> too</a:t>
            </a:r>
          </a:p>
          <a:p>
            <a:pPr lvl="1"/>
            <a:r>
              <a:rPr lang="en-US" i="1" dirty="0" err="1" smtClean="0">
                <a:latin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</a:rPr>
              <a:t>xz</a:t>
            </a:r>
            <a:r>
              <a:rPr lang="en-US" dirty="0" smtClean="0"/>
              <a:t> is consecutive</a:t>
            </a:r>
          </a:p>
          <a:p>
            <a:pPr lvl="2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u,v</a:t>
            </a:r>
            <a:r>
              <a:rPr lang="en-US" dirty="0" smtClean="0"/>
              <a:t>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and neighbors under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dirty="0" smtClean="0"/>
              <a:t>Since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is consecutive,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(u) U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(v) </a:t>
            </a:r>
            <a:r>
              <a:rPr lang="en-US" dirty="0" smtClean="0"/>
              <a:t>is </a:t>
            </a:r>
            <a:r>
              <a:rPr lang="en-US" dirty="0" err="1" smtClean="0"/>
              <a:t>subtree</a:t>
            </a:r>
            <a:r>
              <a:rPr lang="en-US" dirty="0" smtClean="0"/>
              <a:t> to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</a:p>
          <a:p>
            <a:pPr lvl="2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(u) U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(v) </a:t>
            </a:r>
            <a:r>
              <a:rPr lang="en-US" dirty="0" smtClean="0"/>
              <a:t>is also a </a:t>
            </a:r>
            <a:r>
              <a:rPr lang="en-US" dirty="0" err="1" smtClean="0"/>
              <a:t>subtree</a:t>
            </a:r>
            <a:r>
              <a:rPr lang="en-US" dirty="0" smtClean="0"/>
              <a:t>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dirty="0" smtClean="0"/>
              <a:t> because of consecutiveness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yz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dirty="0" smtClean="0"/>
              <a:t>So,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(u) U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(v) </a:t>
            </a:r>
            <a:r>
              <a:rPr lang="en-US" dirty="0" smtClean="0"/>
              <a:t>is a </a:t>
            </a:r>
            <a:r>
              <a:rPr lang="en-US" dirty="0" err="1" smtClean="0"/>
              <a:t>subtree</a:t>
            </a:r>
            <a:r>
              <a:rPr lang="en-US" dirty="0" smtClean="0"/>
              <a:t>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" name="Group 5"/>
          <p:cNvGrpSpPr/>
          <p:nvPr/>
        </p:nvGrpSpPr>
        <p:grpSpPr>
          <a:xfrm>
            <a:off x="5181600" y="1828800"/>
            <a:ext cx="1219200" cy="2895600"/>
            <a:chOff x="5181600" y="1828800"/>
            <a:chExt cx="1219200" cy="2895600"/>
          </a:xfrm>
        </p:grpSpPr>
        <p:sp>
          <p:nvSpPr>
            <p:cNvPr id="7" name="Oval 6"/>
            <p:cNvSpPr/>
            <p:nvPr/>
          </p:nvSpPr>
          <p:spPr>
            <a:xfrm>
              <a:off x="5181600" y="1828800"/>
              <a:ext cx="1219200" cy="2895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562600" y="2057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562600" y="2819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2578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8674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</a:t>
              </a:r>
              <a:endParaRPr lang="en-US" sz="2800" dirty="0"/>
            </a:p>
          </p:txBody>
        </p:sp>
        <p:cxnSp>
          <p:nvCxnSpPr>
            <p:cNvPr id="13" name="Straight Connector 12"/>
            <p:cNvCxnSpPr>
              <a:stCxn id="8" idx="4"/>
              <a:endCxn id="9" idx="0"/>
            </p:cNvCxnSpPr>
            <p:nvPr/>
          </p:nvCxnSpPr>
          <p:spPr>
            <a:xfrm rot="5400000">
              <a:off x="5638800" y="2667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0"/>
              <a:endCxn id="9" idx="4"/>
            </p:cNvCxnSpPr>
            <p:nvPr/>
          </p:nvCxnSpPr>
          <p:spPr>
            <a:xfrm rot="5400000" flipH="1" flipV="1">
              <a:off x="55245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4"/>
              <a:endCxn id="11" idx="0"/>
            </p:cNvCxnSpPr>
            <p:nvPr/>
          </p:nvCxnSpPr>
          <p:spPr>
            <a:xfrm rot="16200000" flipH="1">
              <a:off x="58293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2578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x</a:t>
            </a:r>
            <a:endParaRPr lang="en-US" sz="2400" i="1" dirty="0"/>
          </a:p>
        </p:txBody>
      </p:sp>
      <p:grpSp>
        <p:nvGrpSpPr>
          <p:cNvPr id="5" name="Group 80"/>
          <p:cNvGrpSpPr/>
          <p:nvPr/>
        </p:nvGrpSpPr>
        <p:grpSpPr>
          <a:xfrm>
            <a:off x="6477000" y="1828800"/>
            <a:ext cx="1219200" cy="2895600"/>
            <a:chOff x="5181600" y="1828800"/>
            <a:chExt cx="1219200" cy="2895600"/>
          </a:xfrm>
        </p:grpSpPr>
        <p:sp>
          <p:nvSpPr>
            <p:cNvPr id="82" name="Oval 81"/>
            <p:cNvSpPr/>
            <p:nvPr/>
          </p:nvSpPr>
          <p:spPr>
            <a:xfrm>
              <a:off x="5181600" y="1828800"/>
              <a:ext cx="1219200" cy="2895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562600" y="2057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5562600" y="2819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52578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58674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</a:t>
              </a:r>
              <a:endParaRPr lang="en-US" sz="2800" dirty="0"/>
            </a:p>
          </p:txBody>
        </p:sp>
        <p:cxnSp>
          <p:nvCxnSpPr>
            <p:cNvPr id="87" name="Straight Connector 86"/>
            <p:cNvCxnSpPr>
              <a:stCxn id="83" idx="4"/>
              <a:endCxn id="84" idx="0"/>
            </p:cNvCxnSpPr>
            <p:nvPr/>
          </p:nvCxnSpPr>
          <p:spPr>
            <a:xfrm rot="5400000">
              <a:off x="5638800" y="2667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5" idx="0"/>
              <a:endCxn id="84" idx="4"/>
            </p:cNvCxnSpPr>
            <p:nvPr/>
          </p:nvCxnSpPr>
          <p:spPr>
            <a:xfrm rot="5400000" flipH="1" flipV="1">
              <a:off x="55245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4" idx="4"/>
              <a:endCxn id="86" idx="0"/>
            </p:cNvCxnSpPr>
            <p:nvPr/>
          </p:nvCxnSpPr>
          <p:spPr>
            <a:xfrm rot="16200000" flipH="1">
              <a:off x="58293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65532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y</a:t>
            </a:r>
            <a:endParaRPr lang="en-US" sz="2400" i="1" dirty="0"/>
          </a:p>
        </p:txBody>
      </p:sp>
      <p:grpSp>
        <p:nvGrpSpPr>
          <p:cNvPr id="6" name="Group 90"/>
          <p:cNvGrpSpPr/>
          <p:nvPr/>
        </p:nvGrpSpPr>
        <p:grpSpPr>
          <a:xfrm>
            <a:off x="7772400" y="1828800"/>
            <a:ext cx="1219200" cy="2895600"/>
            <a:chOff x="5181600" y="1828800"/>
            <a:chExt cx="1219200" cy="2895600"/>
          </a:xfrm>
        </p:grpSpPr>
        <p:sp>
          <p:nvSpPr>
            <p:cNvPr id="92" name="Oval 91"/>
            <p:cNvSpPr/>
            <p:nvPr/>
          </p:nvSpPr>
          <p:spPr>
            <a:xfrm>
              <a:off x="5181600" y="1828800"/>
              <a:ext cx="1219200" cy="2895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562600" y="2057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a</a:t>
              </a:r>
              <a:endParaRPr lang="en-US" sz="2800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5562600" y="28194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b</a:t>
              </a:r>
              <a:endParaRPr lang="en-US" sz="2800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52578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</a:t>
              </a:r>
              <a:endParaRPr lang="en-US" sz="2800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5867400" y="35052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d</a:t>
              </a:r>
              <a:endParaRPr lang="en-US" sz="2800" dirty="0"/>
            </a:p>
          </p:txBody>
        </p:sp>
        <p:cxnSp>
          <p:nvCxnSpPr>
            <p:cNvPr id="97" name="Straight Connector 96"/>
            <p:cNvCxnSpPr>
              <a:stCxn id="93" idx="4"/>
              <a:endCxn id="94" idx="0"/>
            </p:cNvCxnSpPr>
            <p:nvPr/>
          </p:nvCxnSpPr>
          <p:spPr>
            <a:xfrm rot="5400000">
              <a:off x="5638800" y="26670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0"/>
              <a:endCxn id="94" idx="4"/>
            </p:cNvCxnSpPr>
            <p:nvPr/>
          </p:nvCxnSpPr>
          <p:spPr>
            <a:xfrm rot="5400000" flipH="1" flipV="1">
              <a:off x="55245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4" idx="4"/>
              <a:endCxn id="96" idx="0"/>
            </p:cNvCxnSpPr>
            <p:nvPr/>
          </p:nvCxnSpPr>
          <p:spPr>
            <a:xfrm rot="16200000" flipH="1">
              <a:off x="5829300" y="3238500"/>
              <a:ext cx="22860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78486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z</a:t>
            </a:r>
            <a:endParaRPr lang="en-US" sz="2400" i="1" dirty="0"/>
          </a:p>
        </p:txBody>
      </p:sp>
      <p:cxnSp>
        <p:nvCxnSpPr>
          <p:cNvPr id="102" name="Curved Connector 101"/>
          <p:cNvCxnSpPr>
            <a:stCxn id="11" idx="4"/>
            <a:endCxn id="86" idx="3"/>
          </p:cNvCxnSpPr>
          <p:nvPr/>
        </p:nvCxnSpPr>
        <p:spPr>
          <a:xfrm rot="5400000" flipH="1" flipV="1">
            <a:off x="6629399" y="3362045"/>
            <a:ext cx="66955" cy="1133755"/>
          </a:xfrm>
          <a:prstGeom prst="curvedConnector3">
            <a:avLst>
              <a:gd name="adj1" fmla="val -341423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4" name="Curved Connector 103"/>
          <p:cNvCxnSpPr>
            <a:stCxn id="86" idx="5"/>
            <a:endCxn id="96" idx="4"/>
          </p:cNvCxnSpPr>
          <p:nvPr/>
        </p:nvCxnSpPr>
        <p:spPr>
          <a:xfrm rot="16200000" flipH="1">
            <a:off x="8086445" y="3362044"/>
            <a:ext cx="66955" cy="1133755"/>
          </a:xfrm>
          <a:prstGeom prst="curvedConnector3">
            <a:avLst>
              <a:gd name="adj1" fmla="val 441423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Curved Connector 105"/>
          <p:cNvCxnSpPr>
            <a:stCxn id="84" idx="5"/>
            <a:endCxn id="95" idx="1"/>
          </p:cNvCxnSpPr>
          <p:nvPr/>
        </p:nvCxnSpPr>
        <p:spPr>
          <a:xfrm rot="16200000" flipH="1">
            <a:off x="7400645" y="3057245"/>
            <a:ext cx="362510" cy="66731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84" idx="6"/>
            <a:endCxn id="94" idx="2"/>
          </p:cNvCxnSpPr>
          <p:nvPr/>
        </p:nvCxnSpPr>
        <p:spPr>
          <a:xfrm>
            <a:off x="7315200" y="3048000"/>
            <a:ext cx="8382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83" idx="6"/>
            <a:endCxn id="93" idx="2"/>
          </p:cNvCxnSpPr>
          <p:nvPr/>
        </p:nvCxnSpPr>
        <p:spPr>
          <a:xfrm>
            <a:off x="7315200" y="2286000"/>
            <a:ext cx="8382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hape 111"/>
          <p:cNvCxnSpPr>
            <a:stCxn id="8" idx="6"/>
            <a:endCxn id="83" idx="2"/>
          </p:cNvCxnSpPr>
          <p:nvPr/>
        </p:nvCxnSpPr>
        <p:spPr>
          <a:xfrm>
            <a:off x="6019800" y="2286000"/>
            <a:ext cx="8382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4" name="Curved Connector 113"/>
          <p:cNvCxnSpPr>
            <a:stCxn id="9" idx="6"/>
            <a:endCxn id="84" idx="2"/>
          </p:cNvCxnSpPr>
          <p:nvPr/>
        </p:nvCxnSpPr>
        <p:spPr>
          <a:xfrm>
            <a:off x="6019800" y="3048000"/>
            <a:ext cx="8382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86" idx="1"/>
            <a:endCxn id="9" idx="5"/>
          </p:cNvCxnSpPr>
          <p:nvPr/>
        </p:nvCxnSpPr>
        <p:spPr>
          <a:xfrm rot="16200000" flipV="1">
            <a:off x="6410045" y="2752445"/>
            <a:ext cx="362510" cy="127691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019800" y="4724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i="1" baseline="-25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xy</a:t>
            </a:r>
            <a:endParaRPr lang="en-US" sz="2800" i="1" baseline="-25000" dirty="0">
              <a:solidFill>
                <a:schemeClr val="accent3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391400" y="47244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i="1" baseline="-250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yz</a:t>
            </a:r>
            <a:endParaRPr lang="en-US" sz="2800" i="1" baseline="-250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781800" y="2733466"/>
            <a:ext cx="609600" cy="619334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772400" y="2057401"/>
            <a:ext cx="1219200" cy="2133600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486400" y="2057400"/>
            <a:ext cx="609600" cy="1219200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 marL="514350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Definitions</a:t>
            </a:r>
          </a:p>
          <a:p>
            <a:pPr marL="914400" lvl="1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Basic, support, image, consistency, trees, tree intersection, tree convex constraint, tree convex CSPs</a:t>
            </a:r>
          </a:p>
          <a:p>
            <a:pPr marL="514350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Properties</a:t>
            </a:r>
          </a:p>
          <a:p>
            <a:pPr marL="914400" lvl="1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Intersection &amp; composition on tree convex constraints</a:t>
            </a:r>
          </a:p>
          <a:p>
            <a:pPr marL="914400" lvl="1" indent="-51435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Consecutiveness: definition &amp; composition</a:t>
            </a:r>
          </a:p>
          <a:p>
            <a:pPr marL="514350" indent="-514350"/>
            <a:r>
              <a:rPr lang="en-US" dirty="0" smtClean="0"/>
              <a:t>Tractable Networks</a:t>
            </a:r>
          </a:p>
          <a:p>
            <a:pPr marL="914400" lvl="1" indent="-514350"/>
            <a:r>
              <a:rPr lang="en-US" dirty="0" smtClean="0"/>
              <a:t>Locally Chain Convex</a:t>
            </a:r>
          </a:p>
          <a:p>
            <a:pPr marL="914400" lvl="1" indent="-514350"/>
            <a:r>
              <a:rPr lang="en-US" dirty="0" smtClean="0"/>
              <a:t>Local Chain Convex &amp; Strictly Union Closed (LCC&amp;SUC)</a:t>
            </a:r>
          </a:p>
          <a:p>
            <a:pPr marL="514350" indent="-514350"/>
            <a:r>
              <a:rPr lang="en-US" dirty="0" smtClean="0"/>
              <a:t>(One) Application</a:t>
            </a:r>
          </a:p>
          <a:p>
            <a:pPr marL="514350" indent="-514350"/>
            <a:r>
              <a:rPr lang="en-US" dirty="0" smtClean="0"/>
              <a:t>Related Work</a:t>
            </a:r>
          </a:p>
          <a:p>
            <a:pPr marL="514350" indent="-514350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Tractable Networks: Locally Chain Convex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Intersection of two </a:t>
            </a:r>
            <a:r>
              <a:rPr lang="en-US" dirty="0" err="1" smtClean="0"/>
              <a:t>subtrees</a:t>
            </a:r>
            <a:r>
              <a:rPr lang="en-US" dirty="0" smtClean="0"/>
              <a:t> could be empty</a:t>
            </a:r>
          </a:p>
          <a:p>
            <a:pPr lvl="1"/>
            <a:r>
              <a:rPr lang="en-US" dirty="0" smtClean="0"/>
              <a:t>Image of value could be empty</a:t>
            </a:r>
          </a:p>
          <a:p>
            <a:pPr lvl="1"/>
            <a:r>
              <a:rPr lang="en-US" dirty="0" smtClean="0"/>
              <a:t>Deleting value makes constraint not tree convex</a:t>
            </a:r>
          </a:p>
          <a:p>
            <a:r>
              <a:rPr lang="en-US" dirty="0" smtClean="0"/>
              <a:t>Locally chain convex</a:t>
            </a:r>
          </a:p>
          <a:p>
            <a:pPr lvl="1"/>
            <a:r>
              <a:rPr lang="en-US" dirty="0" smtClean="0"/>
              <a:t>Constraint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with respect to a forest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err="1" smtClean="0"/>
              <a:t>iff</a:t>
            </a:r>
            <a:r>
              <a:rPr lang="en-US" dirty="0" smtClean="0"/>
              <a:t> image of every value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is </a:t>
            </a:r>
            <a:r>
              <a:rPr lang="en-US" dirty="0" err="1" smtClean="0"/>
              <a:t>subchain</a:t>
            </a:r>
            <a:r>
              <a:rPr lang="en-US" dirty="0" smtClean="0"/>
              <a:t> of forest</a:t>
            </a:r>
          </a:p>
          <a:p>
            <a:r>
              <a:rPr lang="en-US" dirty="0" smtClean="0"/>
              <a:t>Constraint network locally chain convex</a:t>
            </a:r>
          </a:p>
          <a:p>
            <a:pPr lvl="1"/>
            <a:r>
              <a:rPr lang="en-US" dirty="0" err="1" smtClean="0"/>
              <a:t>iff</a:t>
            </a:r>
            <a:r>
              <a:rPr lang="en-US" dirty="0" smtClean="0"/>
              <a:t> exists forest on each domain such that every constraint is locally chain convex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91200" y="2590800"/>
          <a:ext cx="1600200" cy="152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d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Bracket 5"/>
          <p:cNvSpPr/>
          <p:nvPr/>
        </p:nvSpPr>
        <p:spPr>
          <a:xfrm>
            <a:off x="6096000" y="2971800"/>
            <a:ext cx="76200" cy="1143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/>
          <p:cNvSpPr/>
          <p:nvPr/>
        </p:nvSpPr>
        <p:spPr>
          <a:xfrm>
            <a:off x="7315200" y="2971800"/>
            <a:ext cx="45719" cy="11430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86400" y="4495800"/>
            <a:ext cx="2590800" cy="1371600"/>
            <a:chOff x="5486400" y="2590800"/>
            <a:chExt cx="2590800" cy="1371600"/>
          </a:xfrm>
        </p:grpSpPr>
        <p:sp>
          <p:nvSpPr>
            <p:cNvPr id="9" name="Oval 8"/>
            <p:cNvSpPr/>
            <p:nvPr/>
          </p:nvSpPr>
          <p:spPr>
            <a:xfrm>
              <a:off x="6553200" y="25908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a</a:t>
              </a:r>
              <a:endParaRPr lang="en-US" sz="36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4864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b</a:t>
              </a:r>
              <a:endParaRPr lang="en-US" sz="36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5532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c</a:t>
              </a:r>
              <a:endParaRPr lang="en-US" sz="36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76200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d</a:t>
              </a:r>
              <a:endParaRPr lang="en-US" sz="3600" dirty="0"/>
            </a:p>
          </p:txBody>
        </p:sp>
        <p:cxnSp>
          <p:nvCxnSpPr>
            <p:cNvPr id="13" name="Straight Connector 12"/>
            <p:cNvCxnSpPr>
              <a:stCxn id="10" idx="0"/>
              <a:endCxn id="9" idx="4"/>
            </p:cNvCxnSpPr>
            <p:nvPr/>
          </p:nvCxnSpPr>
          <p:spPr>
            <a:xfrm rot="5400000" flipH="1" flipV="1">
              <a:off x="6019800" y="2743200"/>
              <a:ext cx="457200" cy="1066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1" idx="0"/>
              <a:endCxn id="9" idx="4"/>
            </p:cNvCxnSpPr>
            <p:nvPr/>
          </p:nvCxnSpPr>
          <p:spPr>
            <a:xfrm rot="5400000" flipH="1" flipV="1">
              <a:off x="6553200" y="3276600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4"/>
              <a:endCxn id="12" idx="0"/>
            </p:cNvCxnSpPr>
            <p:nvPr/>
          </p:nvCxnSpPr>
          <p:spPr>
            <a:xfrm rot="16200000" flipH="1">
              <a:off x="7086600" y="2743200"/>
              <a:ext cx="457200" cy="1066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181600" y="1524000"/>
            <a:ext cx="3048000" cy="1131332"/>
            <a:chOff x="5181600" y="1524000"/>
            <a:chExt cx="3048000" cy="1131332"/>
          </a:xfrm>
        </p:grpSpPr>
        <p:sp>
          <p:nvSpPr>
            <p:cNvPr id="17" name="Oval 16"/>
            <p:cNvSpPr/>
            <p:nvPr/>
          </p:nvSpPr>
          <p:spPr>
            <a:xfrm>
              <a:off x="7391400" y="1524000"/>
              <a:ext cx="838200" cy="838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{</a:t>
              </a:r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a,b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,</a:t>
              </a:r>
            </a:p>
            <a:p>
              <a:pPr algn="ctr"/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c,d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181600" y="1524000"/>
              <a:ext cx="838200" cy="838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{</a:t>
              </a:r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a,b,c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19" name="Straight Connector 18"/>
            <p:cNvCxnSpPr>
              <a:stCxn id="18" idx="6"/>
              <a:endCxn id="17" idx="2"/>
            </p:cNvCxnSpPr>
            <p:nvPr/>
          </p:nvCxnSpPr>
          <p:spPr>
            <a:xfrm>
              <a:off x="6019800" y="1943100"/>
              <a:ext cx="1371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410200" y="2286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x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00" y="2286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y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9800" y="1600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US" i="1" baseline="-25000" dirty="0" err="1" smtClean="0">
                  <a:latin typeface="Consolas" pitchFamily="49" charset="0"/>
                  <a:cs typeface="Consolas" pitchFamily="49" charset="0"/>
                </a:rPr>
                <a:t>xy</a:t>
              </a:r>
              <a:endParaRPr lang="en-US" i="1" baseline="-25000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244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sz="2400" dirty="0" smtClean="0"/>
              <a:t> =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0" y="594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Tree for y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7467600" y="3200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5334000" y="4329953"/>
            <a:ext cx="1748118" cy="1627094"/>
          </a:xfrm>
          <a:custGeom>
            <a:avLst/>
            <a:gdLst>
              <a:gd name="connsiteX0" fmla="*/ 1317812 w 1748118"/>
              <a:gd name="connsiteY0" fmla="*/ 0 h 1627094"/>
              <a:gd name="connsiteX1" fmla="*/ 0 w 1748118"/>
              <a:gd name="connsiteY1" fmla="*/ 1223682 h 1627094"/>
              <a:gd name="connsiteX2" fmla="*/ 0 w 1748118"/>
              <a:gd name="connsiteY2" fmla="*/ 1627094 h 1627094"/>
              <a:gd name="connsiteX3" fmla="*/ 1748118 w 1748118"/>
              <a:gd name="connsiteY3" fmla="*/ 1627094 h 1627094"/>
              <a:gd name="connsiteX4" fmla="*/ 1734671 w 1748118"/>
              <a:gd name="connsiteY4" fmla="*/ 13447 h 1627094"/>
              <a:gd name="connsiteX5" fmla="*/ 1317812 w 1748118"/>
              <a:gd name="connsiteY5" fmla="*/ 0 h 162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8118" h="1627094">
                <a:moveTo>
                  <a:pt x="1317812" y="0"/>
                </a:moveTo>
                <a:lnTo>
                  <a:pt x="0" y="1223682"/>
                </a:lnTo>
                <a:lnTo>
                  <a:pt x="0" y="1627094"/>
                </a:lnTo>
                <a:lnTo>
                  <a:pt x="1748118" y="1627094"/>
                </a:lnTo>
                <a:lnTo>
                  <a:pt x="1734671" y="13447"/>
                </a:lnTo>
                <a:lnTo>
                  <a:pt x="1317812" y="0"/>
                </a:ln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&quot;No&quot; Symbol 31"/>
          <p:cNvSpPr/>
          <p:nvPr/>
        </p:nvSpPr>
        <p:spPr>
          <a:xfrm>
            <a:off x="5562600" y="4191000"/>
            <a:ext cx="2438400" cy="2438400"/>
          </a:xfrm>
          <a:prstGeom prst="noSmoking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Tractable Networks: Locally Chain Convex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Locally chain convex constraint network is locally chain convex after removal of any value from domain</a:t>
            </a:r>
          </a:p>
          <a:p>
            <a:pPr lvl="1"/>
            <a:r>
              <a:rPr lang="en-US" dirty="0" smtClean="0"/>
              <a:t>Consider a variable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y</a:t>
            </a:r>
          </a:p>
          <a:p>
            <a:pPr lvl="2"/>
            <a:r>
              <a:rPr lang="en-US" dirty="0" smtClean="0"/>
              <a:t>Assume forest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is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</a:p>
          <a:p>
            <a:pPr lvl="1"/>
            <a:r>
              <a:rPr lang="en-US" dirty="0" smtClean="0"/>
              <a:t>Value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is removed from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Need to show every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in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smtClean="0"/>
              <a:t> is locally chain convex</a:t>
            </a:r>
          </a:p>
          <a:p>
            <a:pPr lvl="2"/>
            <a:r>
              <a:rPr lang="en-US" dirty="0" smtClean="0"/>
              <a:t>Could have made images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not connected</a:t>
            </a:r>
          </a:p>
          <a:p>
            <a:pPr lvl="2"/>
            <a:r>
              <a:rPr lang="en-US" dirty="0" smtClean="0"/>
              <a:t>Construct new forest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>
                <a:cs typeface="Consolas" pitchFamily="49" charset="0"/>
              </a:rPr>
              <a:t>’’</a:t>
            </a:r>
            <a:r>
              <a:rPr lang="en-US" dirty="0" smtClean="0"/>
              <a:t>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3"/>
            <a:r>
              <a:rPr lang="en-US" dirty="0" smtClean="0"/>
              <a:t>broken </a:t>
            </a:r>
            <a:r>
              <a:rPr lang="en-US" dirty="0" err="1" smtClean="0"/>
              <a:t>subchains</a:t>
            </a:r>
            <a:r>
              <a:rPr lang="en-US" dirty="0" smtClean="0"/>
              <a:t> will be reconnected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Tractable Networks: Locally Chain Convex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,…,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be children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</a:p>
          <a:p>
            <a:r>
              <a:rPr lang="en-US" dirty="0" smtClean="0"/>
              <a:t>Let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be parent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</a:p>
          <a:p>
            <a:r>
              <a:rPr lang="en-US" dirty="0" smtClean="0"/>
              <a:t>Construct a new forest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>
                <a:cs typeface="Consolas" pitchFamily="49" charset="0"/>
              </a:rPr>
              <a:t>’</a:t>
            </a:r>
            <a:r>
              <a:rPr lang="en-US" dirty="0" smtClean="0"/>
              <a:t> from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</a:p>
          <a:p>
            <a:r>
              <a:rPr lang="en-US" dirty="0" smtClean="0"/>
              <a:t>Remove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and all edges incident on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endParaRPr lang="en-US" dirty="0" smtClean="0"/>
          </a:p>
          <a:p>
            <a:r>
              <a:rPr lang="en-US" dirty="0" smtClean="0"/>
              <a:t>Construct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’’ from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Add edge between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and all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i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If v is root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, let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’’ be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’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019800" y="1752600"/>
            <a:ext cx="1447800" cy="403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43800" y="1762780"/>
            <a:ext cx="1447800" cy="403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495800" y="1752600"/>
            <a:ext cx="1447800" cy="403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105400" y="2209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24400" y="3124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2578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720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7" name="Straight Connector 46"/>
          <p:cNvCxnSpPr>
            <a:stCxn id="44" idx="0"/>
            <a:endCxn id="43" idx="4"/>
          </p:cNvCxnSpPr>
          <p:nvPr/>
        </p:nvCxnSpPr>
        <p:spPr>
          <a:xfrm rot="5400000" flipH="1" flipV="1">
            <a:off x="5067300" y="2781300"/>
            <a:ext cx="304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4" idx="4"/>
            <a:endCxn id="45" idx="0"/>
          </p:cNvCxnSpPr>
          <p:nvPr/>
        </p:nvCxnSpPr>
        <p:spPr>
          <a:xfrm rot="16200000" flipH="1">
            <a:off x="5105400" y="3657600"/>
            <a:ext cx="381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6" idx="0"/>
            <a:endCxn id="44" idx="3"/>
          </p:cNvCxnSpPr>
          <p:nvPr/>
        </p:nvCxnSpPr>
        <p:spPr>
          <a:xfrm rot="16200000" flipV="1">
            <a:off x="4610100" y="3848100"/>
            <a:ext cx="470274" cy="6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6629400" y="2209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248400" y="3124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7818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0960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57" name="Straight Connector 56"/>
          <p:cNvCxnSpPr>
            <a:stCxn id="54" idx="0"/>
            <a:endCxn id="53" idx="4"/>
          </p:cNvCxnSpPr>
          <p:nvPr/>
        </p:nvCxnSpPr>
        <p:spPr>
          <a:xfrm rot="5400000" flipH="1" flipV="1">
            <a:off x="6591300" y="2781300"/>
            <a:ext cx="304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4" idx="4"/>
            <a:endCxn id="55" idx="0"/>
          </p:cNvCxnSpPr>
          <p:nvPr/>
        </p:nvCxnSpPr>
        <p:spPr>
          <a:xfrm rot="16200000" flipH="1">
            <a:off x="6629400" y="3657600"/>
            <a:ext cx="381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6" idx="0"/>
            <a:endCxn id="54" idx="3"/>
          </p:cNvCxnSpPr>
          <p:nvPr/>
        </p:nvCxnSpPr>
        <p:spPr>
          <a:xfrm rot="16200000" flipV="1">
            <a:off x="6134100" y="3848100"/>
            <a:ext cx="470274" cy="6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83058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6200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4" name="Group 70"/>
          <p:cNvGrpSpPr/>
          <p:nvPr/>
        </p:nvGrpSpPr>
        <p:grpSpPr>
          <a:xfrm>
            <a:off x="6400800" y="3200400"/>
            <a:ext cx="304800" cy="304800"/>
            <a:chOff x="7620000" y="1219200"/>
            <a:chExt cx="304800" cy="304800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71"/>
          <p:cNvGrpSpPr/>
          <p:nvPr/>
        </p:nvGrpSpPr>
        <p:grpSpPr>
          <a:xfrm>
            <a:off x="6553200" y="2743200"/>
            <a:ext cx="304800" cy="304800"/>
            <a:chOff x="7620000" y="1219200"/>
            <a:chExt cx="304800" cy="304800"/>
          </a:xfrm>
        </p:grpSpPr>
        <p:cxnSp>
          <p:nvCxnSpPr>
            <p:cNvPr id="73" name="Straight Connector 72"/>
            <p:cNvCxnSpPr/>
            <p:nvPr/>
          </p:nvCxnSpPr>
          <p:spPr>
            <a:xfrm rot="16200000" flipH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74"/>
          <p:cNvGrpSpPr/>
          <p:nvPr/>
        </p:nvGrpSpPr>
        <p:grpSpPr>
          <a:xfrm>
            <a:off x="6705600" y="3733800"/>
            <a:ext cx="304800" cy="304800"/>
            <a:chOff x="7620000" y="1219200"/>
            <a:chExt cx="304800" cy="304800"/>
          </a:xfrm>
        </p:grpSpPr>
        <p:cxnSp>
          <p:nvCxnSpPr>
            <p:cNvPr id="76" name="Straight Connector 75"/>
            <p:cNvCxnSpPr/>
            <p:nvPr/>
          </p:nvCxnSpPr>
          <p:spPr>
            <a:xfrm rot="16200000" flipH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77"/>
          <p:cNvGrpSpPr/>
          <p:nvPr/>
        </p:nvGrpSpPr>
        <p:grpSpPr>
          <a:xfrm>
            <a:off x="6172200" y="3733800"/>
            <a:ext cx="304800" cy="304800"/>
            <a:chOff x="7620000" y="1219200"/>
            <a:chExt cx="304800" cy="304800"/>
          </a:xfrm>
        </p:grpSpPr>
        <p:cxnSp>
          <p:nvCxnSpPr>
            <p:cNvPr id="79" name="Straight Connector 78"/>
            <p:cNvCxnSpPr/>
            <p:nvPr/>
          </p:nvCxnSpPr>
          <p:spPr>
            <a:xfrm rot="16200000" flipH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Oval 38"/>
          <p:cNvSpPr/>
          <p:nvPr/>
        </p:nvSpPr>
        <p:spPr>
          <a:xfrm>
            <a:off x="8153400" y="2209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51" name="Straight Connector 50"/>
          <p:cNvCxnSpPr>
            <a:stCxn id="63" idx="0"/>
            <a:endCxn id="39" idx="4"/>
          </p:cNvCxnSpPr>
          <p:nvPr/>
        </p:nvCxnSpPr>
        <p:spPr>
          <a:xfrm rot="5400000" flipH="1" flipV="1">
            <a:off x="7543800" y="3200400"/>
            <a:ext cx="1295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9" idx="4"/>
            <a:endCxn id="62" idx="0"/>
          </p:cNvCxnSpPr>
          <p:nvPr/>
        </p:nvCxnSpPr>
        <p:spPr>
          <a:xfrm rot="16200000" flipH="1">
            <a:off x="7886700" y="3390900"/>
            <a:ext cx="1295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248400" y="5791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’</a:t>
            </a:r>
            <a:endParaRPr lang="en-US" sz="28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72400" y="5801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’’</a:t>
            </a:r>
            <a:endParaRPr lang="en-US" sz="28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24400" y="5791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endParaRPr lang="en-US" sz="2800" i="1" dirty="0"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  <p:bldP spid="53" grpId="0" animBg="1"/>
      <p:bldP spid="54" grpId="0" animBg="1"/>
      <p:bldP spid="55" grpId="0" animBg="1"/>
      <p:bldP spid="56" grpId="0" animBg="1"/>
      <p:bldP spid="62" grpId="0" animBg="1"/>
      <p:bldP spid="63" grpId="0" animBg="1"/>
      <p:bldP spid="39" grpId="0" animBg="1"/>
      <p:bldP spid="52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 smtClean="0"/>
              <a:t>Tractable Networks: Locally Chain Convex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,…,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be children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</a:p>
          <a:p>
            <a:r>
              <a:rPr lang="en-US" dirty="0" smtClean="0"/>
              <a:t>Let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be parent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</a:p>
          <a:p>
            <a:r>
              <a:rPr lang="en-US" dirty="0" smtClean="0"/>
              <a:t>Construct a new forest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>
                <a:cs typeface="Consolas" pitchFamily="49" charset="0"/>
              </a:rPr>
              <a:t>’</a:t>
            </a:r>
            <a:r>
              <a:rPr lang="en-US" dirty="0" smtClean="0"/>
              <a:t> from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</a:p>
          <a:p>
            <a:r>
              <a:rPr lang="en-US" dirty="0" smtClean="0"/>
              <a:t>Remove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and all edges incident on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endParaRPr lang="en-US" dirty="0" smtClean="0"/>
          </a:p>
          <a:p>
            <a:r>
              <a:rPr lang="en-US" dirty="0" smtClean="0"/>
              <a:t>Construct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’’ from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Add edge between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and all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i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If v is root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, let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’’ be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’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019800" y="1752600"/>
            <a:ext cx="1447800" cy="403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8400" y="5791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’</a:t>
            </a:r>
            <a:endParaRPr lang="en-US" sz="28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543800" y="1762780"/>
            <a:ext cx="1447800" cy="403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72400" y="58013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’’</a:t>
            </a:r>
            <a:endParaRPr lang="en-US" sz="28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495800" y="1752600"/>
            <a:ext cx="1447800" cy="4038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724400" y="3124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2578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5720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8" name="Straight Connector 47"/>
          <p:cNvCxnSpPr>
            <a:stCxn id="44" idx="4"/>
            <a:endCxn id="45" idx="0"/>
          </p:cNvCxnSpPr>
          <p:nvPr/>
        </p:nvCxnSpPr>
        <p:spPr>
          <a:xfrm rot="16200000" flipH="1">
            <a:off x="5105400" y="3657600"/>
            <a:ext cx="381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6" idx="0"/>
            <a:endCxn id="44" idx="3"/>
          </p:cNvCxnSpPr>
          <p:nvPr/>
        </p:nvCxnSpPr>
        <p:spPr>
          <a:xfrm rot="16200000" flipV="1">
            <a:off x="4610100" y="3848100"/>
            <a:ext cx="470274" cy="6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724400" y="5791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endParaRPr lang="en-US" sz="28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248400" y="31242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7818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0960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58" name="Straight Connector 57"/>
          <p:cNvCxnSpPr>
            <a:stCxn id="54" idx="4"/>
            <a:endCxn id="55" idx="0"/>
          </p:cNvCxnSpPr>
          <p:nvPr/>
        </p:nvCxnSpPr>
        <p:spPr>
          <a:xfrm rot="16200000" flipH="1">
            <a:off x="6629400" y="3657600"/>
            <a:ext cx="381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6" idx="0"/>
            <a:endCxn id="54" idx="3"/>
          </p:cNvCxnSpPr>
          <p:nvPr/>
        </p:nvCxnSpPr>
        <p:spPr>
          <a:xfrm rot="16200000" flipV="1">
            <a:off x="6134100" y="3848100"/>
            <a:ext cx="470274" cy="63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83058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620000" y="4114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400800" y="3200400"/>
            <a:ext cx="304800" cy="304800"/>
            <a:chOff x="7620000" y="1219200"/>
            <a:chExt cx="304800" cy="304800"/>
          </a:xfrm>
        </p:grpSpPr>
        <p:cxnSp>
          <p:nvCxnSpPr>
            <p:cNvPr id="68" name="Straight Connector 67"/>
            <p:cNvCxnSpPr/>
            <p:nvPr/>
          </p:nvCxnSpPr>
          <p:spPr>
            <a:xfrm rot="16200000" flipH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705600" y="3733800"/>
            <a:ext cx="304800" cy="304800"/>
            <a:chOff x="7620000" y="1219200"/>
            <a:chExt cx="304800" cy="304800"/>
          </a:xfrm>
        </p:grpSpPr>
        <p:cxnSp>
          <p:nvCxnSpPr>
            <p:cNvPr id="76" name="Straight Connector 75"/>
            <p:cNvCxnSpPr/>
            <p:nvPr/>
          </p:nvCxnSpPr>
          <p:spPr>
            <a:xfrm rot="16200000" flipH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172200" y="3733800"/>
            <a:ext cx="304800" cy="304800"/>
            <a:chOff x="7620000" y="1219200"/>
            <a:chExt cx="304800" cy="304800"/>
          </a:xfrm>
        </p:grpSpPr>
        <p:cxnSp>
          <p:nvCxnSpPr>
            <p:cNvPr id="79" name="Straight Connector 78"/>
            <p:cNvCxnSpPr/>
            <p:nvPr/>
          </p:nvCxnSpPr>
          <p:spPr>
            <a:xfrm rot="16200000" flipH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7620000" y="1219200"/>
              <a:ext cx="304800" cy="304800"/>
            </a:xfrm>
            <a:prstGeom prst="line">
              <a:avLst/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1" grpId="0"/>
      <p:bldP spid="62" grpId="1" animBg="1"/>
      <p:bldP spid="6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Tractable Networks: Locally Chain Convex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Composition may destroy local chain convexity</a:t>
            </a:r>
          </a:p>
          <a:p>
            <a:r>
              <a:rPr lang="en-US" dirty="0" smtClean="0"/>
              <a:t>To get tractable class we need to combine</a:t>
            </a:r>
          </a:p>
          <a:p>
            <a:pPr lvl="1"/>
            <a:r>
              <a:rPr lang="en-US" dirty="0" smtClean="0"/>
              <a:t>Local chain convexity</a:t>
            </a:r>
          </a:p>
          <a:p>
            <a:pPr lvl="2"/>
            <a:r>
              <a:rPr lang="en-US" dirty="0" smtClean="0"/>
              <a:t>For deleting a value</a:t>
            </a:r>
          </a:p>
          <a:p>
            <a:pPr lvl="1"/>
            <a:r>
              <a:rPr lang="en-US" dirty="0" smtClean="0"/>
              <a:t>Consecutiveness</a:t>
            </a:r>
          </a:p>
          <a:p>
            <a:pPr lvl="2"/>
            <a:r>
              <a:rPr lang="en-US" dirty="0" smtClean="0"/>
              <a:t>For composition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81600" y="1828800"/>
            <a:ext cx="1066800" cy="1752600"/>
            <a:chOff x="5181600" y="1828800"/>
            <a:chExt cx="1066800" cy="1752600"/>
          </a:xfrm>
        </p:grpSpPr>
        <p:sp>
          <p:nvSpPr>
            <p:cNvPr id="5" name="Oval 4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i="1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a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b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c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d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11" name="Straight Connector 10"/>
            <p:cNvCxnSpPr>
              <a:stCxn id="6" idx="4"/>
              <a:endCxn id="7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0"/>
              <a:endCxn id="7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4"/>
              <a:endCxn id="9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400800" y="1828800"/>
            <a:ext cx="1066800" cy="1752600"/>
            <a:chOff x="5181600" y="1828800"/>
            <a:chExt cx="1066800" cy="1752600"/>
          </a:xfrm>
        </p:grpSpPr>
        <p:sp>
          <p:nvSpPr>
            <p:cNvPr id="18" name="Oval 17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i="1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a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b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c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d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3" name="Straight Connector 22"/>
            <p:cNvCxnSpPr>
              <a:stCxn id="19" idx="4"/>
              <a:endCxn id="20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0"/>
              <a:endCxn id="20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0" idx="4"/>
              <a:endCxn id="22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620000" y="1828800"/>
            <a:ext cx="1066800" cy="1752600"/>
            <a:chOff x="5181600" y="1828800"/>
            <a:chExt cx="1066800" cy="1752600"/>
          </a:xfrm>
        </p:grpSpPr>
        <p:sp>
          <p:nvSpPr>
            <p:cNvPr id="27" name="Oval 26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i="1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a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b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c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d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32" name="Straight Connector 31"/>
            <p:cNvCxnSpPr>
              <a:stCxn id="28" idx="4"/>
              <a:endCxn id="29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0"/>
              <a:endCxn id="29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9" idx="4"/>
              <a:endCxn id="31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51816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x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008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y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z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1" name="Curved Connector 40"/>
          <p:cNvCxnSpPr>
            <a:stCxn id="7" idx="6"/>
            <a:endCxn id="20" idx="2"/>
          </p:cNvCxnSpPr>
          <p:nvPr/>
        </p:nvCxnSpPr>
        <p:spPr>
          <a:xfrm>
            <a:off x="5867400" y="2667000"/>
            <a:ext cx="9144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7" idx="5"/>
            <a:endCxn id="22" idx="1"/>
          </p:cNvCxnSpPr>
          <p:nvPr/>
        </p:nvCxnSpPr>
        <p:spPr>
          <a:xfrm rot="16200000" flipH="1">
            <a:off x="6318063" y="2279463"/>
            <a:ext cx="241674" cy="123227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22" idx="4"/>
            <a:endCxn id="31" idx="4"/>
          </p:cNvCxnSpPr>
          <p:nvPr/>
        </p:nvCxnSpPr>
        <p:spPr>
          <a:xfrm rot="16200000" flipH="1">
            <a:off x="7772400" y="2667000"/>
            <a:ext cx="1588" cy="1219200"/>
          </a:xfrm>
          <a:prstGeom prst="curvedConnector3">
            <a:avLst>
              <a:gd name="adj1" fmla="val 14395466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22" idx="7"/>
            <a:endCxn id="29" idx="3"/>
          </p:cNvCxnSpPr>
          <p:nvPr/>
        </p:nvCxnSpPr>
        <p:spPr>
          <a:xfrm rot="5400000" flipH="1" flipV="1">
            <a:off x="7537263" y="2508063"/>
            <a:ext cx="241674" cy="77507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20" idx="6"/>
            <a:endCxn id="29" idx="2"/>
          </p:cNvCxnSpPr>
          <p:nvPr/>
        </p:nvCxnSpPr>
        <p:spPr>
          <a:xfrm>
            <a:off x="7086600" y="2667000"/>
            <a:ext cx="9144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0" idx="5"/>
            <a:endCxn id="30" idx="1"/>
          </p:cNvCxnSpPr>
          <p:nvPr/>
        </p:nvCxnSpPr>
        <p:spPr>
          <a:xfrm rot="16200000" flipH="1">
            <a:off x="7308663" y="2508063"/>
            <a:ext cx="241674" cy="775074"/>
          </a:xfrm>
          <a:prstGeom prst="curvedConnector3">
            <a:avLst>
              <a:gd name="adj1" fmla="val 5486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239000" y="34391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b="1" i="1" baseline="-25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yz</a:t>
            </a:r>
            <a:endParaRPr lang="en-US" sz="2800" b="1" i="1" baseline="-25000" dirty="0">
              <a:solidFill>
                <a:schemeClr val="accent3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96000" y="3429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b="1" i="1" baseline="-250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xy</a:t>
            </a:r>
            <a:endParaRPr lang="en-US" sz="2800" b="1" i="1" baseline="-250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5181600" y="4419600"/>
            <a:ext cx="1066800" cy="1752600"/>
            <a:chOff x="5181600" y="1828800"/>
            <a:chExt cx="1066800" cy="1752600"/>
          </a:xfrm>
        </p:grpSpPr>
        <p:sp>
          <p:nvSpPr>
            <p:cNvPr id="58" name="Oval 57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i="1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a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b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c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d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63" name="Straight Connector 62"/>
            <p:cNvCxnSpPr>
              <a:stCxn id="59" idx="4"/>
              <a:endCxn id="60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1" idx="0"/>
              <a:endCxn id="60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0" idx="4"/>
              <a:endCxn id="62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7620000" y="4419600"/>
            <a:ext cx="1066800" cy="1752600"/>
            <a:chOff x="5181600" y="1828800"/>
            <a:chExt cx="1066800" cy="1752600"/>
          </a:xfrm>
        </p:grpSpPr>
        <p:sp>
          <p:nvSpPr>
            <p:cNvPr id="76" name="Oval 75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i="1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a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b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c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d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81" name="Straight Connector 80"/>
            <p:cNvCxnSpPr>
              <a:stCxn id="77" idx="4"/>
              <a:endCxn id="78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9" idx="0"/>
              <a:endCxn id="78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8" idx="4"/>
              <a:endCxn id="80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5181600" y="3962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x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620000" y="3962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z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29400" y="6019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b="1" i="1" baseline="-250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xz</a:t>
            </a:r>
            <a:endParaRPr lang="en-US" sz="2800" b="1" i="1" baseline="-25000" dirty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96" name="Curved Connector 95"/>
          <p:cNvCxnSpPr>
            <a:stCxn id="60" idx="6"/>
            <a:endCxn id="78" idx="2"/>
          </p:cNvCxnSpPr>
          <p:nvPr/>
        </p:nvCxnSpPr>
        <p:spPr>
          <a:xfrm>
            <a:off x="5867400" y="5257800"/>
            <a:ext cx="21336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Curved Connector 97"/>
          <p:cNvCxnSpPr>
            <a:stCxn id="60" idx="5"/>
            <a:endCxn id="79" idx="2"/>
          </p:cNvCxnSpPr>
          <p:nvPr/>
        </p:nvCxnSpPr>
        <p:spPr>
          <a:xfrm rot="16200000" flipH="1">
            <a:off x="6622863" y="4565462"/>
            <a:ext cx="349437" cy="1949637"/>
          </a:xfrm>
          <a:prstGeom prst="curvedConnector2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Curved Connector 99"/>
          <p:cNvCxnSpPr>
            <a:stCxn id="60" idx="5"/>
            <a:endCxn id="80" idx="1"/>
          </p:cNvCxnSpPr>
          <p:nvPr/>
        </p:nvCxnSpPr>
        <p:spPr>
          <a:xfrm rot="16200000" flipH="1">
            <a:off x="6927663" y="4260663"/>
            <a:ext cx="241674" cy="245147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620000" y="5029200"/>
            <a:ext cx="1066800" cy="990600"/>
          </a:xfrm>
          <a:prstGeom prst="ellipse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419600" y="990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(Composition)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  <p:bldP spid="93" grpId="0"/>
      <p:bldP spid="1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Tractable Networks: LCC&amp;SUC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Locally chain convex and strictly union closed (LCC&amp;SUC)</a:t>
            </a:r>
          </a:p>
          <a:p>
            <a:pPr lvl="1"/>
            <a:r>
              <a:rPr lang="en-US" dirty="0" smtClean="0"/>
              <a:t>With respect to forest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image of any </a:t>
            </a:r>
            <a:r>
              <a:rPr lang="en-US" dirty="0" err="1" smtClean="0"/>
              <a:t>subchain</a:t>
            </a:r>
            <a:r>
              <a:rPr lang="en-US" dirty="0" smtClean="0"/>
              <a:t>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is </a:t>
            </a:r>
            <a:r>
              <a:rPr lang="en-US" dirty="0" err="1" smtClean="0"/>
              <a:t>subchain</a:t>
            </a:r>
            <a:r>
              <a:rPr lang="en-US" dirty="0" smtClean="0"/>
              <a:t> in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</a:t>
            </a:r>
            <a:endParaRPr lang="en-US" baseline="-25000" dirty="0" smtClean="0"/>
          </a:p>
          <a:p>
            <a:r>
              <a:rPr lang="en-US" dirty="0" smtClean="0"/>
              <a:t>Constraint network is locally chain convex and strictly union closed</a:t>
            </a:r>
          </a:p>
          <a:p>
            <a:pPr lvl="1"/>
            <a:r>
              <a:rPr lang="en-US" dirty="0" smtClean="0"/>
              <a:t>every constraint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is locally chain convex and strictly union closed with respect to the forests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and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endParaRPr lang="en-US" baseline="-25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181600" y="1828800"/>
            <a:ext cx="1066800" cy="1752600"/>
            <a:chOff x="5181600" y="1828800"/>
            <a:chExt cx="1066800" cy="1752600"/>
          </a:xfrm>
        </p:grpSpPr>
        <p:sp>
          <p:nvSpPr>
            <p:cNvPr id="6" name="Oval 5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i="1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a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b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c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d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11" name="Straight Connector 10"/>
            <p:cNvCxnSpPr>
              <a:stCxn id="7" idx="4"/>
              <a:endCxn id="8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9" idx="0"/>
              <a:endCxn id="8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8" idx="4"/>
              <a:endCxn id="10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400800" y="1828800"/>
            <a:ext cx="1066800" cy="1752600"/>
            <a:chOff x="5181600" y="1828800"/>
            <a:chExt cx="1066800" cy="1752600"/>
          </a:xfrm>
        </p:grpSpPr>
        <p:sp>
          <p:nvSpPr>
            <p:cNvPr id="15" name="Oval 14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i="1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a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b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c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d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0" name="Straight Connector 19"/>
            <p:cNvCxnSpPr>
              <a:stCxn id="16" idx="4"/>
              <a:endCxn id="17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8" idx="0"/>
              <a:endCxn id="17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4"/>
              <a:endCxn id="19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620000" y="1828800"/>
            <a:ext cx="1066800" cy="1752600"/>
            <a:chOff x="5181600" y="1828800"/>
            <a:chExt cx="1066800" cy="1752600"/>
          </a:xfrm>
        </p:grpSpPr>
        <p:sp>
          <p:nvSpPr>
            <p:cNvPr id="24" name="Oval 23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i="1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a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b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c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latin typeface="Consolas" pitchFamily="49" charset="0"/>
                  <a:cs typeface="Consolas" pitchFamily="49" charset="0"/>
                </a:rPr>
                <a:t>d</a:t>
              </a:r>
              <a:endParaRPr lang="en-US" sz="2400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9" name="Straight Connector 28"/>
            <p:cNvCxnSpPr>
              <a:stCxn id="25" idx="4"/>
              <a:endCxn id="26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7" idx="0"/>
              <a:endCxn id="26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4"/>
              <a:endCxn id="28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1816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x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y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z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5" name="Curved Connector 34"/>
          <p:cNvCxnSpPr>
            <a:stCxn id="8" idx="6"/>
            <a:endCxn id="17" idx="2"/>
          </p:cNvCxnSpPr>
          <p:nvPr/>
        </p:nvCxnSpPr>
        <p:spPr>
          <a:xfrm>
            <a:off x="5867400" y="2667000"/>
            <a:ext cx="9144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8" idx="5"/>
            <a:endCxn id="19" idx="1"/>
          </p:cNvCxnSpPr>
          <p:nvPr/>
        </p:nvCxnSpPr>
        <p:spPr>
          <a:xfrm rot="16200000" flipH="1">
            <a:off x="6318063" y="2279463"/>
            <a:ext cx="241674" cy="123227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9" idx="4"/>
            <a:endCxn id="28" idx="4"/>
          </p:cNvCxnSpPr>
          <p:nvPr/>
        </p:nvCxnSpPr>
        <p:spPr>
          <a:xfrm rot="16200000" flipH="1">
            <a:off x="7772400" y="2667000"/>
            <a:ext cx="1588" cy="1219200"/>
          </a:xfrm>
          <a:prstGeom prst="curvedConnector3">
            <a:avLst>
              <a:gd name="adj1" fmla="val 14395466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19" idx="7"/>
            <a:endCxn id="26" idx="3"/>
          </p:cNvCxnSpPr>
          <p:nvPr/>
        </p:nvCxnSpPr>
        <p:spPr>
          <a:xfrm rot="5400000" flipH="1" flipV="1">
            <a:off x="7537263" y="2508063"/>
            <a:ext cx="241674" cy="77507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17" idx="6"/>
            <a:endCxn id="26" idx="2"/>
          </p:cNvCxnSpPr>
          <p:nvPr/>
        </p:nvCxnSpPr>
        <p:spPr>
          <a:xfrm>
            <a:off x="7086600" y="2667000"/>
            <a:ext cx="9144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7" idx="5"/>
            <a:endCxn id="27" idx="1"/>
          </p:cNvCxnSpPr>
          <p:nvPr/>
        </p:nvCxnSpPr>
        <p:spPr>
          <a:xfrm rot="16200000" flipH="1">
            <a:off x="7308663" y="2508063"/>
            <a:ext cx="241674" cy="775074"/>
          </a:xfrm>
          <a:prstGeom prst="curvedConnector3">
            <a:avLst>
              <a:gd name="adj1" fmla="val 5486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39000" y="34391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b="1" i="1" baseline="-25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yz</a:t>
            </a:r>
            <a:endParaRPr lang="en-US" sz="2800" b="1" i="1" baseline="-25000" dirty="0">
              <a:solidFill>
                <a:schemeClr val="accent3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0" y="3429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b="1" i="1" baseline="-250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xy</a:t>
            </a:r>
            <a:endParaRPr lang="en-US" sz="2800" b="1" i="1" baseline="-250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76800" y="39624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Consider </a:t>
            </a:r>
            <a:r>
              <a:rPr lang="en-US" sz="2400" dirty="0" err="1" smtClean="0"/>
              <a:t>subchain</a:t>
            </a:r>
            <a:r>
              <a:rPr lang="en-US" sz="2400" dirty="0" smtClean="0"/>
              <a:t> {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US" sz="2400" dirty="0" err="1" smtClean="0"/>
              <a:t>,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b</a:t>
            </a:r>
            <a:r>
              <a:rPr lang="en-US" sz="2400" dirty="0" smtClean="0"/>
              <a:t>} in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2400" dirty="0" smtClean="0"/>
              <a:t>.  What are images in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sz="2400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{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b</a:t>
            </a:r>
            <a:r>
              <a:rPr lang="en-US" sz="2400" dirty="0" err="1" smtClean="0"/>
              <a:t>,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dirty="0" smtClean="0"/>
              <a:t>}, it is a </a:t>
            </a:r>
            <a:r>
              <a:rPr lang="en-US" sz="2400" dirty="0" err="1" smtClean="0"/>
              <a:t>subchain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Consider </a:t>
            </a:r>
            <a:r>
              <a:rPr lang="en-US" sz="2400" dirty="0" err="1" smtClean="0"/>
              <a:t>subchain</a:t>
            </a:r>
            <a:r>
              <a:rPr lang="en-US" sz="2400" dirty="0" smtClean="0"/>
              <a:t> {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b</a:t>
            </a:r>
            <a:r>
              <a:rPr lang="en-US" sz="2400" dirty="0" err="1" smtClean="0"/>
              <a:t>,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sz="2400" dirty="0" smtClean="0"/>
              <a:t>} in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2400" dirty="0" smtClean="0"/>
              <a:t>.  What are images in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sz="2400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{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b</a:t>
            </a:r>
            <a:r>
              <a:rPr lang="en-US" sz="2400" dirty="0" err="1" smtClean="0"/>
              <a:t>,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dirty="0" err="1" smtClean="0"/>
              <a:t>,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sz="2400" dirty="0" smtClean="0"/>
              <a:t>}, it is not a </a:t>
            </a:r>
            <a:r>
              <a:rPr lang="en-US" sz="2400" dirty="0" err="1" smtClean="0"/>
              <a:t>subchain</a:t>
            </a:r>
            <a:endParaRPr lang="en-US" sz="2400" dirty="0" smtClean="0"/>
          </a:p>
        </p:txBody>
      </p:sp>
      <p:sp>
        <p:nvSpPr>
          <p:cNvPr id="44" name="Oval 43"/>
          <p:cNvSpPr/>
          <p:nvPr/>
        </p:nvSpPr>
        <p:spPr>
          <a:xfrm>
            <a:off x="6705600" y="1905000"/>
            <a:ext cx="457200" cy="990600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5" name="Oval 44"/>
          <p:cNvSpPr/>
          <p:nvPr/>
        </p:nvSpPr>
        <p:spPr>
          <a:xfrm rot="1442004">
            <a:off x="7784707" y="2423555"/>
            <a:ext cx="495935" cy="914400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" name="Oval 45"/>
          <p:cNvSpPr/>
          <p:nvPr/>
        </p:nvSpPr>
        <p:spPr>
          <a:xfrm rot="19622876">
            <a:off x="6757210" y="2437084"/>
            <a:ext cx="546558" cy="917032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696200" y="2438400"/>
            <a:ext cx="914400" cy="9906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 bldLvl="2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Tractable Networks: LCC&amp;SUC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locally chain convex and strictly union closed constraint network can be transformed to an equivalent globally consistent network in polynomial time</a:t>
            </a:r>
          </a:p>
          <a:p>
            <a:pPr lvl="1"/>
            <a:r>
              <a:rPr lang="en-US" dirty="0" smtClean="0"/>
              <a:t>(After applying 2 &amp; 3 consistency)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05400" y="990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(Properties)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Tractable Networks: LCC&amp;SUC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 consistency removes values from domains</a:t>
            </a:r>
          </a:p>
          <a:p>
            <a:pPr lvl="1"/>
            <a:r>
              <a:rPr lang="en-US" dirty="0" smtClean="0"/>
              <a:t>Show: After removing any value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, still LCC&amp;SUC</a:t>
            </a:r>
          </a:p>
          <a:p>
            <a:r>
              <a:rPr lang="en-US" dirty="0" smtClean="0"/>
              <a:t>Case 1: any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, forest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,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on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y</a:t>
            </a:r>
            <a:endParaRPr lang="en-US" baseline="-25000" dirty="0" smtClean="0"/>
          </a:p>
          <a:p>
            <a:pPr lvl="1"/>
            <a:r>
              <a:rPr lang="en-US" dirty="0" smtClean="0"/>
              <a:t>Construct a new forest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’’ for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such that for every </a:t>
            </a:r>
            <a:r>
              <a:rPr lang="en-US" dirty="0" err="1" smtClean="0"/>
              <a:t>subchain</a:t>
            </a:r>
            <a:r>
              <a:rPr lang="en-US" dirty="0" smtClean="0"/>
              <a:t>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, its image is still a </a:t>
            </a:r>
            <a:r>
              <a:rPr lang="en-US" dirty="0" err="1" smtClean="0"/>
              <a:t>subchain</a:t>
            </a:r>
            <a:r>
              <a:rPr lang="en-US" dirty="0" smtClean="0"/>
              <a:t> under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’’</a:t>
            </a:r>
          </a:p>
          <a:p>
            <a:pPr lvl="1"/>
            <a:r>
              <a:rPr lang="en-US" dirty="0" smtClean="0"/>
              <a:t>What we did in our last proof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99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(Proof)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Introduces </a:t>
            </a:r>
            <a:r>
              <a:rPr lang="en-US" dirty="0" smtClean="0">
                <a:solidFill>
                  <a:srgbClr val="FF0000"/>
                </a:solidFill>
              </a:rPr>
              <a:t>tree convexity</a:t>
            </a:r>
          </a:p>
          <a:p>
            <a:pPr algn="ctr">
              <a:buNone/>
            </a:pPr>
            <a:r>
              <a:rPr lang="en-US" dirty="0" smtClean="0"/>
              <a:t>PC </a:t>
            </a:r>
            <a:r>
              <a:rPr lang="en-US" dirty="0" smtClean="0">
                <a:sym typeface="Symbol"/>
              </a:rPr>
              <a:t> tree convexity  global consistency</a:t>
            </a:r>
          </a:p>
          <a:p>
            <a:r>
              <a:rPr lang="en-US" dirty="0" smtClean="0">
                <a:sym typeface="Symbol"/>
              </a:rPr>
              <a:t>PC uses the operators </a:t>
            </a:r>
            <a:r>
              <a:rPr lang="en-US" dirty="0" smtClean="0"/>
              <a:t>◦ </a:t>
            </a:r>
            <a:r>
              <a:rPr lang="en-US" dirty="0" smtClean="0">
                <a:sym typeface="Symbol"/>
              </a:rPr>
              <a:t> and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Symbol"/>
              </a:rPr>
              <a:t></a:t>
            </a:r>
          </a:p>
          <a:p>
            <a:pPr lvl="1"/>
            <a:r>
              <a:rPr lang="en-US" dirty="0" smtClean="0"/>
              <a:t>◦</a:t>
            </a:r>
            <a:r>
              <a:rPr lang="en-US" dirty="0" smtClean="0">
                <a:sym typeface="Symbol"/>
              </a:rPr>
              <a:t> ‘damages’ the tree convexity property</a:t>
            </a:r>
          </a:p>
          <a:p>
            <a:pPr>
              <a:tabLst>
                <a:tab pos="7893050" algn="r"/>
              </a:tabLst>
            </a:pPr>
            <a:r>
              <a:rPr lang="en-US" dirty="0" smtClean="0">
                <a:sym typeface="Symbol"/>
              </a:rPr>
              <a:t>Introduces ‘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consecutiveness</a:t>
            </a:r>
            <a:r>
              <a:rPr lang="en-US" dirty="0" smtClean="0">
                <a:sym typeface="Symbol"/>
              </a:rPr>
              <a:t>’ property, which is closed under </a:t>
            </a:r>
            <a:r>
              <a:rPr lang="en-US" dirty="0" smtClean="0"/>
              <a:t>◦</a:t>
            </a:r>
            <a:r>
              <a:rPr lang="en-US" dirty="0" smtClean="0">
                <a:sym typeface="Symbol"/>
              </a:rPr>
              <a:t>… but not under  	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r>
              <a:rPr lang="en-US" dirty="0" smtClean="0">
                <a:sym typeface="Wingdings" pitchFamily="2" charset="2"/>
              </a:rPr>
              <a:t>Introduces ‘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locally chain convex</a:t>
            </a:r>
            <a:r>
              <a:rPr lang="en-US" dirty="0" smtClean="0">
                <a:sym typeface="Wingdings" pitchFamily="2" charset="2"/>
              </a:rPr>
              <a:t>’ (LCC) property, which is closed when domains are filtered, but is not closed under </a:t>
            </a:r>
            <a:r>
              <a:rPr lang="en-US" dirty="0" smtClean="0"/>
              <a:t>◦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Introduces ‘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locally chain convex &amp; strictly union closed</a:t>
            </a:r>
            <a:r>
              <a:rPr lang="en-US" dirty="0" smtClean="0">
                <a:sym typeface="Wingdings" pitchFamily="2" charset="2"/>
              </a:rPr>
              <a:t>’ (LCC&amp;SUC) which is closed under </a:t>
            </a:r>
            <a:r>
              <a:rPr lang="en-US" dirty="0" smtClean="0"/>
              <a:t>◦</a:t>
            </a:r>
            <a:r>
              <a:rPr lang="en-US" dirty="0" smtClean="0">
                <a:sym typeface="Symbol"/>
              </a:rPr>
              <a:t> and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Symbol"/>
              </a:rPr>
              <a:t></a:t>
            </a:r>
          </a:p>
          <a:p>
            <a:pPr algn="ctr">
              <a:buNone/>
            </a:pPr>
            <a:r>
              <a:rPr lang="en-US" dirty="0" smtClean="0">
                <a:sym typeface="Symbol"/>
              </a:rPr>
              <a:t>PC  LCC&amp;SUC  global consistency</a:t>
            </a: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Tractable Networks: LCC&amp;SUC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Case 2: any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yx</a:t>
            </a:r>
            <a:r>
              <a:rPr lang="en-US" dirty="0" smtClean="0"/>
              <a:t>, forest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,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on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y</a:t>
            </a:r>
            <a:endParaRPr lang="en-US" baseline="-25000" dirty="0" smtClean="0"/>
          </a:p>
          <a:p>
            <a:pPr lvl="1"/>
            <a:r>
              <a:rPr lang="en-US" dirty="0" smtClean="0"/>
              <a:t>If it is LCC&amp;SUC we are done</a:t>
            </a:r>
          </a:p>
          <a:p>
            <a:pPr lvl="1"/>
            <a:r>
              <a:rPr lang="en-US" dirty="0" smtClean="0"/>
              <a:t>Exists </a:t>
            </a:r>
            <a:r>
              <a:rPr lang="en-US" dirty="0" err="1" smtClean="0"/>
              <a:t>subchain</a:t>
            </a:r>
            <a:r>
              <a:rPr lang="en-US" dirty="0" smtClean="0"/>
              <a:t>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such that it contains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and image is no longer connected graph after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removed</a:t>
            </a:r>
          </a:p>
          <a:p>
            <a:pPr lvl="1"/>
            <a:r>
              <a:rPr lang="en-US" dirty="0" smtClean="0"/>
              <a:t>Let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be image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before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removed</a:t>
            </a:r>
          </a:p>
          <a:p>
            <a:pPr lvl="2"/>
            <a:r>
              <a:rPr lang="en-US" dirty="0" smtClean="0"/>
              <a:t>After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removed, breaks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into two chains</a:t>
            </a:r>
          </a:p>
          <a:p>
            <a:pPr lvl="2"/>
            <a:r>
              <a:rPr lang="en-US" dirty="0" smtClean="0"/>
              <a:t>Let gap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be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r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3"/>
            <a:r>
              <a:rPr lang="en-US" dirty="0" smtClean="0"/>
              <a:t>Let r be root and l last node in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r</a:t>
            </a:r>
            <a:endParaRPr lang="en-US" baseline="-25000" dirty="0" smtClean="0"/>
          </a:p>
          <a:p>
            <a:pPr lvl="2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 smtClean="0"/>
              <a:t> be parents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  <a:endParaRPr lang="en-US" dirty="0" smtClean="0"/>
          </a:p>
          <a:p>
            <a:pPr lvl="2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and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/>
              <a:t> be children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</a:p>
          <a:p>
            <a:pPr lvl="1"/>
            <a:r>
              <a:rPr lang="en-US" dirty="0" smtClean="0"/>
              <a:t>Consider any node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US" dirty="0" smtClean="0"/>
              <a:t>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r</a:t>
            </a:r>
            <a:endParaRPr lang="en-US" baseline="-25000" dirty="0" smtClean="0"/>
          </a:p>
          <a:p>
            <a:pPr lvl="2"/>
            <a:r>
              <a:rPr lang="en-US" i="1" dirty="0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US" dirty="0" smtClean="0"/>
              <a:t> supported by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but not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or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</a:t>
            </a:r>
            <a:endParaRPr lang="en-US" baseline="-25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2"/>
            <a:r>
              <a:rPr lang="en-US" dirty="0" smtClean="0"/>
              <a:t>Since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LCC&amp;SUC, image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must be a </a:t>
            </a:r>
            <a:r>
              <a:rPr lang="en-US" dirty="0" err="1" smtClean="0"/>
              <a:t>subchain</a:t>
            </a:r>
            <a:r>
              <a:rPr lang="en-US" dirty="0" smtClean="0"/>
              <a:t> containing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,v,c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3"/>
            <a:r>
              <a:rPr lang="en-US" dirty="0" smtClean="0"/>
              <a:t>image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US" dirty="0" smtClean="0"/>
              <a:t> must be on or contain </a:t>
            </a:r>
            <a:r>
              <a:rPr lang="en-US" dirty="0" err="1" smtClean="0"/>
              <a:t>subchain</a:t>
            </a:r>
            <a:r>
              <a:rPr lang="en-US" dirty="0" smtClean="0"/>
              <a:t>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,v,c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2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only support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u</a:t>
            </a:r>
          </a:p>
          <a:p>
            <a:pPr lvl="2"/>
            <a:r>
              <a:rPr lang="en-US" i="1" dirty="0" smtClean="0">
                <a:latin typeface="Consolas" pitchFamily="49" charset="0"/>
                <a:cs typeface="Consolas" pitchFamily="49" charset="0"/>
              </a:rPr>
              <a:t>u </a:t>
            </a:r>
            <a:r>
              <a:rPr lang="en-US" dirty="0" smtClean="0"/>
              <a:t>should also be removed</a:t>
            </a:r>
          </a:p>
          <a:p>
            <a:pPr lvl="2"/>
            <a:r>
              <a:rPr lang="en-US" dirty="0" smtClean="0"/>
              <a:t>after removal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 smtClean="0"/>
              <a:t>, image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is now connected 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US" dirty="0" smtClean="0"/>
              <a:t> is a </a:t>
            </a:r>
            <a:r>
              <a:rPr lang="en-US" dirty="0" err="1" smtClean="0"/>
              <a:t>subchain</a:t>
            </a:r>
            <a:endParaRPr lang="en-US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4038600"/>
            <a:ext cx="1219200" cy="2667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10200" y="4267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sz="1650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endParaRPr lang="en-US" sz="1650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5867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1650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endParaRPr lang="en-US" sz="1650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0200" y="51054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i="1" dirty="0" smtClean="0">
                <a:latin typeface="Consolas" pitchFamily="49" charset="0"/>
                <a:cs typeface="Consolas" pitchFamily="49" charset="0"/>
              </a:rPr>
              <a:t>v</a:t>
            </a:r>
            <a:endParaRPr lang="en-US" sz="1650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58000" y="3657600"/>
            <a:ext cx="1219200" cy="3048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39000" y="3886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i="1" dirty="0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sz="1650" i="1" baseline="-25000" dirty="0" smtClean="0">
                <a:latin typeface="Consolas" pitchFamily="49" charset="0"/>
                <a:cs typeface="Consolas" pitchFamily="49" charset="0"/>
              </a:rPr>
              <a:t>r</a:t>
            </a:r>
            <a:endParaRPr lang="en-US" sz="1650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39000" y="6019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1650" i="1" baseline="-25000" dirty="0" err="1" smtClean="0">
                <a:latin typeface="Consolas" pitchFamily="49" charset="0"/>
                <a:cs typeface="Consolas" pitchFamily="49" charset="0"/>
              </a:rPr>
              <a:t>l</a:t>
            </a:r>
            <a:endParaRPr lang="en-US" sz="1650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10400" y="44958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i="1" dirty="0" smtClean="0">
                <a:latin typeface="Consolas" pitchFamily="49" charset="0"/>
                <a:cs typeface="Consolas" pitchFamily="49" charset="0"/>
              </a:rPr>
              <a:t>r</a:t>
            </a:r>
            <a:endParaRPr lang="en-US" sz="1650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467600" y="49530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i="1" dirty="0" smtClean="0">
                <a:latin typeface="Consolas" pitchFamily="49" charset="0"/>
                <a:cs typeface="Consolas" pitchFamily="49" charset="0"/>
              </a:rPr>
              <a:t>u</a:t>
            </a:r>
            <a:endParaRPr lang="en-US" sz="1650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10400" y="5410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i="1" dirty="0" smtClean="0">
                <a:latin typeface="Consolas" pitchFamily="49" charset="0"/>
                <a:cs typeface="Consolas" pitchFamily="49" charset="0"/>
              </a:rPr>
              <a:t>l</a:t>
            </a:r>
            <a:endParaRPr lang="en-US" sz="1650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0" name="Straight Connector 19"/>
          <p:cNvCxnSpPr>
            <a:stCxn id="9" idx="6"/>
            <a:endCxn id="14" idx="2"/>
          </p:cNvCxnSpPr>
          <p:nvPr/>
        </p:nvCxnSpPr>
        <p:spPr>
          <a:xfrm flipV="1">
            <a:off x="5943600" y="4152900"/>
            <a:ext cx="129540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6"/>
            <a:endCxn id="15" idx="2"/>
          </p:cNvCxnSpPr>
          <p:nvPr/>
        </p:nvCxnSpPr>
        <p:spPr>
          <a:xfrm>
            <a:off x="5943600" y="6134100"/>
            <a:ext cx="12954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0"/>
            <a:endCxn id="9" idx="4"/>
          </p:cNvCxnSpPr>
          <p:nvPr/>
        </p:nvCxnSpPr>
        <p:spPr>
          <a:xfrm rot="5400000" flipH="1" flipV="1">
            <a:off x="5524500" y="49530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0" idx="0"/>
            <a:endCxn id="11" idx="4"/>
          </p:cNvCxnSpPr>
          <p:nvPr/>
        </p:nvCxnSpPr>
        <p:spPr>
          <a:xfrm rot="5400000" flipH="1" flipV="1">
            <a:off x="5562600" y="5753100"/>
            <a:ext cx="22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2"/>
            <a:endCxn id="11" idx="5"/>
          </p:cNvCxnSpPr>
          <p:nvPr/>
        </p:nvCxnSpPr>
        <p:spPr>
          <a:xfrm rot="10800000">
            <a:off x="5865486" y="5560686"/>
            <a:ext cx="1144915" cy="11621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7"/>
            <a:endCxn id="16" idx="2"/>
          </p:cNvCxnSpPr>
          <p:nvPr/>
        </p:nvCxnSpPr>
        <p:spPr>
          <a:xfrm rot="5400000" flipH="1" flipV="1">
            <a:off x="6227435" y="4400551"/>
            <a:ext cx="421015" cy="114491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6"/>
            <a:endCxn id="17" idx="2"/>
          </p:cNvCxnSpPr>
          <p:nvPr/>
        </p:nvCxnSpPr>
        <p:spPr>
          <a:xfrm flipV="1">
            <a:off x="5943600" y="5219700"/>
            <a:ext cx="1524000" cy="152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6" idx="0"/>
            <a:endCxn id="14" idx="3"/>
          </p:cNvCxnSpPr>
          <p:nvPr/>
        </p:nvCxnSpPr>
        <p:spPr>
          <a:xfrm rot="5400000" flipH="1" flipV="1">
            <a:off x="7219950" y="4398636"/>
            <a:ext cx="154315" cy="4001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5" idx="0"/>
            <a:endCxn id="18" idx="5"/>
          </p:cNvCxnSpPr>
          <p:nvPr/>
        </p:nvCxnSpPr>
        <p:spPr>
          <a:xfrm rot="16200000" flipV="1">
            <a:off x="7408536" y="5922635"/>
            <a:ext cx="154315" cy="4001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6"/>
            <a:endCxn id="17" idx="4"/>
          </p:cNvCxnSpPr>
          <p:nvPr/>
        </p:nvCxnSpPr>
        <p:spPr>
          <a:xfrm flipV="1">
            <a:off x="7543800" y="5486400"/>
            <a:ext cx="190500" cy="1905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6"/>
            <a:endCxn id="17" idx="0"/>
          </p:cNvCxnSpPr>
          <p:nvPr/>
        </p:nvCxnSpPr>
        <p:spPr>
          <a:xfrm>
            <a:off x="7543800" y="4762500"/>
            <a:ext cx="190500" cy="1905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>
            <a:off x="4800600" y="4267200"/>
            <a:ext cx="381000" cy="2133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Brace 41"/>
          <p:cNvSpPr/>
          <p:nvPr/>
        </p:nvSpPr>
        <p:spPr>
          <a:xfrm>
            <a:off x="8001000" y="3962400"/>
            <a:ext cx="381000" cy="2438400"/>
          </a:xfrm>
          <a:prstGeom prst="rightBrace">
            <a:avLst>
              <a:gd name="adj1" fmla="val 8333"/>
              <a:gd name="adj2" fmla="val 135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958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5800" y="411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63347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i="1" baseline="-25000" dirty="0" smtClean="0">
                <a:latin typeface="Consolas" pitchFamily="49" charset="0"/>
                <a:cs typeface="Consolas" pitchFamily="49" charset="0"/>
              </a:rPr>
              <a:t>y</a:t>
            </a:r>
            <a:endParaRPr lang="en-US" sz="28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67600" y="63347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sz="28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9" name="Right Brace 38"/>
          <p:cNvSpPr/>
          <p:nvPr/>
        </p:nvSpPr>
        <p:spPr>
          <a:xfrm>
            <a:off x="8229600" y="4572000"/>
            <a:ext cx="3810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610600" y="495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r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38800" y="99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(Proof)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31" grpId="0"/>
      <p:bldP spid="33" grpId="0"/>
      <p:bldP spid="39" grpId="0" animBg="1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Tractable Networks: LCC&amp;SUC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Path consistency preserves LCC&amp;SUO</a:t>
            </a:r>
          </a:p>
          <a:p>
            <a:pPr lvl="1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∩c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yz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◦c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First: Composition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and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yz</a:t>
            </a:r>
            <a:r>
              <a:rPr lang="en-US" dirty="0" smtClean="0"/>
              <a:t> is LCC&amp;SUC</a:t>
            </a:r>
          </a:p>
          <a:p>
            <a:pPr lvl="1"/>
            <a:r>
              <a:rPr lang="en-US" dirty="0" smtClean="0"/>
              <a:t>Any </a:t>
            </a:r>
            <a:r>
              <a:rPr lang="en-US" dirty="0" err="1" smtClean="0"/>
              <a:t>subchain</a:t>
            </a:r>
            <a:r>
              <a:rPr lang="en-US" dirty="0" smtClean="0"/>
              <a:t>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, its image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 err="1" smtClean="0"/>
              <a:t>’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under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is a </a:t>
            </a:r>
            <a:r>
              <a:rPr lang="en-US" dirty="0" err="1" smtClean="0"/>
              <a:t>subchain</a:t>
            </a:r>
            <a:endParaRPr lang="en-US" dirty="0" smtClean="0"/>
          </a:p>
          <a:p>
            <a:pPr lvl="1"/>
            <a:r>
              <a:rPr lang="en-US" dirty="0" smtClean="0"/>
              <a:t>Since image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dirty="0" err="1" smtClean="0"/>
              <a:t>’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dirty="0" smtClean="0"/>
              <a:t> with respect to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yz</a:t>
            </a:r>
            <a:r>
              <a:rPr lang="en-US" dirty="0" smtClean="0"/>
              <a:t> is a </a:t>
            </a:r>
            <a:r>
              <a:rPr lang="en-US" dirty="0" err="1" smtClean="0"/>
              <a:t>subchain</a:t>
            </a:r>
            <a:r>
              <a:rPr lang="en-US" dirty="0" smtClean="0"/>
              <a:t>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Image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under composition is </a:t>
            </a:r>
            <a:r>
              <a:rPr lang="en-US" dirty="0" err="1" smtClean="0"/>
              <a:t>subchain</a:t>
            </a:r>
            <a:r>
              <a:rPr lang="en-US" dirty="0" smtClean="0"/>
              <a:t>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181600" y="1828800"/>
            <a:ext cx="1066800" cy="1752600"/>
            <a:chOff x="5181600" y="1828800"/>
            <a:chExt cx="1066800" cy="1752600"/>
          </a:xfrm>
        </p:grpSpPr>
        <p:sp>
          <p:nvSpPr>
            <p:cNvPr id="7" name="Oval 6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a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b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c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d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12" name="Straight Connector 11"/>
            <p:cNvCxnSpPr>
              <a:stCxn id="8" idx="4"/>
              <a:endCxn id="9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0"/>
              <a:endCxn id="9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4"/>
              <a:endCxn id="11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400800" y="1828800"/>
            <a:ext cx="1066800" cy="1752600"/>
            <a:chOff x="5181600" y="1828800"/>
            <a:chExt cx="1066800" cy="1752600"/>
          </a:xfrm>
        </p:grpSpPr>
        <p:sp>
          <p:nvSpPr>
            <p:cNvPr id="17" name="Oval 16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a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b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c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d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2" name="Straight Connector 21"/>
            <p:cNvCxnSpPr>
              <a:stCxn id="18" idx="4"/>
              <a:endCxn id="19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0" idx="0"/>
              <a:endCxn id="19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9" idx="4"/>
              <a:endCxn id="21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620000" y="1828800"/>
            <a:ext cx="1066800" cy="1752600"/>
            <a:chOff x="5181600" y="1828800"/>
            <a:chExt cx="1066800" cy="1752600"/>
          </a:xfrm>
        </p:grpSpPr>
        <p:sp>
          <p:nvSpPr>
            <p:cNvPr id="26" name="Oval 25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a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b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c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d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31" name="Straight Connector 30"/>
            <p:cNvCxnSpPr>
              <a:stCxn id="27" idx="4"/>
              <a:endCxn id="28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0"/>
              <a:endCxn id="28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8" idx="4"/>
              <a:endCxn id="30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1816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x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08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y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z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7" name="Curved Connector 36"/>
          <p:cNvCxnSpPr>
            <a:stCxn id="9" idx="6"/>
            <a:endCxn id="19" idx="2"/>
          </p:cNvCxnSpPr>
          <p:nvPr/>
        </p:nvCxnSpPr>
        <p:spPr>
          <a:xfrm>
            <a:off x="5867400" y="2667000"/>
            <a:ext cx="9144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9" idx="5"/>
            <a:endCxn id="21" idx="1"/>
          </p:cNvCxnSpPr>
          <p:nvPr/>
        </p:nvCxnSpPr>
        <p:spPr>
          <a:xfrm rot="16200000" flipH="1">
            <a:off x="6318063" y="2279463"/>
            <a:ext cx="241674" cy="123227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21" idx="7"/>
            <a:endCxn id="28" idx="3"/>
          </p:cNvCxnSpPr>
          <p:nvPr/>
        </p:nvCxnSpPr>
        <p:spPr>
          <a:xfrm rot="5400000" flipH="1" flipV="1">
            <a:off x="7537263" y="2508063"/>
            <a:ext cx="241674" cy="77507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9" idx="6"/>
            <a:endCxn id="28" idx="2"/>
          </p:cNvCxnSpPr>
          <p:nvPr/>
        </p:nvCxnSpPr>
        <p:spPr>
          <a:xfrm>
            <a:off x="7086600" y="2667000"/>
            <a:ext cx="9144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19" idx="5"/>
            <a:endCxn id="29" idx="1"/>
          </p:cNvCxnSpPr>
          <p:nvPr/>
        </p:nvCxnSpPr>
        <p:spPr>
          <a:xfrm rot="16200000" flipH="1">
            <a:off x="7308663" y="2508063"/>
            <a:ext cx="241674" cy="775074"/>
          </a:xfrm>
          <a:prstGeom prst="curvedConnector3">
            <a:avLst>
              <a:gd name="adj1" fmla="val 5486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39000" y="34391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b="1" i="1" baseline="-25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yz</a:t>
            </a:r>
            <a:endParaRPr lang="en-US" sz="2800" b="1" i="1" baseline="-25000" dirty="0">
              <a:solidFill>
                <a:schemeClr val="accent3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43600" y="3429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b="1" i="1" baseline="-250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xy</a:t>
            </a:r>
            <a:endParaRPr lang="en-US" sz="2800" b="1" i="1" baseline="-250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5" name="Oval 44"/>
          <p:cNvSpPr/>
          <p:nvPr/>
        </p:nvSpPr>
        <p:spPr>
          <a:xfrm rot="19881646">
            <a:off x="5601365" y="2415831"/>
            <a:ext cx="457200" cy="914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" name="Oval 45"/>
          <p:cNvSpPr/>
          <p:nvPr/>
        </p:nvSpPr>
        <p:spPr>
          <a:xfrm rot="19881646">
            <a:off x="6819235" y="2415831"/>
            <a:ext cx="457200" cy="914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7" name="Oval 46"/>
          <p:cNvSpPr/>
          <p:nvPr/>
        </p:nvSpPr>
        <p:spPr>
          <a:xfrm rot="1378585">
            <a:off x="7840666" y="2415831"/>
            <a:ext cx="457200" cy="914400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i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0" y="99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(Proof)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Tractable Networks: LCC&amp;SUC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Second: show intersection is LCC&amp;SUC, where </a:t>
            </a:r>
          </a:p>
          <a:p>
            <a:pPr algn="ctr">
              <a:buNone/>
            </a:pP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i="1" dirty="0" err="1" smtClean="0">
                <a:cs typeface="Consolas" pitchFamily="49" charset="0"/>
              </a:rPr>
              <a:t>’</a:t>
            </a:r>
            <a:r>
              <a:rPr lang="en-US" sz="2400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ym typeface="Symbol"/>
              </a:rPr>
              <a:t> 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i="1" baseline="-25000" dirty="0" err="1" smtClean="0">
                <a:latin typeface="Consolas" pitchFamily="49" charset="0"/>
                <a:cs typeface="Consolas" pitchFamily="49" charset="0"/>
              </a:rPr>
              <a:t>yz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◦c</a:t>
            </a:r>
            <a:r>
              <a:rPr lang="en-US" sz="2400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sz="2400" i="1" baseline="-25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algn="ctr">
              <a:buNone/>
            </a:pP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dirty="0" err="1" smtClean="0"/>
              <a:t>’’</a:t>
            </a:r>
            <a:r>
              <a:rPr lang="en-US" sz="2400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 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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i="1" dirty="0" err="1" smtClean="0">
                <a:cs typeface="Consolas" pitchFamily="49" charset="0"/>
              </a:rPr>
              <a:t>’</a:t>
            </a:r>
            <a:r>
              <a:rPr lang="en-US" sz="2400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endParaRPr lang="en-US" dirty="0" smtClean="0"/>
          </a:p>
          <a:p>
            <a:pPr lvl="1"/>
            <a:r>
              <a:rPr lang="en-US" dirty="0" err="1" smtClean="0"/>
              <a:t>Subchain</a:t>
            </a:r>
            <a:r>
              <a:rPr lang="en-US" dirty="0" smtClean="0"/>
              <a:t>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with only one value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Its images under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dirty="0" smtClean="0"/>
              <a:t> and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err="1" smtClean="0"/>
              <a:t>’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dirty="0" smtClean="0"/>
              <a:t> are </a:t>
            </a:r>
            <a:r>
              <a:rPr lang="en-US" dirty="0" err="1" smtClean="0"/>
              <a:t>subchains</a:t>
            </a:r>
            <a:r>
              <a:rPr lang="en-US" dirty="0" smtClean="0"/>
              <a:t> of forest on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Intersection is still a </a:t>
            </a:r>
            <a:r>
              <a:rPr lang="en-US" dirty="0" err="1" smtClean="0"/>
              <a:t>subchain</a:t>
            </a:r>
            <a:r>
              <a:rPr lang="en-US" dirty="0" smtClean="0"/>
              <a:t>, so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err="1" smtClean="0"/>
              <a:t>’s</a:t>
            </a:r>
            <a:r>
              <a:rPr lang="en-US" dirty="0" smtClean="0"/>
              <a:t> image under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err="1" smtClean="0"/>
              <a:t>’’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is </a:t>
            </a:r>
            <a:r>
              <a:rPr lang="en-US" dirty="0" err="1" smtClean="0"/>
              <a:t>subchain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181600" y="1828800"/>
            <a:ext cx="1066800" cy="1752600"/>
            <a:chOff x="5181600" y="1828800"/>
            <a:chExt cx="1066800" cy="1752600"/>
          </a:xfrm>
        </p:grpSpPr>
        <p:sp>
          <p:nvSpPr>
            <p:cNvPr id="48" name="Oval 47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53" name="Straight Connector 52"/>
            <p:cNvCxnSpPr>
              <a:stCxn id="49" idx="4"/>
              <a:endCxn id="50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0"/>
              <a:endCxn id="50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0" idx="4"/>
              <a:endCxn id="52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400800" y="1828800"/>
            <a:ext cx="1066800" cy="1752600"/>
            <a:chOff x="5181600" y="1828800"/>
            <a:chExt cx="1066800" cy="1752600"/>
          </a:xfrm>
        </p:grpSpPr>
        <p:sp>
          <p:nvSpPr>
            <p:cNvPr id="57" name="Oval 56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5562600" y="251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53340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5791200" y="2971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62" name="Straight Connector 61"/>
            <p:cNvCxnSpPr>
              <a:stCxn id="58" idx="4"/>
              <a:endCxn id="59" idx="0"/>
            </p:cNvCxnSpPr>
            <p:nvPr/>
          </p:nvCxnSpPr>
          <p:spPr>
            <a:xfrm rot="5400000">
              <a:off x="5600700" y="2400300"/>
              <a:ext cx="228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0" idx="0"/>
              <a:endCxn id="59" idx="4"/>
            </p:cNvCxnSpPr>
            <p:nvPr/>
          </p:nvCxnSpPr>
          <p:spPr>
            <a:xfrm rot="5400000" flipH="1" flipV="1">
              <a:off x="55245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4"/>
              <a:endCxn id="61" idx="0"/>
            </p:cNvCxnSpPr>
            <p:nvPr/>
          </p:nvCxnSpPr>
          <p:spPr>
            <a:xfrm rot="16200000" flipH="1">
              <a:off x="5753100" y="2781300"/>
              <a:ext cx="152400" cy="228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7620000" y="1828800"/>
            <a:ext cx="1066800" cy="1752600"/>
            <a:chOff x="5181600" y="1828800"/>
            <a:chExt cx="1066800" cy="1752600"/>
          </a:xfrm>
        </p:grpSpPr>
        <p:sp>
          <p:nvSpPr>
            <p:cNvPr id="66" name="Oval 65"/>
            <p:cNvSpPr/>
            <p:nvPr/>
          </p:nvSpPr>
          <p:spPr>
            <a:xfrm>
              <a:off x="5181600" y="1828800"/>
              <a:ext cx="1066800" cy="17526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5562600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5562600" y="2362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5562600" y="2743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5562600" y="3124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71" name="Straight Connector 70"/>
            <p:cNvCxnSpPr>
              <a:stCxn id="67" idx="4"/>
              <a:endCxn id="68" idx="0"/>
            </p:cNvCxnSpPr>
            <p:nvPr/>
          </p:nvCxnSpPr>
          <p:spPr>
            <a:xfrm rot="5400000">
              <a:off x="5676900" y="2324100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9" idx="0"/>
              <a:endCxn id="68" idx="4"/>
            </p:cNvCxnSpPr>
            <p:nvPr/>
          </p:nvCxnSpPr>
          <p:spPr>
            <a:xfrm rot="5400000" flipH="1" flipV="1">
              <a:off x="5676900" y="2705100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9" idx="4"/>
              <a:endCxn id="70" idx="0"/>
            </p:cNvCxnSpPr>
            <p:nvPr/>
          </p:nvCxnSpPr>
          <p:spPr>
            <a:xfrm rot="5400000">
              <a:off x="5676900" y="3086100"/>
              <a:ext cx="76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51816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64008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76" name="TextBox 75"/>
          <p:cNvSpPr txBox="1"/>
          <p:nvPr/>
        </p:nvSpPr>
        <p:spPr>
          <a:xfrm>
            <a:off x="76200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z</a:t>
            </a:r>
            <a:endParaRPr lang="en-US" sz="2400" dirty="0"/>
          </a:p>
        </p:txBody>
      </p:sp>
      <p:cxnSp>
        <p:nvCxnSpPr>
          <p:cNvPr id="77" name="Curved Connector 76"/>
          <p:cNvCxnSpPr>
            <a:stCxn id="50" idx="6"/>
            <a:endCxn id="59" idx="2"/>
          </p:cNvCxnSpPr>
          <p:nvPr/>
        </p:nvCxnSpPr>
        <p:spPr>
          <a:xfrm>
            <a:off x="5867400" y="2667000"/>
            <a:ext cx="914400" cy="1588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stCxn id="50" idx="5"/>
            <a:endCxn id="61" idx="1"/>
          </p:cNvCxnSpPr>
          <p:nvPr/>
        </p:nvCxnSpPr>
        <p:spPr>
          <a:xfrm rot="16200000" flipH="1">
            <a:off x="6318063" y="2279463"/>
            <a:ext cx="241674" cy="123227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61" idx="6"/>
            <a:endCxn id="68" idx="3"/>
          </p:cNvCxnSpPr>
          <p:nvPr/>
        </p:nvCxnSpPr>
        <p:spPr>
          <a:xfrm flipV="1">
            <a:off x="7315200" y="2622363"/>
            <a:ext cx="730437" cy="501837"/>
          </a:xfrm>
          <a:prstGeom prst="curvedConnector2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59" idx="7"/>
            <a:endCxn id="68" idx="2"/>
          </p:cNvCxnSpPr>
          <p:nvPr/>
        </p:nvCxnSpPr>
        <p:spPr>
          <a:xfrm rot="5400000" flipH="1" flipV="1">
            <a:off x="7499163" y="2057401"/>
            <a:ext cx="44637" cy="959037"/>
          </a:xfrm>
          <a:prstGeom prst="curvedConnector4">
            <a:avLst>
              <a:gd name="adj1" fmla="val 76275"/>
              <a:gd name="adj2" fmla="val 52327"/>
            </a:avLst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943600" y="3429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b="1" i="1" baseline="-25000" dirty="0" err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xy</a:t>
            </a:r>
            <a:endParaRPr lang="en-US" sz="2800" b="1" i="1" baseline="-25000" dirty="0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8" name="Curved Connector 87"/>
          <p:cNvCxnSpPr>
            <a:stCxn id="50" idx="7"/>
            <a:endCxn id="68" idx="1"/>
          </p:cNvCxnSpPr>
          <p:nvPr/>
        </p:nvCxnSpPr>
        <p:spPr>
          <a:xfrm rot="5400000" flipH="1" flipV="1">
            <a:off x="6858000" y="1371600"/>
            <a:ext cx="152400" cy="2222874"/>
          </a:xfrm>
          <a:prstGeom prst="curvedConnector3">
            <a:avLst>
              <a:gd name="adj1" fmla="val 106948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Curved Connector 89"/>
          <p:cNvCxnSpPr>
            <a:stCxn id="50" idx="5"/>
            <a:endCxn id="69" idx="3"/>
          </p:cNvCxnSpPr>
          <p:nvPr/>
        </p:nvCxnSpPr>
        <p:spPr>
          <a:xfrm rot="16200000" flipH="1">
            <a:off x="6819900" y="1777626"/>
            <a:ext cx="228600" cy="2222874"/>
          </a:xfrm>
          <a:prstGeom prst="curvedConnector3">
            <a:avLst>
              <a:gd name="adj1" fmla="val 219526"/>
            </a:avLst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629400" y="35814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b="1" i="1" dirty="0" err="1" smtClean="0">
                <a:solidFill>
                  <a:schemeClr val="accent6"/>
                </a:solidFill>
                <a:cs typeface="Consolas" pitchFamily="49" charset="0"/>
              </a:rPr>
              <a:t>’</a:t>
            </a:r>
            <a:r>
              <a:rPr lang="en-US" sz="2800" b="1" i="1" baseline="-25000" dirty="0" err="1" smtClean="0">
                <a:solidFill>
                  <a:schemeClr val="accent6"/>
                </a:solidFill>
                <a:latin typeface="Consolas" pitchFamily="49" charset="0"/>
                <a:cs typeface="Consolas" pitchFamily="49" charset="0"/>
              </a:rPr>
              <a:t>xz</a:t>
            </a:r>
            <a:endParaRPr lang="en-US" sz="2800" b="1" i="1" baseline="-25000" dirty="0" smtClean="0">
              <a:solidFill>
                <a:schemeClr val="accent6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867400" y="4191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b="1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sz="2800" b="1" i="1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800" b="1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sz="2800" b="1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sz="2800" b="1" i="1" baseline="-25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i="1" dirty="0" smtClean="0">
                <a:latin typeface="Consolas" pitchFamily="49" charset="0"/>
                <a:cs typeface="Consolas" pitchFamily="49" charset="0"/>
                <a:sym typeface="Symbol"/>
              </a:rPr>
              <a:t> </a:t>
            </a:r>
            <a:r>
              <a:rPr lang="en-US" sz="2800" b="1" i="1" dirty="0" err="1" smtClean="0">
                <a:latin typeface="Consolas" pitchFamily="49" charset="0"/>
                <a:cs typeface="Consolas" pitchFamily="49" charset="0"/>
                <a:sym typeface="Symbol"/>
              </a:rPr>
              <a:t>D</a:t>
            </a:r>
            <a:r>
              <a:rPr lang="en-US" sz="2800" b="1" i="1" baseline="-25000" dirty="0" err="1" smtClean="0">
                <a:latin typeface="Consolas" pitchFamily="49" charset="0"/>
                <a:cs typeface="Consolas" pitchFamily="49" charset="0"/>
                <a:sym typeface="Symbol"/>
              </a:rPr>
              <a:t>z</a:t>
            </a:r>
            <a:endParaRPr lang="en-US" sz="2800" b="1" i="1" baseline="-25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239000" y="343918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b="1" i="1" baseline="-25000" dirty="0" err="1" smtClean="0">
                <a:solidFill>
                  <a:schemeClr val="accent3"/>
                </a:solidFill>
                <a:latin typeface="Consolas" pitchFamily="49" charset="0"/>
                <a:cs typeface="Consolas" pitchFamily="49" charset="0"/>
              </a:rPr>
              <a:t>yz</a:t>
            </a:r>
            <a:endParaRPr lang="en-US" sz="2800" b="1" i="1" baseline="-25000" dirty="0">
              <a:solidFill>
                <a:schemeClr val="accent3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5486400" y="2438400"/>
            <a:ext cx="457200" cy="457200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638800" y="99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(Proof)</a:t>
            </a:r>
            <a:endParaRPr lang="en-US" sz="2800" dirty="0">
              <a:latin typeface="+mj-lt"/>
            </a:endParaRPr>
          </a:p>
        </p:txBody>
      </p:sp>
      <p:cxnSp>
        <p:nvCxnSpPr>
          <p:cNvPr id="102" name="Shape 101"/>
          <p:cNvCxnSpPr>
            <a:stCxn id="59" idx="5"/>
            <a:endCxn id="69" idx="2"/>
          </p:cNvCxnSpPr>
          <p:nvPr/>
        </p:nvCxnSpPr>
        <p:spPr>
          <a:xfrm rot="16200000" flipH="1">
            <a:off x="7461063" y="2355662"/>
            <a:ext cx="120837" cy="959037"/>
          </a:xfrm>
          <a:prstGeom prst="curvedConnector2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7924801" y="2286000"/>
            <a:ext cx="457200" cy="838200"/>
          </a:xfrm>
          <a:prstGeom prst="ellipse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Tractable Networks: LCC&amp;SUC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 err="1" smtClean="0"/>
              <a:t>Subchain</a:t>
            </a:r>
            <a:r>
              <a:rPr lang="en-US" dirty="0" smtClean="0"/>
              <a:t>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with more than one value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If image is </a:t>
            </a:r>
            <a:r>
              <a:rPr lang="en-US" dirty="0" err="1" smtClean="0"/>
              <a:t>subchain</a:t>
            </a:r>
            <a:r>
              <a:rPr lang="en-US" dirty="0" smtClean="0"/>
              <a:t>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r>
              <a:rPr lang="en-US" dirty="0" smtClean="0"/>
              <a:t>, done</a:t>
            </a:r>
          </a:p>
          <a:p>
            <a:pPr lvl="1"/>
            <a:r>
              <a:rPr lang="en-US" dirty="0" smtClean="0"/>
              <a:t>Since intersection does not form cycle</a:t>
            </a:r>
          </a:p>
          <a:p>
            <a:pPr lvl="2"/>
            <a:r>
              <a:rPr lang="en-US" dirty="0" smtClean="0"/>
              <a:t>image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not connected</a:t>
            </a:r>
          </a:p>
          <a:p>
            <a:pPr lvl="1"/>
            <a:r>
              <a:rPr lang="en-US" dirty="0" smtClean="0"/>
              <a:t>Starting from root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t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dirty="0" smtClean="0"/>
              <a:t>Find first value (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) whose image is disjoint from image of parent</a:t>
            </a:r>
          </a:p>
          <a:p>
            <a:pPr lvl="2"/>
            <a:r>
              <a:rPr lang="en-US" dirty="0" smtClean="0"/>
              <a:t>Let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US" dirty="0" smtClean="0"/>
              <a:t> be last value of parents image</a:t>
            </a:r>
          </a:p>
          <a:p>
            <a:pPr lvl="2"/>
            <a:r>
              <a:rPr lang="en-US" dirty="0" smtClean="0"/>
              <a:t>Let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dirty="0" smtClean="0"/>
              <a:t> be root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images</a:t>
            </a:r>
          </a:p>
          <a:p>
            <a:pPr lvl="2"/>
            <a:r>
              <a:rPr lang="en-US" dirty="0" smtClean="0"/>
              <a:t>Let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US" dirty="0" smtClean="0"/>
              <a:t> be any value between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US" dirty="0" smtClean="0"/>
              <a:t> 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99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(Proof)</a:t>
            </a:r>
            <a:endParaRPr lang="en-US" sz="2800" dirty="0"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1816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x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6200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z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5029200" y="1828800"/>
            <a:ext cx="1371600" cy="2362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486400" y="2133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5486400" y="2743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5181600" y="3352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791200" y="3352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43" name="Straight Connector 142"/>
          <p:cNvCxnSpPr>
            <a:stCxn id="138" idx="0"/>
            <a:endCxn id="137" idx="4"/>
          </p:cNvCxnSpPr>
          <p:nvPr/>
        </p:nvCxnSpPr>
        <p:spPr>
          <a:xfrm rot="5400000" flipH="1" flipV="1">
            <a:off x="5638800" y="26670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0"/>
            <a:endCxn id="138" idx="4"/>
          </p:cNvCxnSpPr>
          <p:nvPr/>
        </p:nvCxnSpPr>
        <p:spPr>
          <a:xfrm rot="5400000" flipH="1" flipV="1">
            <a:off x="5486400" y="3124200"/>
            <a:ext cx="1524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138" idx="4"/>
            <a:endCxn id="140" idx="0"/>
          </p:cNvCxnSpPr>
          <p:nvPr/>
        </p:nvCxnSpPr>
        <p:spPr>
          <a:xfrm rot="16200000" flipH="1">
            <a:off x="5791200" y="3124200"/>
            <a:ext cx="1524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/>
          <p:nvPr/>
        </p:nvSpPr>
        <p:spPr>
          <a:xfrm>
            <a:off x="7467600" y="1828800"/>
            <a:ext cx="1371600" cy="2362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7924800" y="2133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a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7696200" y="3048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8077200" y="3581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58" name="Straight Connector 157"/>
          <p:cNvCxnSpPr>
            <a:endCxn id="150" idx="2"/>
          </p:cNvCxnSpPr>
          <p:nvPr/>
        </p:nvCxnSpPr>
        <p:spPr>
          <a:xfrm>
            <a:off x="5943600" y="2362200"/>
            <a:ext cx="1981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38" idx="6"/>
            <a:endCxn id="153" idx="2"/>
          </p:cNvCxnSpPr>
          <p:nvPr/>
        </p:nvCxnSpPr>
        <p:spPr>
          <a:xfrm>
            <a:off x="5943600" y="2971800"/>
            <a:ext cx="213360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stCxn id="150" idx="5"/>
            <a:endCxn id="187" idx="0"/>
          </p:cNvCxnSpPr>
          <p:nvPr/>
        </p:nvCxnSpPr>
        <p:spPr>
          <a:xfrm rot="16200000" flipH="1">
            <a:off x="8315045" y="2523844"/>
            <a:ext cx="143155" cy="1431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51" idx="5"/>
            <a:endCxn id="153" idx="0"/>
          </p:cNvCxnSpPr>
          <p:nvPr/>
        </p:nvCxnSpPr>
        <p:spPr>
          <a:xfrm rot="16200000" flipH="1">
            <a:off x="8124545" y="3400144"/>
            <a:ext cx="143155" cy="2193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8229600" y="2667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b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91" name="Straight Connector 190"/>
          <p:cNvCxnSpPr>
            <a:stCxn id="187" idx="3"/>
            <a:endCxn id="151" idx="7"/>
          </p:cNvCxnSpPr>
          <p:nvPr/>
        </p:nvCxnSpPr>
        <p:spPr>
          <a:xfrm rot="5400000">
            <a:off x="8162645" y="2981045"/>
            <a:ext cx="57710" cy="210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Tractable Networks: LCC&amp;SUC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Show there is no support for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u</a:t>
            </a:r>
          </a:p>
          <a:p>
            <a:pPr lvl="1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images under</a:t>
            </a:r>
          </a:p>
          <a:p>
            <a:pPr lvl="2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= I(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),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dirty="0" err="1" smtClean="0">
                <a:cs typeface="Consolas" pitchFamily="49" charset="0"/>
              </a:rPr>
              <a:t>’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= I</a:t>
            </a:r>
            <a:r>
              <a:rPr lang="en-US" i="1" dirty="0" smtClean="0">
                <a:cs typeface="Consolas" pitchFamily="49" charset="0"/>
              </a:rPr>
              <a:t>’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i="1" dirty="0" smtClean="0">
                <a:latin typeface="Consolas" pitchFamily="49" charset="0"/>
                <a:cs typeface="Consolas" pitchFamily="49" charset="0"/>
              </a:rPr>
              <a:t>I(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)∩I’(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dirty="0" smtClean="0"/>
              <a:t>is </a:t>
            </a:r>
            <a:r>
              <a:rPr lang="en-US" dirty="0" err="1" smtClean="0"/>
              <a:t>subchain</a:t>
            </a:r>
            <a:r>
              <a:rPr lang="en-US" dirty="0" smtClean="0"/>
              <a:t>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i="1" dirty="0" smtClean="0">
                <a:latin typeface="Consolas" pitchFamily="49" charset="0"/>
                <a:cs typeface="Consolas" pitchFamily="49" charset="0"/>
              </a:rPr>
              <a:t>I(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dirty="0" smtClean="0"/>
              <a:t>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cs typeface="Consolas" pitchFamily="49" charset="0"/>
              </a:rPr>
              <a:t>’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dirty="0" smtClean="0"/>
              <a:t>are chains</a:t>
            </a:r>
          </a:p>
          <a:p>
            <a:pPr lvl="2"/>
            <a:r>
              <a:rPr lang="en-US" i="1" dirty="0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US" dirty="0" smtClean="0"/>
              <a:t> is last value of one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I(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or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/>
              <a:t>’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not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US" dirty="0" err="1" smtClean="0"/>
              <a:t>’s</a:t>
            </a:r>
            <a:r>
              <a:rPr lang="en-US" dirty="0" smtClean="0"/>
              <a:t> image under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zx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i="1" dirty="0" smtClean="0">
                <a:latin typeface="Consolas" pitchFamily="49" charset="0"/>
                <a:cs typeface="Consolas" pitchFamily="49" charset="0"/>
              </a:rPr>
              <a:t>I(u) </a:t>
            </a:r>
            <a:r>
              <a:rPr lang="en-US" dirty="0" smtClean="0"/>
              <a:t>has to be below parent since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I(u) </a:t>
            </a:r>
            <a:r>
              <a:rPr lang="en-US" dirty="0" smtClean="0"/>
              <a:t>is chain</a:t>
            </a:r>
          </a:p>
          <a:p>
            <a:pPr lvl="1"/>
            <a:r>
              <a:rPr lang="en-US" i="1" dirty="0" smtClean="0">
                <a:latin typeface="Consolas" pitchFamily="49" charset="0"/>
                <a:cs typeface="Consolas" pitchFamily="49" charset="0"/>
              </a:rPr>
              <a:t>I(v) </a:t>
            </a:r>
            <a:r>
              <a:rPr lang="en-US" dirty="0" smtClean="0"/>
              <a:t>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/>
              <a:t>’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(v)</a:t>
            </a:r>
            <a:r>
              <a:rPr lang="en-US" dirty="0" smtClean="0"/>
              <a:t> images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under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dirty="0" smtClean="0"/>
              <a:t> and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err="1" smtClean="0"/>
              <a:t>’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i="1" dirty="0" smtClean="0">
                <a:latin typeface="Consolas" pitchFamily="49" charset="0"/>
                <a:cs typeface="Consolas" pitchFamily="49" charset="0"/>
              </a:rPr>
              <a:t>I(v)</a:t>
            </a:r>
            <a:r>
              <a:rPr lang="en-US" dirty="0" smtClean="0"/>
              <a:t> should include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dirty="0" smtClean="0"/>
              <a:t> and all values between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US" dirty="0" smtClean="0"/>
              <a:t> 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dirty="0" smtClean="0"/>
              <a:t> in forest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z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3"/>
            <a:r>
              <a:rPr lang="en-US" dirty="0" smtClean="0"/>
              <a:t>Because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dirty="0" smtClean="0"/>
              <a:t> is LCC&amp;SUC</a:t>
            </a:r>
          </a:p>
          <a:p>
            <a:pPr lvl="2"/>
            <a:r>
              <a:rPr lang="en-US" dirty="0" smtClean="0"/>
              <a:t>Since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dirty="0" smtClean="0"/>
              <a:t> is root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∩</a:t>
            </a:r>
            <a:r>
              <a:rPr lang="en-US" dirty="0" smtClean="0"/>
              <a:t>,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/>
              <a:t>’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(v) </a:t>
            </a:r>
            <a:r>
              <a:rPr lang="en-US" dirty="0" smtClean="0"/>
              <a:t>includes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dirty="0" smtClean="0"/>
              <a:t> but not does include anything above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</a:p>
          <a:p>
            <a:pPr lvl="1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is not support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u</a:t>
            </a:r>
          </a:p>
          <a:p>
            <a:pPr lvl="2"/>
            <a:r>
              <a:rPr lang="en-US" i="1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/>
              <a:t>’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(u)</a:t>
            </a:r>
            <a:r>
              <a:rPr lang="en-US" dirty="0" smtClean="0"/>
              <a:t> has to be above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</a:p>
          <a:p>
            <a:pPr lvl="1"/>
            <a:r>
              <a:rPr lang="en-US" dirty="0" smtClean="0"/>
              <a:t>Image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US" dirty="0" smtClean="0"/>
              <a:t> under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err="1" smtClean="0"/>
              <a:t>’’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r>
              <a:rPr lang="en-US" dirty="0" smtClean="0"/>
              <a:t> is empty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1816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x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029200" y="1828800"/>
            <a:ext cx="1371600" cy="2362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486400" y="2133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5486400" y="2743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181600" y="3352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91200" y="3352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51" name="Straight Connector 50"/>
          <p:cNvCxnSpPr>
            <a:stCxn id="48" idx="0"/>
            <a:endCxn id="47" idx="4"/>
          </p:cNvCxnSpPr>
          <p:nvPr/>
        </p:nvCxnSpPr>
        <p:spPr>
          <a:xfrm rot="5400000" flipH="1" flipV="1">
            <a:off x="5638800" y="26670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9" idx="0"/>
            <a:endCxn id="48" idx="4"/>
          </p:cNvCxnSpPr>
          <p:nvPr/>
        </p:nvCxnSpPr>
        <p:spPr>
          <a:xfrm rot="5400000" flipH="1" flipV="1">
            <a:off x="5486400" y="3124200"/>
            <a:ext cx="1524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4"/>
            <a:endCxn id="50" idx="0"/>
          </p:cNvCxnSpPr>
          <p:nvPr/>
        </p:nvCxnSpPr>
        <p:spPr>
          <a:xfrm rot="16200000" flipH="1">
            <a:off x="5791200" y="3124200"/>
            <a:ext cx="1524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5029200" y="4267200"/>
            <a:ext cx="1371600" cy="2362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486400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486400" y="5181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5181600" y="5791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791200" y="5791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69" name="Straight Connector 68"/>
          <p:cNvCxnSpPr>
            <a:stCxn id="66" idx="0"/>
            <a:endCxn id="65" idx="4"/>
          </p:cNvCxnSpPr>
          <p:nvPr/>
        </p:nvCxnSpPr>
        <p:spPr>
          <a:xfrm rot="5400000" flipH="1" flipV="1">
            <a:off x="5638800" y="5105400"/>
            <a:ext cx="15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7" idx="0"/>
            <a:endCxn id="66" idx="4"/>
          </p:cNvCxnSpPr>
          <p:nvPr/>
        </p:nvCxnSpPr>
        <p:spPr>
          <a:xfrm rot="5400000" flipH="1" flipV="1">
            <a:off x="5486400" y="5562600"/>
            <a:ext cx="1524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6" idx="4"/>
            <a:endCxn id="68" idx="0"/>
          </p:cNvCxnSpPr>
          <p:nvPr/>
        </p:nvCxnSpPr>
        <p:spPr>
          <a:xfrm rot="16200000" flipH="1">
            <a:off x="5791200" y="5562600"/>
            <a:ext cx="1524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20000" y="1371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z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467600" y="1828800"/>
            <a:ext cx="1371600" cy="2362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924800" y="2133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a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696200" y="3048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077200" y="3581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5" name="Straight Connector 84"/>
          <p:cNvCxnSpPr>
            <a:stCxn id="82" idx="5"/>
            <a:endCxn id="87" idx="0"/>
          </p:cNvCxnSpPr>
          <p:nvPr/>
        </p:nvCxnSpPr>
        <p:spPr>
          <a:xfrm rot="16200000" flipH="1">
            <a:off x="8315045" y="2523844"/>
            <a:ext cx="143155" cy="1431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3" idx="5"/>
            <a:endCxn id="84" idx="0"/>
          </p:cNvCxnSpPr>
          <p:nvPr/>
        </p:nvCxnSpPr>
        <p:spPr>
          <a:xfrm rot="16200000" flipH="1">
            <a:off x="8124545" y="3400144"/>
            <a:ext cx="143155" cy="2193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8229600" y="2667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b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8" name="Straight Connector 87"/>
          <p:cNvCxnSpPr>
            <a:stCxn id="87" idx="3"/>
            <a:endCxn id="83" idx="7"/>
          </p:cNvCxnSpPr>
          <p:nvPr/>
        </p:nvCxnSpPr>
        <p:spPr>
          <a:xfrm rot="5400000">
            <a:off x="8162645" y="2981045"/>
            <a:ext cx="57710" cy="210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7467600" y="4267200"/>
            <a:ext cx="1371600" cy="2362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924800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a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696200" y="5486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8077200" y="6019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93" name="Straight Connector 92"/>
          <p:cNvCxnSpPr>
            <a:stCxn id="90" idx="5"/>
            <a:endCxn id="95" idx="0"/>
          </p:cNvCxnSpPr>
          <p:nvPr/>
        </p:nvCxnSpPr>
        <p:spPr>
          <a:xfrm rot="16200000" flipH="1">
            <a:off x="8315045" y="4962244"/>
            <a:ext cx="143155" cy="1431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1" idx="5"/>
            <a:endCxn id="92" idx="0"/>
          </p:cNvCxnSpPr>
          <p:nvPr/>
        </p:nvCxnSpPr>
        <p:spPr>
          <a:xfrm rot="16200000" flipH="1">
            <a:off x="8124545" y="5838544"/>
            <a:ext cx="143155" cy="2193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8229600" y="5105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i="1" dirty="0" smtClean="0">
                <a:latin typeface="Consolas" pitchFamily="49" charset="0"/>
                <a:cs typeface="Consolas" pitchFamily="49" charset="0"/>
              </a:rPr>
              <a:t>b</a:t>
            </a:r>
            <a:endParaRPr lang="en-US" i="1" baseline="-25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96" name="Straight Connector 95"/>
          <p:cNvCxnSpPr>
            <a:stCxn id="95" idx="3"/>
            <a:endCxn id="91" idx="7"/>
          </p:cNvCxnSpPr>
          <p:nvPr/>
        </p:nvCxnSpPr>
        <p:spPr>
          <a:xfrm rot="5400000">
            <a:off x="8162645" y="5419445"/>
            <a:ext cx="57710" cy="2101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7" idx="6"/>
            <a:endCxn id="82" idx="2"/>
          </p:cNvCxnSpPr>
          <p:nvPr/>
        </p:nvCxnSpPr>
        <p:spPr>
          <a:xfrm>
            <a:off x="5943600" y="2362200"/>
            <a:ext cx="1981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66" idx="6"/>
            <a:endCxn id="95" idx="2"/>
          </p:cNvCxnSpPr>
          <p:nvPr/>
        </p:nvCxnSpPr>
        <p:spPr>
          <a:xfrm flipV="1">
            <a:off x="5943600" y="5334000"/>
            <a:ext cx="228600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91" idx="2"/>
          </p:cNvCxnSpPr>
          <p:nvPr/>
        </p:nvCxnSpPr>
        <p:spPr>
          <a:xfrm>
            <a:off x="5943600" y="5410200"/>
            <a:ext cx="17526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48" idx="6"/>
            <a:endCxn id="84" idx="2"/>
          </p:cNvCxnSpPr>
          <p:nvPr/>
        </p:nvCxnSpPr>
        <p:spPr>
          <a:xfrm>
            <a:off x="5943600" y="2971800"/>
            <a:ext cx="213360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5" idx="6"/>
            <a:endCxn id="90" idx="2"/>
          </p:cNvCxnSpPr>
          <p:nvPr/>
        </p:nvCxnSpPr>
        <p:spPr>
          <a:xfrm>
            <a:off x="5943600" y="4800600"/>
            <a:ext cx="1981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66" idx="6"/>
            <a:endCxn id="92" idx="2"/>
          </p:cNvCxnSpPr>
          <p:nvPr/>
        </p:nvCxnSpPr>
        <p:spPr>
          <a:xfrm>
            <a:off x="5943600" y="5410200"/>
            <a:ext cx="213360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629400" y="1981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dirty="0" err="1" smtClean="0">
                <a:cs typeface="Consolas" pitchFamily="49" charset="0"/>
              </a:rPr>
              <a:t>’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629400" y="4419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xz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38800" y="99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(Proof)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Tractable Networks: LCC&amp;SUC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Original constraint network</a:t>
            </a:r>
          </a:p>
          <a:p>
            <a:pPr lvl="1"/>
            <a:r>
              <a:rPr lang="en-US" dirty="0" smtClean="0"/>
              <a:t>Might not be constraint between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dirty="0" smtClean="0"/>
              <a:t> 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y</a:t>
            </a:r>
          </a:p>
          <a:p>
            <a:pPr lvl="1"/>
            <a:r>
              <a:rPr lang="en-US" dirty="0" smtClean="0"/>
              <a:t>Assume graph of original network is connected</a:t>
            </a:r>
          </a:p>
          <a:p>
            <a:pPr lvl="1"/>
            <a:r>
              <a:rPr lang="en-US" dirty="0" smtClean="0"/>
              <a:t>So there must be a path</a:t>
            </a:r>
          </a:p>
          <a:p>
            <a:pPr lvl="1"/>
            <a:r>
              <a:rPr lang="en-US" dirty="0" smtClean="0"/>
              <a:t>All constraints on path are LCC&amp;SUC are closed</a:t>
            </a:r>
          </a:p>
          <a:p>
            <a:pPr lvl="1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err="1" smtClean="0"/>
              <a:t>’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composition of constraints over path</a:t>
            </a:r>
          </a:p>
          <a:p>
            <a:pPr lvl="2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err="1" smtClean="0"/>
              <a:t>’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is also LCC&amp;SUO</a:t>
            </a:r>
          </a:p>
          <a:p>
            <a:r>
              <a:rPr lang="en-US" dirty="0" smtClean="0"/>
              <a:t>Before enforcing path consistency set constraint between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x y</a:t>
            </a:r>
            <a:r>
              <a:rPr lang="en-US" dirty="0" smtClean="0"/>
              <a:t> to be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err="1" smtClean="0"/>
              <a:t>’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dirty="0" smtClean="0"/>
              <a:t> and repeat for any two variables without direct constraint</a:t>
            </a:r>
          </a:p>
          <a:p>
            <a:r>
              <a:rPr lang="en-US" dirty="0" smtClean="0"/>
              <a:t>Now before path consistency</a:t>
            </a:r>
          </a:p>
          <a:p>
            <a:pPr lvl="1"/>
            <a:r>
              <a:rPr lang="en-US" dirty="0" smtClean="0"/>
              <a:t>Any two variables there is a constraint on them that is LCC&amp;SUC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9906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(Proof)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Scene Labeling (As seen before from “On the </a:t>
            </a:r>
            <a:r>
              <a:rPr lang="en-US" dirty="0" err="1" smtClean="0"/>
              <a:t>Minimality</a:t>
            </a:r>
            <a:r>
              <a:rPr lang="en-US" dirty="0" smtClean="0"/>
              <a:t> and Global Consistency of Row-Convex Constraint Networks”)</a:t>
            </a:r>
          </a:p>
          <a:p>
            <a:pPr lvl="1"/>
            <a:r>
              <a:rPr lang="en-US" dirty="0" smtClean="0"/>
              <a:t>Line with label</a:t>
            </a:r>
          </a:p>
          <a:p>
            <a:pPr lvl="2"/>
            <a:r>
              <a:rPr lang="en-US" dirty="0" smtClean="0"/>
              <a:t>Convex (+)</a:t>
            </a:r>
          </a:p>
          <a:p>
            <a:pPr lvl="2"/>
            <a:r>
              <a:rPr lang="en-US" dirty="0" smtClean="0"/>
              <a:t>Concave (-)</a:t>
            </a:r>
          </a:p>
          <a:p>
            <a:pPr lvl="2"/>
            <a:r>
              <a:rPr lang="en-US" dirty="0" smtClean="0"/>
              <a:t>Boundary (&gt;)</a:t>
            </a:r>
          </a:p>
          <a:p>
            <a:pPr lvl="1"/>
            <a:r>
              <a:rPr lang="en-US" dirty="0" smtClean="0"/>
              <a:t>Junction constraints</a:t>
            </a:r>
          </a:p>
          <a:p>
            <a:pPr lvl="2"/>
            <a:r>
              <a:rPr lang="en-US" dirty="0" smtClean="0"/>
              <a:t>Fork</a:t>
            </a:r>
          </a:p>
          <a:p>
            <a:pPr lvl="2"/>
            <a:r>
              <a:rPr lang="en-US" dirty="0" smtClean="0"/>
              <a:t>Arrow</a:t>
            </a:r>
          </a:p>
          <a:p>
            <a:pPr lvl="2"/>
            <a:r>
              <a:rPr lang="en-US" dirty="0" smtClean="0"/>
              <a:t>Ell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83024" cy="2971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/>
                <a:gridCol w="603504"/>
                <a:gridCol w="603504"/>
                <a:gridCol w="603504"/>
                <a:gridCol w="603504"/>
                <a:gridCol w="603504"/>
                <a:gridCol w="603504"/>
              </a:tblGrid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Fork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Arrow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Ell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486400" y="1981200"/>
            <a:ext cx="457200" cy="533400"/>
            <a:chOff x="5486400" y="2057400"/>
            <a:chExt cx="457200" cy="533400"/>
          </a:xfrm>
        </p:grpSpPr>
        <p:cxnSp>
          <p:nvCxnSpPr>
            <p:cNvPr id="7" name="Straight Connector 6"/>
            <p:cNvCxnSpPr/>
            <p:nvPr/>
          </p:nvCxnSpPr>
          <p:spPr>
            <a:xfrm rot="16200000" flipH="1">
              <a:off x="5486400" y="2057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715000" y="2057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5562600" y="24384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486400" y="1828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1828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21760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096000" y="1981200"/>
            <a:ext cx="457200" cy="533400"/>
            <a:chOff x="5486400" y="2057400"/>
            <a:chExt cx="457200" cy="533400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>
              <a:off x="5486400" y="2057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715000" y="2057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562600" y="24384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096000" y="1828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248400" y="1828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0" y="21760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705600" y="1981200"/>
            <a:ext cx="457200" cy="533400"/>
            <a:chOff x="5486400" y="2057400"/>
            <a:chExt cx="457200" cy="533400"/>
          </a:xfrm>
        </p:grpSpPr>
        <p:cxnSp>
          <p:nvCxnSpPr>
            <p:cNvPr id="29" name="Straight Connector 28"/>
            <p:cNvCxnSpPr/>
            <p:nvPr/>
          </p:nvCxnSpPr>
          <p:spPr>
            <a:xfrm rot="16200000" flipH="1">
              <a:off x="5486400" y="20574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5715000" y="20574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562600" y="24384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705600" y="21760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7315200" y="1981200"/>
            <a:ext cx="457200" cy="533400"/>
            <a:chOff x="5486400" y="2057400"/>
            <a:chExt cx="457200" cy="533400"/>
          </a:xfrm>
        </p:grpSpPr>
        <p:cxnSp>
          <p:nvCxnSpPr>
            <p:cNvPr id="36" name="Straight Connector 35"/>
            <p:cNvCxnSpPr/>
            <p:nvPr/>
          </p:nvCxnSpPr>
          <p:spPr>
            <a:xfrm rot="16200000" flipH="1">
              <a:off x="5486400" y="2057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 flipH="1" flipV="1">
              <a:off x="5715000" y="2057400"/>
              <a:ext cx="228600" cy="228600"/>
            </a:xfrm>
            <a:prstGeom prst="line">
              <a:avLst/>
            </a:prstGeom>
            <a:ln w="28575">
              <a:head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5562600" y="2438400"/>
              <a:ext cx="304800" cy="0"/>
            </a:xfrm>
            <a:prstGeom prst="line">
              <a:avLst/>
            </a:prstGeom>
            <a:ln w="28575">
              <a:headEnd type="none" w="lg" len="med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7315200" y="1828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7924800" y="1981200"/>
            <a:ext cx="457200" cy="533400"/>
            <a:chOff x="5486400" y="2057400"/>
            <a:chExt cx="457200" cy="533400"/>
          </a:xfrm>
        </p:grpSpPr>
        <p:cxnSp>
          <p:nvCxnSpPr>
            <p:cNvPr id="43" name="Straight Connector 42"/>
            <p:cNvCxnSpPr/>
            <p:nvPr/>
          </p:nvCxnSpPr>
          <p:spPr>
            <a:xfrm rot="16200000" flipH="1">
              <a:off x="5486400" y="20574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5715000" y="2057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5562600" y="2438400"/>
              <a:ext cx="304800" cy="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8077200" y="1828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5486400" y="3048000"/>
            <a:ext cx="457200" cy="381000"/>
            <a:chOff x="5486400" y="3581400"/>
            <a:chExt cx="457200" cy="381000"/>
          </a:xfrm>
        </p:grpSpPr>
        <p:cxnSp>
          <p:nvCxnSpPr>
            <p:cNvPr id="50" name="Straight Connector 49"/>
            <p:cNvCxnSpPr/>
            <p:nvPr/>
          </p:nvCxnSpPr>
          <p:spPr>
            <a:xfrm rot="5400000">
              <a:off x="5524500" y="3771900"/>
              <a:ext cx="381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5486400" y="3581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5715000" y="3581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410200" y="2895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715000" y="2895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5486400" y="31666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6096000" y="3048000"/>
            <a:ext cx="457200" cy="381000"/>
            <a:chOff x="5486400" y="3581400"/>
            <a:chExt cx="457200" cy="381000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5524500" y="3771900"/>
              <a:ext cx="381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5486400" y="3581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15000" y="3581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6019800" y="2895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6324600" y="2895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6096000" y="31666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6705600" y="3048000"/>
            <a:ext cx="457200" cy="381000"/>
            <a:chOff x="5486400" y="3581400"/>
            <a:chExt cx="457200" cy="381000"/>
          </a:xfrm>
        </p:grpSpPr>
        <p:cxnSp>
          <p:nvCxnSpPr>
            <p:cNvPr id="76" name="Straight Connector 75"/>
            <p:cNvCxnSpPr/>
            <p:nvPr/>
          </p:nvCxnSpPr>
          <p:spPr>
            <a:xfrm rot="5400000">
              <a:off x="5524500" y="3771900"/>
              <a:ext cx="381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5486400" y="3581400"/>
              <a:ext cx="228600" cy="228600"/>
            </a:xfrm>
            <a:prstGeom prst="line">
              <a:avLst/>
            </a:prstGeom>
            <a:ln w="28575">
              <a:head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715000" y="35814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/>
          <p:nvPr/>
        </p:nvSpPr>
        <p:spPr>
          <a:xfrm>
            <a:off x="6705600" y="31666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grpSp>
        <p:nvGrpSpPr>
          <p:cNvPr id="87" name="Group 86"/>
          <p:cNvGrpSpPr/>
          <p:nvPr/>
        </p:nvGrpSpPr>
        <p:grpSpPr>
          <a:xfrm>
            <a:off x="5486400" y="4114800"/>
            <a:ext cx="457200" cy="228600"/>
            <a:chOff x="5486400" y="5029200"/>
            <a:chExt cx="457200" cy="228600"/>
          </a:xfrm>
        </p:grpSpPr>
        <p:cxnSp>
          <p:nvCxnSpPr>
            <p:cNvPr id="83" name="Straight Connector 82"/>
            <p:cNvCxnSpPr/>
            <p:nvPr/>
          </p:nvCxnSpPr>
          <p:spPr>
            <a:xfrm rot="16200000" flipH="1">
              <a:off x="5486400" y="50292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5715000" y="50292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5486400" y="39624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6096000" y="4114800"/>
            <a:ext cx="457200" cy="228600"/>
            <a:chOff x="5486400" y="5029200"/>
            <a:chExt cx="457200" cy="228600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H="1">
              <a:off x="5486400" y="5029200"/>
              <a:ext cx="228600" cy="228600"/>
            </a:xfrm>
            <a:prstGeom prst="line">
              <a:avLst/>
            </a:prstGeom>
            <a:ln w="28575">
              <a:headEnd type="none" w="lg" len="med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5715000" y="50292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6705600" y="4114800"/>
            <a:ext cx="457200" cy="228600"/>
            <a:chOff x="5486400" y="5029200"/>
            <a:chExt cx="457200" cy="228600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H="1">
              <a:off x="5486400" y="50292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5715000" y="50292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TextBox 95"/>
          <p:cNvSpPr txBox="1"/>
          <p:nvPr/>
        </p:nvSpPr>
        <p:spPr>
          <a:xfrm>
            <a:off x="6934200" y="41572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grpSp>
        <p:nvGrpSpPr>
          <p:cNvPr id="97" name="Group 96"/>
          <p:cNvGrpSpPr/>
          <p:nvPr/>
        </p:nvGrpSpPr>
        <p:grpSpPr>
          <a:xfrm>
            <a:off x="7315200" y="4114800"/>
            <a:ext cx="457200" cy="228600"/>
            <a:chOff x="5486400" y="5029200"/>
            <a:chExt cx="457200" cy="228600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486400" y="50292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5715000" y="5029200"/>
              <a:ext cx="228600" cy="228600"/>
            </a:xfrm>
            <a:prstGeom prst="line">
              <a:avLst/>
            </a:prstGeom>
            <a:ln w="28575">
              <a:head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7315200" y="39624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7924800" y="4114800"/>
            <a:ext cx="457200" cy="228600"/>
            <a:chOff x="5486400" y="5029200"/>
            <a:chExt cx="457200" cy="228600"/>
          </a:xfrm>
        </p:grpSpPr>
        <p:cxnSp>
          <p:nvCxnSpPr>
            <p:cNvPr id="102" name="Straight Connector 101"/>
            <p:cNvCxnSpPr/>
            <p:nvPr/>
          </p:nvCxnSpPr>
          <p:spPr>
            <a:xfrm rot="16200000" flipH="1">
              <a:off x="5486400" y="5029200"/>
              <a:ext cx="228600" cy="228600"/>
            </a:xfrm>
            <a:prstGeom prst="line">
              <a:avLst/>
            </a:prstGeom>
            <a:ln w="28575">
              <a:head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715000" y="5029200"/>
              <a:ext cx="228600" cy="228600"/>
            </a:xfrm>
            <a:prstGeom prst="line">
              <a:avLst/>
            </a:prstGeom>
            <a:ln w="28575">
              <a:headEnd type="triangle" w="lg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8534400" y="4114800"/>
            <a:ext cx="457200" cy="228600"/>
            <a:chOff x="5486400" y="5029200"/>
            <a:chExt cx="457200" cy="228600"/>
          </a:xfrm>
        </p:grpSpPr>
        <p:cxnSp>
          <p:nvCxnSpPr>
            <p:cNvPr id="106" name="Straight Connector 105"/>
            <p:cNvCxnSpPr/>
            <p:nvPr/>
          </p:nvCxnSpPr>
          <p:spPr>
            <a:xfrm rot="16200000" flipH="1">
              <a:off x="5486400" y="5029200"/>
              <a:ext cx="228600" cy="228600"/>
            </a:xfrm>
            <a:prstGeom prst="line">
              <a:avLst/>
            </a:prstGeom>
            <a:ln w="28575">
              <a:head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5715000" y="50292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Box 107"/>
          <p:cNvSpPr txBox="1"/>
          <p:nvPr/>
        </p:nvSpPr>
        <p:spPr>
          <a:xfrm>
            <a:off x="8763000" y="41572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graphicFrame>
        <p:nvGraphicFramePr>
          <p:cNvPr id="79" name="Content Placeholder 78"/>
          <p:cNvGraphicFramePr>
            <a:graphicFrameLocks noGrp="1"/>
          </p:cNvGraphicFramePr>
          <p:nvPr>
            <p:ph sz="half" idx="1"/>
          </p:nvPr>
        </p:nvGraphicFramePr>
        <p:xfrm>
          <a:off x="1752600" y="1600200"/>
          <a:ext cx="2895600" cy="2971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95600"/>
              </a:tblGrid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" name="Oval 81"/>
          <p:cNvSpPr/>
          <p:nvPr/>
        </p:nvSpPr>
        <p:spPr>
          <a:xfrm>
            <a:off x="2667000" y="16764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4" name="Oval 83"/>
          <p:cNvSpPr/>
          <p:nvPr/>
        </p:nvSpPr>
        <p:spPr>
          <a:xfrm>
            <a:off x="20574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26670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7" name="Oval 86"/>
          <p:cNvSpPr/>
          <p:nvPr/>
        </p:nvSpPr>
        <p:spPr>
          <a:xfrm>
            <a:off x="32766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89" name="Oval 88"/>
          <p:cNvSpPr/>
          <p:nvPr/>
        </p:nvSpPr>
        <p:spPr>
          <a:xfrm>
            <a:off x="4114800" y="2133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3" name="Straight Connector 92"/>
          <p:cNvCxnSpPr>
            <a:stCxn id="84" idx="0"/>
            <a:endCxn id="82" idx="4"/>
          </p:cNvCxnSpPr>
          <p:nvPr/>
        </p:nvCxnSpPr>
        <p:spPr>
          <a:xfrm rot="5400000" flipH="1" flipV="1">
            <a:off x="2514600" y="1790700"/>
            <a:ext cx="76200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6" idx="0"/>
            <a:endCxn id="82" idx="4"/>
          </p:cNvCxnSpPr>
          <p:nvPr/>
        </p:nvCxnSpPr>
        <p:spPr>
          <a:xfrm rot="5400000" flipH="1" flipV="1">
            <a:off x="2819400" y="2095500"/>
            <a:ext cx="76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2" idx="4"/>
            <a:endCxn id="87" idx="0"/>
          </p:cNvCxnSpPr>
          <p:nvPr/>
        </p:nvCxnSpPr>
        <p:spPr>
          <a:xfrm rot="16200000" flipH="1">
            <a:off x="3124200" y="1790700"/>
            <a:ext cx="76200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24384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18288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29718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3124200" y="3657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3657600" y="3886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4" name="Oval 113"/>
          <p:cNvSpPr/>
          <p:nvPr/>
        </p:nvSpPr>
        <p:spPr>
          <a:xfrm>
            <a:off x="4191000" y="4114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cxnSp>
        <p:nvCxnSpPr>
          <p:cNvPr id="116" name="Straight Connector 115"/>
          <p:cNvCxnSpPr>
            <a:stCxn id="110" idx="0"/>
            <a:endCxn id="109" idx="4"/>
          </p:cNvCxnSpPr>
          <p:nvPr/>
        </p:nvCxnSpPr>
        <p:spPr>
          <a:xfrm rot="5400000" flipH="1" flipV="1">
            <a:off x="2286000" y="3771900"/>
            <a:ext cx="76200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9" idx="4"/>
            <a:endCxn id="111" idx="0"/>
          </p:cNvCxnSpPr>
          <p:nvPr/>
        </p:nvCxnSpPr>
        <p:spPr>
          <a:xfrm rot="16200000" flipH="1">
            <a:off x="2857500" y="3810000"/>
            <a:ext cx="762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12" idx="6"/>
            <a:endCxn id="113" idx="1"/>
          </p:cNvCxnSpPr>
          <p:nvPr/>
        </p:nvCxnSpPr>
        <p:spPr>
          <a:xfrm>
            <a:off x="3505200" y="3848100"/>
            <a:ext cx="208196" cy="938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3" idx="6"/>
            <a:endCxn id="114" idx="1"/>
          </p:cNvCxnSpPr>
          <p:nvPr/>
        </p:nvCxnSpPr>
        <p:spPr>
          <a:xfrm>
            <a:off x="4038600" y="4076700"/>
            <a:ext cx="208196" cy="938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2590800" y="2895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3581400" y="26670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3581400" y="31242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127" name="Straight Connector 126"/>
          <p:cNvCxnSpPr>
            <a:stCxn id="125" idx="0"/>
            <a:endCxn id="124" idx="4"/>
          </p:cNvCxnSpPr>
          <p:nvPr/>
        </p:nvCxnSpPr>
        <p:spPr>
          <a:xfrm rot="5400000" flipH="1" flipV="1">
            <a:off x="3733800" y="3086100"/>
            <a:ext cx="76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1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383024" cy="2971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62000"/>
                <a:gridCol w="603504"/>
                <a:gridCol w="603504"/>
                <a:gridCol w="603504"/>
                <a:gridCol w="603504"/>
                <a:gridCol w="603504"/>
                <a:gridCol w="603504"/>
              </a:tblGrid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Fork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Arrow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dirty="0" smtClean="0"/>
                        <a:t>Ell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2" name="Group 201"/>
          <p:cNvGrpSpPr/>
          <p:nvPr/>
        </p:nvGrpSpPr>
        <p:grpSpPr>
          <a:xfrm>
            <a:off x="5486400" y="1981200"/>
            <a:ext cx="457200" cy="533400"/>
            <a:chOff x="5486400" y="2057400"/>
            <a:chExt cx="457200" cy="533400"/>
          </a:xfrm>
        </p:grpSpPr>
        <p:cxnSp>
          <p:nvCxnSpPr>
            <p:cNvPr id="203" name="Straight Connector 202"/>
            <p:cNvCxnSpPr/>
            <p:nvPr/>
          </p:nvCxnSpPr>
          <p:spPr>
            <a:xfrm rot="16200000" flipH="1">
              <a:off x="5486400" y="2057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 flipH="1" flipV="1">
              <a:off x="5715000" y="2057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5400000">
              <a:off x="5562600" y="24384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6" name="TextBox 205"/>
          <p:cNvSpPr txBox="1"/>
          <p:nvPr/>
        </p:nvSpPr>
        <p:spPr>
          <a:xfrm>
            <a:off x="5486400" y="1828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207" name="TextBox 206"/>
          <p:cNvSpPr txBox="1"/>
          <p:nvPr/>
        </p:nvSpPr>
        <p:spPr>
          <a:xfrm>
            <a:off x="5638800" y="1828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208" name="TextBox 207"/>
          <p:cNvSpPr txBox="1"/>
          <p:nvPr/>
        </p:nvSpPr>
        <p:spPr>
          <a:xfrm>
            <a:off x="5486400" y="21760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grpSp>
        <p:nvGrpSpPr>
          <p:cNvPr id="209" name="Group 208"/>
          <p:cNvGrpSpPr/>
          <p:nvPr/>
        </p:nvGrpSpPr>
        <p:grpSpPr>
          <a:xfrm>
            <a:off x="6096000" y="1981200"/>
            <a:ext cx="457200" cy="533400"/>
            <a:chOff x="5486400" y="2057400"/>
            <a:chExt cx="457200" cy="533400"/>
          </a:xfrm>
        </p:grpSpPr>
        <p:cxnSp>
          <p:nvCxnSpPr>
            <p:cNvPr id="210" name="Straight Connector 209"/>
            <p:cNvCxnSpPr/>
            <p:nvPr/>
          </p:nvCxnSpPr>
          <p:spPr>
            <a:xfrm rot="16200000" flipH="1">
              <a:off x="5486400" y="2057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 flipH="1" flipV="1">
              <a:off x="5715000" y="2057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5562600" y="24384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3" name="TextBox 212"/>
          <p:cNvSpPr txBox="1"/>
          <p:nvPr/>
        </p:nvSpPr>
        <p:spPr>
          <a:xfrm>
            <a:off x="6096000" y="1828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sp>
        <p:nvSpPr>
          <p:cNvPr id="214" name="TextBox 213"/>
          <p:cNvSpPr txBox="1"/>
          <p:nvPr/>
        </p:nvSpPr>
        <p:spPr>
          <a:xfrm>
            <a:off x="6248400" y="1828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sp>
        <p:nvSpPr>
          <p:cNvPr id="215" name="TextBox 214"/>
          <p:cNvSpPr txBox="1"/>
          <p:nvPr/>
        </p:nvSpPr>
        <p:spPr>
          <a:xfrm>
            <a:off x="6096000" y="21760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pSp>
        <p:nvGrpSpPr>
          <p:cNvPr id="216" name="Group 215"/>
          <p:cNvGrpSpPr/>
          <p:nvPr/>
        </p:nvGrpSpPr>
        <p:grpSpPr>
          <a:xfrm>
            <a:off x="6705600" y="1981200"/>
            <a:ext cx="457200" cy="533400"/>
            <a:chOff x="5486400" y="2057400"/>
            <a:chExt cx="457200" cy="533400"/>
          </a:xfrm>
        </p:grpSpPr>
        <p:cxnSp>
          <p:nvCxnSpPr>
            <p:cNvPr id="217" name="Straight Connector 216"/>
            <p:cNvCxnSpPr/>
            <p:nvPr/>
          </p:nvCxnSpPr>
          <p:spPr>
            <a:xfrm rot="16200000" flipH="1">
              <a:off x="5486400" y="20574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 flipH="1" flipV="1">
              <a:off x="5715000" y="20574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5562600" y="2438400"/>
              <a:ext cx="3048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0" name="TextBox 219"/>
          <p:cNvSpPr txBox="1"/>
          <p:nvPr/>
        </p:nvSpPr>
        <p:spPr>
          <a:xfrm>
            <a:off x="6705600" y="21760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pSp>
        <p:nvGrpSpPr>
          <p:cNvPr id="221" name="Group 220"/>
          <p:cNvGrpSpPr/>
          <p:nvPr/>
        </p:nvGrpSpPr>
        <p:grpSpPr>
          <a:xfrm>
            <a:off x="7315200" y="1981200"/>
            <a:ext cx="457200" cy="533400"/>
            <a:chOff x="5486400" y="2057400"/>
            <a:chExt cx="457200" cy="533400"/>
          </a:xfrm>
        </p:grpSpPr>
        <p:cxnSp>
          <p:nvCxnSpPr>
            <p:cNvPr id="222" name="Straight Connector 221"/>
            <p:cNvCxnSpPr/>
            <p:nvPr/>
          </p:nvCxnSpPr>
          <p:spPr>
            <a:xfrm rot="16200000" flipH="1">
              <a:off x="5486400" y="2057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 flipH="1" flipV="1">
              <a:off x="5715000" y="2057400"/>
              <a:ext cx="228600" cy="228600"/>
            </a:xfrm>
            <a:prstGeom prst="line">
              <a:avLst/>
            </a:prstGeom>
            <a:ln w="28575">
              <a:head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5562600" y="2438400"/>
              <a:ext cx="304800" cy="0"/>
            </a:xfrm>
            <a:prstGeom prst="line">
              <a:avLst/>
            </a:prstGeom>
            <a:ln w="28575">
              <a:headEnd type="none" w="lg" len="med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5" name="TextBox 224"/>
          <p:cNvSpPr txBox="1"/>
          <p:nvPr/>
        </p:nvSpPr>
        <p:spPr>
          <a:xfrm>
            <a:off x="7315200" y="1828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pSp>
        <p:nvGrpSpPr>
          <p:cNvPr id="226" name="Group 225"/>
          <p:cNvGrpSpPr/>
          <p:nvPr/>
        </p:nvGrpSpPr>
        <p:grpSpPr>
          <a:xfrm>
            <a:off x="7924800" y="1981200"/>
            <a:ext cx="457200" cy="533400"/>
            <a:chOff x="5486400" y="2057400"/>
            <a:chExt cx="457200" cy="533400"/>
          </a:xfrm>
        </p:grpSpPr>
        <p:cxnSp>
          <p:nvCxnSpPr>
            <p:cNvPr id="227" name="Straight Connector 226"/>
            <p:cNvCxnSpPr/>
            <p:nvPr/>
          </p:nvCxnSpPr>
          <p:spPr>
            <a:xfrm rot="16200000" flipH="1">
              <a:off x="5486400" y="20574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5400000" flipH="1" flipV="1">
              <a:off x="5715000" y="2057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562600" y="2438400"/>
              <a:ext cx="304800" cy="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0" name="TextBox 229"/>
          <p:cNvSpPr txBox="1"/>
          <p:nvPr/>
        </p:nvSpPr>
        <p:spPr>
          <a:xfrm>
            <a:off x="8077200" y="18288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pSp>
        <p:nvGrpSpPr>
          <p:cNvPr id="231" name="Group 230"/>
          <p:cNvGrpSpPr/>
          <p:nvPr/>
        </p:nvGrpSpPr>
        <p:grpSpPr>
          <a:xfrm>
            <a:off x="5486400" y="3048000"/>
            <a:ext cx="457200" cy="381000"/>
            <a:chOff x="5486400" y="3581400"/>
            <a:chExt cx="457200" cy="381000"/>
          </a:xfrm>
        </p:grpSpPr>
        <p:cxnSp>
          <p:nvCxnSpPr>
            <p:cNvPr id="232" name="Straight Connector 231"/>
            <p:cNvCxnSpPr/>
            <p:nvPr/>
          </p:nvCxnSpPr>
          <p:spPr>
            <a:xfrm rot="5400000">
              <a:off x="5524500" y="3771900"/>
              <a:ext cx="381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5400000">
              <a:off x="5486400" y="3581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6200000" flipH="1">
              <a:off x="5715000" y="3581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5" name="TextBox 234"/>
          <p:cNvSpPr txBox="1"/>
          <p:nvPr/>
        </p:nvSpPr>
        <p:spPr>
          <a:xfrm>
            <a:off x="5410200" y="2895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236" name="TextBox 235"/>
          <p:cNvSpPr txBox="1"/>
          <p:nvPr/>
        </p:nvSpPr>
        <p:spPr>
          <a:xfrm>
            <a:off x="5715000" y="2895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sp>
        <p:nvSpPr>
          <p:cNvPr id="237" name="TextBox 236"/>
          <p:cNvSpPr txBox="1"/>
          <p:nvPr/>
        </p:nvSpPr>
        <p:spPr>
          <a:xfrm>
            <a:off x="5486400" y="31666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pSp>
        <p:nvGrpSpPr>
          <p:cNvPr id="238" name="Group 237"/>
          <p:cNvGrpSpPr/>
          <p:nvPr/>
        </p:nvGrpSpPr>
        <p:grpSpPr>
          <a:xfrm>
            <a:off x="6096000" y="3048000"/>
            <a:ext cx="457200" cy="381000"/>
            <a:chOff x="5486400" y="3581400"/>
            <a:chExt cx="457200" cy="381000"/>
          </a:xfrm>
        </p:grpSpPr>
        <p:cxnSp>
          <p:nvCxnSpPr>
            <p:cNvPr id="239" name="Straight Connector 238"/>
            <p:cNvCxnSpPr/>
            <p:nvPr/>
          </p:nvCxnSpPr>
          <p:spPr>
            <a:xfrm rot="5400000">
              <a:off x="5524500" y="3771900"/>
              <a:ext cx="381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5486400" y="3581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715000" y="35814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2" name="TextBox 241"/>
          <p:cNvSpPr txBox="1"/>
          <p:nvPr/>
        </p:nvSpPr>
        <p:spPr>
          <a:xfrm>
            <a:off x="6019800" y="2895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sp>
        <p:nvSpPr>
          <p:cNvPr id="243" name="TextBox 242"/>
          <p:cNvSpPr txBox="1"/>
          <p:nvPr/>
        </p:nvSpPr>
        <p:spPr>
          <a:xfrm>
            <a:off x="6324600" y="28956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sp>
        <p:nvSpPr>
          <p:cNvPr id="244" name="TextBox 243"/>
          <p:cNvSpPr txBox="1"/>
          <p:nvPr/>
        </p:nvSpPr>
        <p:spPr>
          <a:xfrm>
            <a:off x="6096000" y="31666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grpSp>
        <p:nvGrpSpPr>
          <p:cNvPr id="245" name="Group 244"/>
          <p:cNvGrpSpPr/>
          <p:nvPr/>
        </p:nvGrpSpPr>
        <p:grpSpPr>
          <a:xfrm>
            <a:off x="6705600" y="3048000"/>
            <a:ext cx="457200" cy="381000"/>
            <a:chOff x="5486400" y="3581400"/>
            <a:chExt cx="457200" cy="381000"/>
          </a:xfrm>
        </p:grpSpPr>
        <p:cxnSp>
          <p:nvCxnSpPr>
            <p:cNvPr id="246" name="Straight Connector 245"/>
            <p:cNvCxnSpPr/>
            <p:nvPr/>
          </p:nvCxnSpPr>
          <p:spPr>
            <a:xfrm rot="5400000">
              <a:off x="5524500" y="3771900"/>
              <a:ext cx="3810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5400000">
              <a:off x="5486400" y="3581400"/>
              <a:ext cx="228600" cy="228600"/>
            </a:xfrm>
            <a:prstGeom prst="line">
              <a:avLst/>
            </a:prstGeom>
            <a:ln w="28575">
              <a:head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5715000" y="35814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9" name="TextBox 248"/>
          <p:cNvSpPr txBox="1"/>
          <p:nvPr/>
        </p:nvSpPr>
        <p:spPr>
          <a:xfrm>
            <a:off x="6705600" y="31666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grpSp>
        <p:nvGrpSpPr>
          <p:cNvPr id="250" name="Group 249"/>
          <p:cNvGrpSpPr/>
          <p:nvPr/>
        </p:nvGrpSpPr>
        <p:grpSpPr>
          <a:xfrm>
            <a:off x="5486400" y="4114800"/>
            <a:ext cx="457200" cy="228600"/>
            <a:chOff x="5486400" y="5029200"/>
            <a:chExt cx="457200" cy="228600"/>
          </a:xfrm>
        </p:grpSpPr>
        <p:cxnSp>
          <p:nvCxnSpPr>
            <p:cNvPr id="251" name="Straight Connector 250"/>
            <p:cNvCxnSpPr/>
            <p:nvPr/>
          </p:nvCxnSpPr>
          <p:spPr>
            <a:xfrm rot="16200000" flipH="1">
              <a:off x="5486400" y="50292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 flipH="1" flipV="1">
              <a:off x="5715000" y="50292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3" name="TextBox 252"/>
          <p:cNvSpPr txBox="1"/>
          <p:nvPr/>
        </p:nvSpPr>
        <p:spPr>
          <a:xfrm>
            <a:off x="5486400" y="39624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grpSp>
        <p:nvGrpSpPr>
          <p:cNvPr id="254" name="Group 253"/>
          <p:cNvGrpSpPr/>
          <p:nvPr/>
        </p:nvGrpSpPr>
        <p:grpSpPr>
          <a:xfrm>
            <a:off x="6096000" y="4114800"/>
            <a:ext cx="457200" cy="228600"/>
            <a:chOff x="5486400" y="5029200"/>
            <a:chExt cx="457200" cy="228600"/>
          </a:xfrm>
        </p:grpSpPr>
        <p:cxnSp>
          <p:nvCxnSpPr>
            <p:cNvPr id="255" name="Straight Connector 254"/>
            <p:cNvCxnSpPr/>
            <p:nvPr/>
          </p:nvCxnSpPr>
          <p:spPr>
            <a:xfrm rot="16200000" flipH="1">
              <a:off x="5486400" y="5029200"/>
              <a:ext cx="228600" cy="228600"/>
            </a:xfrm>
            <a:prstGeom prst="line">
              <a:avLst/>
            </a:prstGeom>
            <a:ln w="28575">
              <a:headEnd type="none" w="lg" len="med"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5715000" y="50292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7" name="Group 256"/>
          <p:cNvGrpSpPr/>
          <p:nvPr/>
        </p:nvGrpSpPr>
        <p:grpSpPr>
          <a:xfrm>
            <a:off x="6705600" y="4114800"/>
            <a:ext cx="457200" cy="228600"/>
            <a:chOff x="5486400" y="5029200"/>
            <a:chExt cx="457200" cy="228600"/>
          </a:xfrm>
        </p:grpSpPr>
        <p:cxnSp>
          <p:nvCxnSpPr>
            <p:cNvPr id="258" name="Straight Connector 257"/>
            <p:cNvCxnSpPr/>
            <p:nvPr/>
          </p:nvCxnSpPr>
          <p:spPr>
            <a:xfrm rot="16200000" flipH="1">
              <a:off x="5486400" y="5029200"/>
              <a:ext cx="228600" cy="228600"/>
            </a:xfrm>
            <a:prstGeom prst="line">
              <a:avLst/>
            </a:prstGeom>
            <a:ln w="28575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5400000" flipH="1" flipV="1">
              <a:off x="5715000" y="50292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0" name="TextBox 259"/>
          <p:cNvSpPr txBox="1"/>
          <p:nvPr/>
        </p:nvSpPr>
        <p:spPr>
          <a:xfrm>
            <a:off x="6934200" y="41572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+</a:t>
            </a:r>
            <a:endParaRPr lang="en-US" sz="1600" dirty="0"/>
          </a:p>
        </p:txBody>
      </p:sp>
      <p:grpSp>
        <p:nvGrpSpPr>
          <p:cNvPr id="261" name="Group 260"/>
          <p:cNvGrpSpPr/>
          <p:nvPr/>
        </p:nvGrpSpPr>
        <p:grpSpPr>
          <a:xfrm>
            <a:off x="7315200" y="4114800"/>
            <a:ext cx="457200" cy="228600"/>
            <a:chOff x="5486400" y="5029200"/>
            <a:chExt cx="457200" cy="228600"/>
          </a:xfrm>
        </p:grpSpPr>
        <p:cxnSp>
          <p:nvCxnSpPr>
            <p:cNvPr id="262" name="Straight Connector 261"/>
            <p:cNvCxnSpPr/>
            <p:nvPr/>
          </p:nvCxnSpPr>
          <p:spPr>
            <a:xfrm rot="16200000" flipH="1">
              <a:off x="5486400" y="50292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 flipH="1" flipV="1">
              <a:off x="5715000" y="5029200"/>
              <a:ext cx="228600" cy="228600"/>
            </a:xfrm>
            <a:prstGeom prst="line">
              <a:avLst/>
            </a:prstGeom>
            <a:ln w="28575">
              <a:head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4" name="TextBox 263"/>
          <p:cNvSpPr txBox="1"/>
          <p:nvPr/>
        </p:nvSpPr>
        <p:spPr>
          <a:xfrm>
            <a:off x="7315200" y="3962400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pSp>
        <p:nvGrpSpPr>
          <p:cNvPr id="265" name="Group 264"/>
          <p:cNvGrpSpPr/>
          <p:nvPr/>
        </p:nvGrpSpPr>
        <p:grpSpPr>
          <a:xfrm>
            <a:off x="7924800" y="4114800"/>
            <a:ext cx="457200" cy="228600"/>
            <a:chOff x="5486400" y="5029200"/>
            <a:chExt cx="457200" cy="228600"/>
          </a:xfrm>
        </p:grpSpPr>
        <p:cxnSp>
          <p:nvCxnSpPr>
            <p:cNvPr id="266" name="Straight Connector 265"/>
            <p:cNvCxnSpPr/>
            <p:nvPr/>
          </p:nvCxnSpPr>
          <p:spPr>
            <a:xfrm rot="16200000" flipH="1">
              <a:off x="5486400" y="5029200"/>
              <a:ext cx="228600" cy="228600"/>
            </a:xfrm>
            <a:prstGeom prst="line">
              <a:avLst/>
            </a:prstGeom>
            <a:ln w="28575">
              <a:head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 flipH="1" flipV="1">
              <a:off x="5715000" y="5029200"/>
              <a:ext cx="228600" cy="228600"/>
            </a:xfrm>
            <a:prstGeom prst="line">
              <a:avLst/>
            </a:prstGeom>
            <a:ln w="28575">
              <a:headEnd type="triangle" w="lg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8534400" y="4114800"/>
            <a:ext cx="457200" cy="228600"/>
            <a:chOff x="5486400" y="5029200"/>
            <a:chExt cx="457200" cy="228600"/>
          </a:xfrm>
        </p:grpSpPr>
        <p:cxnSp>
          <p:nvCxnSpPr>
            <p:cNvPr id="269" name="Straight Connector 268"/>
            <p:cNvCxnSpPr/>
            <p:nvPr/>
          </p:nvCxnSpPr>
          <p:spPr>
            <a:xfrm rot="16200000" flipH="1">
              <a:off x="5486400" y="5029200"/>
              <a:ext cx="228600" cy="228600"/>
            </a:xfrm>
            <a:prstGeom prst="line">
              <a:avLst/>
            </a:prstGeom>
            <a:ln w="28575">
              <a:head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5715000" y="5029200"/>
              <a:ext cx="228600" cy="2286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1" name="TextBox 270"/>
          <p:cNvSpPr txBox="1"/>
          <p:nvPr/>
        </p:nvSpPr>
        <p:spPr>
          <a:xfrm>
            <a:off x="8763000" y="41572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</a:t>
            </a:r>
            <a:endParaRPr lang="en-US" sz="1600" dirty="0"/>
          </a:p>
        </p:txBody>
      </p:sp>
      <p:graphicFrame>
        <p:nvGraphicFramePr>
          <p:cNvPr id="274" name="Table 273"/>
          <p:cNvGraphicFramePr>
            <a:graphicFrameLocks noGrp="1"/>
          </p:cNvGraphicFramePr>
          <p:nvPr/>
        </p:nvGraphicFramePr>
        <p:xfrm>
          <a:off x="304800" y="1600200"/>
          <a:ext cx="131572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/>
                <a:gridCol w="208280"/>
                <a:gridCol w="208280"/>
                <a:gridCol w="208280"/>
                <a:gridCol w="208280"/>
                <a:gridCol w="208280"/>
              </a:tblGrid>
              <a:tr h="184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6" name="Left Bracket 275"/>
          <p:cNvSpPr/>
          <p:nvPr/>
        </p:nvSpPr>
        <p:spPr>
          <a:xfrm>
            <a:off x="609600" y="1981200"/>
            <a:ext cx="76200" cy="1066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ight Bracket 276"/>
          <p:cNvSpPr/>
          <p:nvPr/>
        </p:nvSpPr>
        <p:spPr>
          <a:xfrm>
            <a:off x="1630681" y="1981200"/>
            <a:ext cx="45719" cy="10668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8" name="Table 277"/>
          <p:cNvGraphicFramePr>
            <a:graphicFrameLocks noGrp="1"/>
          </p:cNvGraphicFramePr>
          <p:nvPr/>
        </p:nvGraphicFramePr>
        <p:xfrm>
          <a:off x="304800" y="3185160"/>
          <a:ext cx="131572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/>
                <a:gridCol w="208280"/>
                <a:gridCol w="208280"/>
                <a:gridCol w="208280"/>
                <a:gridCol w="208280"/>
                <a:gridCol w="208280"/>
              </a:tblGrid>
              <a:tr h="184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9" name="Left Bracket 278"/>
          <p:cNvSpPr/>
          <p:nvPr/>
        </p:nvSpPr>
        <p:spPr>
          <a:xfrm>
            <a:off x="609600" y="3566160"/>
            <a:ext cx="76200" cy="1066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ight Bracket 279"/>
          <p:cNvSpPr/>
          <p:nvPr/>
        </p:nvSpPr>
        <p:spPr>
          <a:xfrm>
            <a:off x="1630681" y="3566160"/>
            <a:ext cx="45719" cy="10668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1" name="Table 280"/>
          <p:cNvGraphicFramePr>
            <a:graphicFrameLocks noGrp="1"/>
          </p:cNvGraphicFramePr>
          <p:nvPr/>
        </p:nvGraphicFramePr>
        <p:xfrm>
          <a:off x="304800" y="4632960"/>
          <a:ext cx="131572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/>
                <a:gridCol w="208280"/>
                <a:gridCol w="208280"/>
                <a:gridCol w="208280"/>
                <a:gridCol w="208280"/>
                <a:gridCol w="208280"/>
              </a:tblGrid>
              <a:tr h="184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2" name="Left Bracket 281"/>
          <p:cNvSpPr/>
          <p:nvPr/>
        </p:nvSpPr>
        <p:spPr>
          <a:xfrm>
            <a:off x="609600" y="5013960"/>
            <a:ext cx="76200" cy="1066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ight Bracket 282"/>
          <p:cNvSpPr/>
          <p:nvPr/>
        </p:nvSpPr>
        <p:spPr>
          <a:xfrm>
            <a:off x="1630681" y="5013960"/>
            <a:ext cx="45719" cy="10668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Slide Number Placeholder 2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293" name="Table 292"/>
          <p:cNvGraphicFramePr>
            <a:graphicFrameLocks noGrp="1"/>
          </p:cNvGraphicFramePr>
          <p:nvPr/>
        </p:nvGraphicFramePr>
        <p:xfrm>
          <a:off x="3429000" y="4632960"/>
          <a:ext cx="148651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3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84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4" name="Left Bracket 293"/>
          <p:cNvSpPr/>
          <p:nvPr/>
        </p:nvSpPr>
        <p:spPr>
          <a:xfrm>
            <a:off x="3733800" y="5013960"/>
            <a:ext cx="76200" cy="1066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ight Bracket 294"/>
          <p:cNvSpPr/>
          <p:nvPr/>
        </p:nvSpPr>
        <p:spPr>
          <a:xfrm>
            <a:off x="4907281" y="5013960"/>
            <a:ext cx="45719" cy="10668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6" name="Table 295"/>
          <p:cNvGraphicFramePr>
            <a:graphicFrameLocks noGrp="1"/>
          </p:cNvGraphicFramePr>
          <p:nvPr/>
        </p:nvGraphicFramePr>
        <p:xfrm>
          <a:off x="6781800" y="4632960"/>
          <a:ext cx="148651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83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84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" name="Left Bracket 296"/>
          <p:cNvSpPr/>
          <p:nvPr/>
        </p:nvSpPr>
        <p:spPr>
          <a:xfrm>
            <a:off x="7086600" y="5013960"/>
            <a:ext cx="76200" cy="1066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ight Bracket 297"/>
          <p:cNvSpPr/>
          <p:nvPr/>
        </p:nvSpPr>
        <p:spPr>
          <a:xfrm>
            <a:off x="8260081" y="5013960"/>
            <a:ext cx="45719" cy="10668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7010400" y="225623"/>
            <a:ext cx="1828800" cy="1301354"/>
            <a:chOff x="533400" y="225623"/>
            <a:chExt cx="1828800" cy="1301354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762000" y="533400"/>
              <a:ext cx="533400" cy="304800"/>
            </a:xfrm>
            <a:prstGeom prst="line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762000" y="533400"/>
              <a:ext cx="762000" cy="0"/>
            </a:xfrm>
            <a:prstGeom prst="line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1295400" y="8382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1524000" y="533400"/>
              <a:ext cx="5334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762000" y="1143000"/>
              <a:ext cx="533400" cy="304800"/>
            </a:xfrm>
            <a:prstGeom prst="line">
              <a:avLst/>
            </a:prstGeom>
            <a:ln cap="sq"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295400" y="1447800"/>
              <a:ext cx="762000" cy="0"/>
            </a:xfrm>
            <a:prstGeom prst="line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 flipH="1" flipV="1">
              <a:off x="457200" y="838200"/>
              <a:ext cx="609600" cy="0"/>
            </a:xfrm>
            <a:prstGeom prst="line">
              <a:avLst/>
            </a:prstGeom>
            <a:ln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1752600" y="1143000"/>
              <a:ext cx="609600" cy="0"/>
            </a:xfrm>
            <a:prstGeom prst="line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990600" y="11430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609600" y="2286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371600" y="225623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7</a:t>
              </a:r>
              <a:endParaRPr lang="en-US" sz="14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295400" y="606623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057400" y="6096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295400" y="1219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2057400" y="12192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33400" y="911423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-76200" y="2362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</a:t>
            </a:r>
            <a:r>
              <a:rPr lang="en-US" sz="1600" baseline="-25000" dirty="0" smtClean="0"/>
              <a:t>21</a:t>
            </a:r>
            <a:r>
              <a:rPr lang="en-US" sz="1600" dirty="0" smtClean="0"/>
              <a:t>=</a:t>
            </a:r>
            <a:endParaRPr lang="en-US" sz="1600" dirty="0"/>
          </a:p>
        </p:txBody>
      </p:sp>
      <p:sp>
        <p:nvSpPr>
          <p:cNvPr id="161" name="TextBox 160"/>
          <p:cNvSpPr txBox="1"/>
          <p:nvPr/>
        </p:nvSpPr>
        <p:spPr>
          <a:xfrm>
            <a:off x="-76200" y="39624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</a:t>
            </a:r>
            <a:r>
              <a:rPr lang="en-US" sz="1600" baseline="-25000" dirty="0" smtClean="0"/>
              <a:t>31</a:t>
            </a:r>
            <a:r>
              <a:rPr lang="en-US" sz="1600" dirty="0" smtClean="0"/>
              <a:t>=</a:t>
            </a:r>
            <a:endParaRPr lang="en-US" sz="1600" dirty="0"/>
          </a:p>
        </p:txBody>
      </p:sp>
      <p:sp>
        <p:nvSpPr>
          <p:cNvPr id="162" name="TextBox 161"/>
          <p:cNvSpPr txBox="1"/>
          <p:nvPr/>
        </p:nvSpPr>
        <p:spPr>
          <a:xfrm>
            <a:off x="-76200" y="5376446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</a:t>
            </a:r>
            <a:r>
              <a:rPr lang="en-US" sz="1600" baseline="-25000" dirty="0" smtClean="0"/>
              <a:t>51</a:t>
            </a:r>
            <a:r>
              <a:rPr lang="en-US" sz="1600" dirty="0" smtClean="0"/>
              <a:t>=</a:t>
            </a:r>
            <a:endParaRPr lang="en-US" sz="1600" dirty="0"/>
          </a:p>
        </p:txBody>
      </p:sp>
      <p:sp>
        <p:nvSpPr>
          <p:cNvPr id="163" name="TextBox 162"/>
          <p:cNvSpPr txBox="1"/>
          <p:nvPr/>
        </p:nvSpPr>
        <p:spPr>
          <a:xfrm>
            <a:off x="2133600" y="5376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</a:t>
            </a:r>
            <a:r>
              <a:rPr lang="en-US" sz="1600" baseline="-25000" dirty="0" smtClean="0"/>
              <a:t>24</a:t>
            </a:r>
            <a:r>
              <a:rPr lang="en-US" sz="1600" dirty="0" smtClean="0"/>
              <a:t>= c</a:t>
            </a:r>
            <a:r>
              <a:rPr lang="en-US" sz="1600" baseline="-25000" dirty="0" smtClean="0"/>
              <a:t>37</a:t>
            </a:r>
            <a:r>
              <a:rPr lang="en-US" sz="1600" dirty="0" smtClean="0"/>
              <a:t>= c</a:t>
            </a:r>
            <a:r>
              <a:rPr lang="en-US" sz="1600" baseline="-25000" dirty="0" smtClean="0"/>
              <a:t>56</a:t>
            </a:r>
            <a:r>
              <a:rPr lang="en-US" sz="1600" dirty="0" smtClean="0"/>
              <a:t>=</a:t>
            </a:r>
            <a:endParaRPr lang="en-US" sz="1600" dirty="0"/>
          </a:p>
        </p:txBody>
      </p:sp>
      <p:sp>
        <p:nvSpPr>
          <p:cNvPr id="164" name="TextBox 163"/>
          <p:cNvSpPr txBox="1"/>
          <p:nvPr/>
        </p:nvSpPr>
        <p:spPr>
          <a:xfrm>
            <a:off x="5486400" y="53764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</a:t>
            </a:r>
            <a:r>
              <a:rPr lang="en-US" sz="1600" baseline="-25000" dirty="0" smtClean="0"/>
              <a:t>26</a:t>
            </a:r>
            <a:r>
              <a:rPr lang="en-US" sz="1600" dirty="0" smtClean="0"/>
              <a:t>= c</a:t>
            </a:r>
            <a:r>
              <a:rPr lang="en-US" sz="1600" baseline="-25000" dirty="0" smtClean="0"/>
              <a:t>34</a:t>
            </a:r>
            <a:r>
              <a:rPr lang="en-US" sz="1600" dirty="0" smtClean="0"/>
              <a:t>= c</a:t>
            </a:r>
            <a:r>
              <a:rPr lang="en-US" sz="1600" baseline="-25000" dirty="0" smtClean="0"/>
              <a:t>57</a:t>
            </a:r>
            <a:r>
              <a:rPr lang="en-US" sz="1600" dirty="0" smtClean="0"/>
              <a:t>=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Jeavons</a:t>
            </a:r>
            <a:r>
              <a:rPr lang="en-US" dirty="0" smtClean="0"/>
              <a:t> and colleagues</a:t>
            </a:r>
          </a:p>
          <a:p>
            <a:pPr lvl="1"/>
            <a:r>
              <a:rPr lang="en-US" dirty="0" smtClean="0"/>
              <a:t>Characterize complexity of constraint languages</a:t>
            </a:r>
          </a:p>
          <a:p>
            <a:r>
              <a:rPr lang="en-US" dirty="0" smtClean="0"/>
              <a:t>A constraint language over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dirty="0" smtClean="0"/>
              <a:t> is a set of relations with finite </a:t>
            </a:r>
            <a:r>
              <a:rPr lang="en-US" dirty="0" err="1" smtClean="0"/>
              <a:t>arity</a:t>
            </a:r>
            <a:endParaRPr lang="en-US" dirty="0" smtClean="0"/>
          </a:p>
          <a:p>
            <a:r>
              <a:rPr lang="en-US" dirty="0" smtClean="0"/>
              <a:t>CSP associated with language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/>
              <a:t>, denoted CSP(L), are triple (V,D,C)</a:t>
            </a:r>
          </a:p>
          <a:p>
            <a:pPr lvl="1"/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= arbitrary set of variables</a:t>
            </a:r>
          </a:p>
          <a:p>
            <a:pPr lvl="1"/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dirty="0" smtClean="0"/>
              <a:t> = domain of each variable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</a:p>
          <a:p>
            <a:pPr lvl="1"/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smtClean="0"/>
              <a:t> = set of constraints</a:t>
            </a:r>
          </a:p>
          <a:p>
            <a:r>
              <a:rPr lang="en-US" dirty="0" smtClean="0"/>
              <a:t>Constraint Language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/>
              <a:t> over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dirty="0" smtClean="0"/>
              <a:t> is tractable if CSP(L’) can be solved in poly</a:t>
            </a:r>
          </a:p>
          <a:p>
            <a:r>
              <a:rPr lang="en-US" dirty="0" smtClean="0"/>
              <a:t>Set of problems (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V,D,C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>
                <a:latin typeface="Consolas" pitchFamily="49" charset="0"/>
                <a:cs typeface="Consolas" pitchFamily="49" charset="0"/>
              </a:rPr>
              <a:t>V = </a:t>
            </a:r>
            <a:r>
              <a:rPr lang="en-US" i="1" dirty="0" smtClean="0">
                <a:cs typeface="Consolas" pitchFamily="49" charset="0"/>
              </a:rPr>
              <a:t>{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1,2,…,n</a:t>
            </a:r>
            <a:r>
              <a:rPr lang="en-US" i="1" dirty="0" smtClean="0">
                <a:cs typeface="Consolas" pitchFamily="49" charset="0"/>
              </a:rPr>
              <a:t>}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lvl="1"/>
            <a:r>
              <a:rPr lang="en-US" i="1" dirty="0" smtClean="0">
                <a:latin typeface="Consolas" pitchFamily="49" charset="0"/>
                <a:cs typeface="Consolas" pitchFamily="49" charset="0"/>
              </a:rPr>
              <a:t>D = </a:t>
            </a:r>
            <a:r>
              <a:rPr lang="en-US" i="1" dirty="0" smtClean="0">
                <a:cs typeface="Consolas" pitchFamily="49" charset="0"/>
              </a:rPr>
              <a:t>{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,D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,…,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i="1" dirty="0" smtClean="0">
                <a:cs typeface="Consolas" pitchFamily="49" charset="0"/>
              </a:rPr>
              <a:t>}	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= arbitrary finite set</a:t>
            </a:r>
          </a:p>
          <a:p>
            <a:pPr lvl="1"/>
            <a:r>
              <a:rPr lang="en-US" i="1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smtClean="0"/>
              <a:t> = set of constraints</a:t>
            </a:r>
          </a:p>
          <a:p>
            <a:r>
              <a:rPr lang="en-US" dirty="0" smtClean="0"/>
              <a:t>Tractability of constraint language is not the same as a set of problems</a:t>
            </a:r>
          </a:p>
          <a:p>
            <a:pPr lvl="1"/>
            <a:r>
              <a:rPr lang="en-US" dirty="0" smtClean="0"/>
              <a:t>Constraint Language involves fixed domain and fixed set of relations</a:t>
            </a:r>
          </a:p>
          <a:p>
            <a:pPr lvl="1"/>
            <a:r>
              <a:rPr lang="en-US" dirty="0" smtClean="0"/>
              <a:t>All variables in different instances of CSP(L) have same domain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Multi-sorted constraint languages over more than one set</a:t>
            </a:r>
          </a:p>
          <a:p>
            <a:r>
              <a:rPr lang="en-US" dirty="0" smtClean="0"/>
              <a:t>CSP associated with multi-sorted language over {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,D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,…,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Variables in CSP(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/>
              <a:t>) can take any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i</a:t>
            </a:r>
          </a:p>
          <a:p>
            <a:r>
              <a:rPr lang="en-US" dirty="0" smtClean="0"/>
              <a:t>Big gap between multi-sorted language and set of problems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Binary constraint network</a:t>
            </a:r>
          </a:p>
          <a:p>
            <a:r>
              <a:rPr lang="en-US" dirty="0" smtClean="0"/>
              <a:t>Tree Convex</a:t>
            </a:r>
          </a:p>
          <a:p>
            <a:pPr lvl="1"/>
            <a:r>
              <a:rPr lang="en-US" dirty="0" smtClean="0"/>
              <a:t>Construct a tree for a variables domain</a:t>
            </a:r>
          </a:p>
          <a:p>
            <a:pPr lvl="1"/>
            <a:r>
              <a:rPr lang="en-US" dirty="0" smtClean="0"/>
              <a:t>All allowed supports must form </a:t>
            </a:r>
            <a:r>
              <a:rPr lang="en-US" dirty="0" err="1" smtClean="0"/>
              <a:t>subtree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91200" y="2590800"/>
          <a:ext cx="1600200" cy="152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d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Left Bracket 10"/>
          <p:cNvSpPr/>
          <p:nvPr/>
        </p:nvSpPr>
        <p:spPr>
          <a:xfrm>
            <a:off x="6096000" y="2971800"/>
            <a:ext cx="76200" cy="1143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/>
          <p:cNvSpPr/>
          <p:nvPr/>
        </p:nvSpPr>
        <p:spPr>
          <a:xfrm>
            <a:off x="7315200" y="2971800"/>
            <a:ext cx="45719" cy="11430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486400" y="4495800"/>
            <a:ext cx="2590800" cy="1371600"/>
            <a:chOff x="5486400" y="2590800"/>
            <a:chExt cx="2590800" cy="1371600"/>
          </a:xfrm>
        </p:grpSpPr>
        <p:sp>
          <p:nvSpPr>
            <p:cNvPr id="13" name="Oval 12"/>
            <p:cNvSpPr/>
            <p:nvPr/>
          </p:nvSpPr>
          <p:spPr>
            <a:xfrm>
              <a:off x="6553200" y="25908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4864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65532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6200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</a:t>
              </a:r>
              <a:endParaRPr lang="en-US" sz="3200" dirty="0"/>
            </a:p>
          </p:txBody>
        </p:sp>
        <p:cxnSp>
          <p:nvCxnSpPr>
            <p:cNvPr id="18" name="Straight Connector 17"/>
            <p:cNvCxnSpPr>
              <a:stCxn id="14" idx="0"/>
              <a:endCxn id="13" idx="4"/>
            </p:cNvCxnSpPr>
            <p:nvPr/>
          </p:nvCxnSpPr>
          <p:spPr>
            <a:xfrm rot="5400000" flipH="1" flipV="1">
              <a:off x="6019800" y="2743200"/>
              <a:ext cx="457200" cy="1066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0"/>
              <a:endCxn id="13" idx="4"/>
            </p:cNvCxnSpPr>
            <p:nvPr/>
          </p:nvCxnSpPr>
          <p:spPr>
            <a:xfrm rot="5400000" flipH="1" flipV="1">
              <a:off x="6553200" y="3276600"/>
              <a:ext cx="457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4"/>
              <a:endCxn id="16" idx="0"/>
            </p:cNvCxnSpPr>
            <p:nvPr/>
          </p:nvCxnSpPr>
          <p:spPr>
            <a:xfrm rot="16200000" flipH="1">
              <a:off x="7086600" y="2743200"/>
              <a:ext cx="457200" cy="1066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181600" y="1524000"/>
            <a:ext cx="3048000" cy="1131332"/>
            <a:chOff x="5181600" y="1524000"/>
            <a:chExt cx="3048000" cy="1131332"/>
          </a:xfrm>
        </p:grpSpPr>
        <p:sp>
          <p:nvSpPr>
            <p:cNvPr id="24" name="Oval 23"/>
            <p:cNvSpPr/>
            <p:nvPr/>
          </p:nvSpPr>
          <p:spPr>
            <a:xfrm>
              <a:off x="7391400" y="1524000"/>
              <a:ext cx="838200" cy="838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{</a:t>
              </a:r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a,b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,</a:t>
              </a:r>
            </a:p>
            <a:p>
              <a:pPr algn="ctr"/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c,d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181600" y="1524000"/>
              <a:ext cx="838200" cy="838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{</a:t>
              </a:r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a,b,c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38" name="Straight Connector 37"/>
            <p:cNvCxnSpPr>
              <a:stCxn id="25" idx="6"/>
              <a:endCxn id="24" idx="2"/>
            </p:cNvCxnSpPr>
            <p:nvPr/>
          </p:nvCxnSpPr>
          <p:spPr>
            <a:xfrm>
              <a:off x="6019800" y="1943100"/>
              <a:ext cx="1371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410200" y="2286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x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20000" y="2286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y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19800" y="1600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US" i="1" baseline="-25000" dirty="0" err="1" smtClean="0">
                  <a:latin typeface="Consolas" pitchFamily="49" charset="0"/>
                  <a:cs typeface="Consolas" pitchFamily="49" charset="0"/>
                </a:rPr>
                <a:t>xy</a:t>
              </a:r>
              <a:endParaRPr lang="en-US" i="1" baseline="-25000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244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86400" y="594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Tree for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</a:rPr>
              <a:t>y</a:t>
            </a:r>
            <a:endParaRPr lang="en-US" sz="2400" i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0800000">
            <a:off x="7467600" y="3200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5351929" y="4276165"/>
            <a:ext cx="1801906" cy="1707776"/>
          </a:xfrm>
          <a:custGeom>
            <a:avLst/>
            <a:gdLst>
              <a:gd name="connsiteX0" fmla="*/ 1304365 w 1801906"/>
              <a:gd name="connsiteY0" fmla="*/ 0 h 1707776"/>
              <a:gd name="connsiteX1" fmla="*/ 0 w 1801906"/>
              <a:gd name="connsiteY1" fmla="*/ 1210235 h 1707776"/>
              <a:gd name="connsiteX2" fmla="*/ 13447 w 1801906"/>
              <a:gd name="connsiteY2" fmla="*/ 1707776 h 1707776"/>
              <a:gd name="connsiteX3" fmla="*/ 1801906 w 1801906"/>
              <a:gd name="connsiteY3" fmla="*/ 1667435 h 1707776"/>
              <a:gd name="connsiteX4" fmla="*/ 1775012 w 1801906"/>
              <a:gd name="connsiteY4" fmla="*/ 107576 h 1707776"/>
              <a:gd name="connsiteX5" fmla="*/ 1304365 w 1801906"/>
              <a:gd name="connsiteY5" fmla="*/ 0 h 170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1906" h="1707776">
                <a:moveTo>
                  <a:pt x="1304365" y="0"/>
                </a:moveTo>
                <a:lnTo>
                  <a:pt x="0" y="1210235"/>
                </a:lnTo>
                <a:lnTo>
                  <a:pt x="13447" y="1707776"/>
                </a:lnTo>
                <a:lnTo>
                  <a:pt x="1801906" y="1667435"/>
                </a:lnTo>
                <a:lnTo>
                  <a:pt x="1775012" y="107576"/>
                </a:lnTo>
                <a:lnTo>
                  <a:pt x="1304365" y="0"/>
                </a:ln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9" name="Freeform 58"/>
          <p:cNvSpPr/>
          <p:nvPr/>
        </p:nvSpPr>
        <p:spPr>
          <a:xfrm>
            <a:off x="6481482" y="4303059"/>
            <a:ext cx="1788459" cy="1694329"/>
          </a:xfrm>
          <a:custGeom>
            <a:avLst/>
            <a:gdLst>
              <a:gd name="connsiteX0" fmla="*/ 309283 w 1788459"/>
              <a:gd name="connsiteY0" fmla="*/ 0 h 1694329"/>
              <a:gd name="connsiteX1" fmla="*/ 0 w 1788459"/>
              <a:gd name="connsiteY1" fmla="*/ 215153 h 1694329"/>
              <a:gd name="connsiteX2" fmla="*/ 13447 w 1788459"/>
              <a:gd name="connsiteY2" fmla="*/ 1680882 h 1694329"/>
              <a:gd name="connsiteX3" fmla="*/ 1775012 w 1788459"/>
              <a:gd name="connsiteY3" fmla="*/ 1694329 h 1694329"/>
              <a:gd name="connsiteX4" fmla="*/ 1788459 w 1788459"/>
              <a:gd name="connsiteY4" fmla="*/ 914400 h 1694329"/>
              <a:gd name="connsiteX5" fmla="*/ 309283 w 1788459"/>
              <a:gd name="connsiteY5" fmla="*/ 0 h 169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8459" h="1694329">
                <a:moveTo>
                  <a:pt x="309283" y="0"/>
                </a:moveTo>
                <a:lnTo>
                  <a:pt x="0" y="215153"/>
                </a:lnTo>
                <a:lnTo>
                  <a:pt x="13447" y="1680882"/>
                </a:lnTo>
                <a:lnTo>
                  <a:pt x="1775012" y="1694329"/>
                </a:lnTo>
                <a:lnTo>
                  <a:pt x="1788459" y="914400"/>
                </a:lnTo>
                <a:lnTo>
                  <a:pt x="309283" y="0"/>
                </a:ln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0" name="Freeform 59"/>
          <p:cNvSpPr/>
          <p:nvPr/>
        </p:nvSpPr>
        <p:spPr>
          <a:xfrm>
            <a:off x="5351929" y="4262718"/>
            <a:ext cx="2918012" cy="1734670"/>
          </a:xfrm>
          <a:custGeom>
            <a:avLst/>
            <a:gdLst>
              <a:gd name="connsiteX0" fmla="*/ 1331259 w 2918012"/>
              <a:gd name="connsiteY0" fmla="*/ 0 h 1734670"/>
              <a:gd name="connsiteX1" fmla="*/ 0 w 2918012"/>
              <a:gd name="connsiteY1" fmla="*/ 1210235 h 1734670"/>
              <a:gd name="connsiteX2" fmla="*/ 0 w 2918012"/>
              <a:gd name="connsiteY2" fmla="*/ 1734670 h 1734670"/>
              <a:gd name="connsiteX3" fmla="*/ 820271 w 2918012"/>
              <a:gd name="connsiteY3" fmla="*/ 1707776 h 1734670"/>
              <a:gd name="connsiteX4" fmla="*/ 1331259 w 2918012"/>
              <a:gd name="connsiteY4" fmla="*/ 887506 h 1734670"/>
              <a:gd name="connsiteX5" fmla="*/ 1586753 w 2918012"/>
              <a:gd name="connsiteY5" fmla="*/ 887506 h 1734670"/>
              <a:gd name="connsiteX6" fmla="*/ 2272553 w 2918012"/>
              <a:gd name="connsiteY6" fmla="*/ 1734670 h 1734670"/>
              <a:gd name="connsiteX7" fmla="*/ 2904565 w 2918012"/>
              <a:gd name="connsiteY7" fmla="*/ 1734670 h 1734670"/>
              <a:gd name="connsiteX8" fmla="*/ 2918012 w 2918012"/>
              <a:gd name="connsiteY8" fmla="*/ 1062317 h 1734670"/>
              <a:gd name="connsiteX9" fmla="*/ 1331259 w 2918012"/>
              <a:gd name="connsiteY9" fmla="*/ 0 h 173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8012" h="1734670">
                <a:moveTo>
                  <a:pt x="1331259" y="0"/>
                </a:moveTo>
                <a:lnTo>
                  <a:pt x="0" y="1210235"/>
                </a:lnTo>
                <a:lnTo>
                  <a:pt x="0" y="1734670"/>
                </a:lnTo>
                <a:lnTo>
                  <a:pt x="820271" y="1707776"/>
                </a:lnTo>
                <a:lnTo>
                  <a:pt x="1331259" y="887506"/>
                </a:lnTo>
                <a:lnTo>
                  <a:pt x="1586753" y="887506"/>
                </a:lnTo>
                <a:lnTo>
                  <a:pt x="2272553" y="1734670"/>
                </a:lnTo>
                <a:lnTo>
                  <a:pt x="2904565" y="1734670"/>
                </a:lnTo>
                <a:lnTo>
                  <a:pt x="2918012" y="1062317"/>
                </a:lnTo>
                <a:lnTo>
                  <a:pt x="1331259" y="0"/>
                </a:lnTo>
                <a:close/>
              </a:path>
            </a:pathLst>
          </a:cu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61" name="Straight Arrow Connector 60"/>
          <p:cNvCxnSpPr/>
          <p:nvPr/>
        </p:nvCxnSpPr>
        <p:spPr>
          <a:xfrm rot="10800000">
            <a:off x="74676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7467600" y="38846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4724400" cy="1676399"/>
          </a:xfrm>
        </p:spPr>
        <p:txBody>
          <a:bodyPr/>
          <a:lstStyle/>
          <a:p>
            <a:pPr>
              <a:tabLst>
                <a:tab pos="7947025" algn="r"/>
              </a:tabLst>
            </a:pPr>
            <a:r>
              <a:rPr lang="en-US" dirty="0" smtClean="0"/>
              <a:t>Linear-time algorithm can detect tree convexity 	</a:t>
            </a:r>
            <a:r>
              <a:rPr lang="en-US" sz="2400" dirty="0" smtClean="0"/>
              <a:t>[</a:t>
            </a:r>
            <a:r>
              <a:rPr lang="en-US" sz="2400" dirty="0" err="1" smtClean="0"/>
              <a:t>Conitzer</a:t>
            </a:r>
            <a:r>
              <a:rPr lang="en-US" sz="2400" dirty="0" smtClean="0"/>
              <a:t>+ AAAI04]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9" grpId="0" animBg="1"/>
      <p:bldP spid="59" grpId="1" animBg="1"/>
      <p:bldP spid="6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constraint language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/>
              <a:t> over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</a:p>
          <a:p>
            <a:pPr lvl="1"/>
            <a:r>
              <a:rPr lang="en-US" dirty="0" smtClean="0"/>
              <a:t>Every relation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 smtClean="0"/>
              <a:t> in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/>
              <a:t> satisfies LCC&amp;SUC</a:t>
            </a:r>
          </a:p>
          <a:p>
            <a:pPr lvl="1"/>
            <a:r>
              <a:rPr lang="en-US" dirty="0" smtClean="0"/>
              <a:t>Enforcing arc and path consistency guarantees global consistency</a:t>
            </a:r>
          </a:p>
          <a:p>
            <a:pPr lvl="1"/>
            <a:r>
              <a:rPr lang="en-US" dirty="0" smtClean="0"/>
              <a:t>In this situation, [</a:t>
            </a:r>
            <a:r>
              <a:rPr lang="en-US" dirty="0" err="1" smtClean="0"/>
              <a:t>Jeavons</a:t>
            </a:r>
            <a:r>
              <a:rPr lang="en-US" dirty="0" smtClean="0"/>
              <a:t> et al. AIJ98] gives general characterization of all constraint languages which enforcing k-consistency ensures global consistency</a:t>
            </a:r>
          </a:p>
          <a:p>
            <a:pPr lvl="2"/>
            <a:r>
              <a:rPr lang="en-US" dirty="0" smtClean="0"/>
              <a:t>LCC&amp;SUC explains specific </a:t>
            </a:r>
            <a:r>
              <a:rPr lang="en-US" dirty="0" err="1" smtClean="0"/>
              <a:t>subclcass</a:t>
            </a:r>
            <a:r>
              <a:rPr lang="en-US" dirty="0" smtClean="0"/>
              <a:t> </a:t>
            </a:r>
            <a:r>
              <a:rPr lang="en-US" dirty="0" smtClean="0"/>
              <a:t>of these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[Kumar 06] uses randomized algorithms to show the tractability of “arc consistent consecutive tree convex” (ACCTC) networks</a:t>
            </a:r>
          </a:p>
          <a:p>
            <a:pPr lvl="1"/>
            <a:r>
              <a:rPr lang="en-US" dirty="0" smtClean="0"/>
              <a:t>No deterministic algorithm is known to exist for this purpose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Efficient</a:t>
            </a:r>
            <a:r>
              <a:rPr lang="en-US" dirty="0" smtClean="0"/>
              <a:t> recognition of constraints</a:t>
            </a:r>
          </a:p>
          <a:p>
            <a:pPr lvl="1"/>
            <a:r>
              <a:rPr lang="en-US" dirty="0" smtClean="0"/>
              <a:t>Known: tree convexity </a:t>
            </a:r>
            <a:r>
              <a:rPr lang="en-US" sz="2200" dirty="0" smtClean="0"/>
              <a:t>[Zhang &amp; </a:t>
            </a:r>
            <a:r>
              <a:rPr lang="en-US" sz="2200" dirty="0" err="1" smtClean="0"/>
              <a:t>Bao</a:t>
            </a:r>
            <a:r>
              <a:rPr lang="en-US" sz="2200" dirty="0" smtClean="0"/>
              <a:t> 08]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Still </a:t>
            </a:r>
            <a:r>
              <a:rPr lang="en-US" smtClean="0">
                <a:solidFill>
                  <a:srgbClr val="FF0000"/>
                </a:solidFill>
              </a:rPr>
              <a:t>open </a:t>
            </a:r>
          </a:p>
          <a:p>
            <a:pPr lvl="2"/>
            <a:r>
              <a:rPr lang="en-US" smtClean="0"/>
              <a:t>ACCTC</a:t>
            </a:r>
            <a:endParaRPr lang="en-US" dirty="0" smtClean="0"/>
          </a:p>
          <a:p>
            <a:pPr lvl="2"/>
            <a:r>
              <a:rPr lang="en-US" dirty="0" smtClean="0"/>
              <a:t>Connected row convexity</a:t>
            </a:r>
          </a:p>
          <a:p>
            <a:pPr lvl="2"/>
            <a:r>
              <a:rPr lang="en-US" dirty="0" smtClean="0"/>
              <a:t>Locally chain convexity, and </a:t>
            </a:r>
          </a:p>
          <a:p>
            <a:pPr lvl="2"/>
            <a:r>
              <a:rPr lang="en-US" dirty="0" smtClean="0"/>
              <a:t>Strictly union </a:t>
            </a:r>
            <a:r>
              <a:rPr lang="en-US" dirty="0" err="1" smtClean="0"/>
              <a:t>closedness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200" cy="247194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589867"/>
                <a:gridCol w="1794933"/>
                <a:gridCol w="2692400"/>
              </a:tblGrid>
              <a:tr h="6431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Property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Composition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Intersection</a:t>
                      </a:r>
                      <a:endParaRPr lang="en-US" sz="2400" dirty="0"/>
                    </a:p>
                  </a:txBody>
                  <a:tcPr anchor="ctr"/>
                </a:tc>
              </a:tr>
              <a:tr h="3726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Tree</a:t>
                      </a:r>
                      <a:r>
                        <a:rPr lang="en-US" sz="2400" baseline="0" dirty="0" smtClean="0"/>
                        <a:t> Convex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closed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Closed</a:t>
                      </a:r>
                      <a:endParaRPr lang="en-US" sz="2400" dirty="0"/>
                    </a:p>
                  </a:txBody>
                  <a:tcPr/>
                </a:tc>
              </a:tr>
              <a:tr h="3726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Consecutiveness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Closed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closed</a:t>
                      </a:r>
                    </a:p>
                  </a:txBody>
                  <a:tcPr/>
                </a:tc>
              </a:tr>
              <a:tr h="3726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Local Chain Convexity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closed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Closed</a:t>
                      </a:r>
                      <a:endParaRPr lang="en-US" sz="2400" dirty="0"/>
                    </a:p>
                  </a:txBody>
                  <a:tcPr/>
                </a:tc>
              </a:tr>
              <a:tr h="3726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LCC&amp;SUC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Closed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Closed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ym typeface="Symbol"/>
              </a:rPr>
              <a:t>LCC&amp;SUC  </a:t>
            </a:r>
            <a:r>
              <a:rPr lang="en-US" sz="4000" dirty="0" smtClean="0">
                <a:sym typeface="Symbol"/>
              </a:rPr>
              <a:t>(PC  </a:t>
            </a:r>
            <a:r>
              <a:rPr lang="en-US" sz="4000" dirty="0" smtClean="0">
                <a:sym typeface="Symbol"/>
              </a:rPr>
              <a:t>global </a:t>
            </a:r>
            <a:r>
              <a:rPr lang="en-US" sz="4000" dirty="0" smtClean="0">
                <a:sym typeface="Symbol"/>
              </a:rPr>
              <a:t>consistency)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81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Question:  How does LCC&amp;SUC relate to row convexity (RW)? 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                  LCC&amp;SUC is likely stronger than RW but authors do not </a:t>
            </a:r>
          </a:p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                  show  that RW is a special case of LCC&amp;SUC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 know </a:t>
            </a:r>
            <a:r>
              <a:rPr lang="en-US" smtClean="0">
                <a:solidFill>
                  <a:schemeClr val="bg1">
                    <a:lumMod val="75000"/>
                  </a:schemeClr>
                </a:solidFill>
              </a:rPr>
              <a:t>I would…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Binary constraint network</a:t>
            </a:r>
          </a:p>
          <a:p>
            <a:r>
              <a:rPr lang="en-US" dirty="0" smtClean="0"/>
              <a:t>Tree Convex</a:t>
            </a:r>
          </a:p>
          <a:p>
            <a:pPr lvl="1"/>
            <a:r>
              <a:rPr lang="en-US" dirty="0" smtClean="0"/>
              <a:t>Construct a tree for a variables domain</a:t>
            </a:r>
          </a:p>
          <a:p>
            <a:pPr lvl="1"/>
            <a:r>
              <a:rPr lang="en-US" dirty="0" smtClean="0"/>
              <a:t>All allowed supports must form </a:t>
            </a:r>
            <a:r>
              <a:rPr lang="en-US" dirty="0" err="1" smtClean="0"/>
              <a:t>subtree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35040" y="2590800"/>
          <a:ext cx="1280160" cy="152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"/>
                <a:gridCol w="320040"/>
                <a:gridCol w="320040"/>
                <a:gridCol w="32004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d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Left Bracket 10"/>
          <p:cNvSpPr/>
          <p:nvPr/>
        </p:nvSpPr>
        <p:spPr>
          <a:xfrm>
            <a:off x="6339840" y="2971800"/>
            <a:ext cx="76200" cy="1143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/>
          <p:cNvSpPr/>
          <p:nvPr/>
        </p:nvSpPr>
        <p:spPr>
          <a:xfrm>
            <a:off x="7254240" y="2971800"/>
            <a:ext cx="45719" cy="11430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9"/>
          <p:cNvGrpSpPr/>
          <p:nvPr/>
        </p:nvGrpSpPr>
        <p:grpSpPr>
          <a:xfrm>
            <a:off x="5486400" y="4495800"/>
            <a:ext cx="2590800" cy="1371600"/>
            <a:chOff x="5486400" y="2590800"/>
            <a:chExt cx="2590800" cy="1371600"/>
          </a:xfrm>
        </p:grpSpPr>
        <p:sp>
          <p:nvSpPr>
            <p:cNvPr id="13" name="Oval 12"/>
            <p:cNvSpPr/>
            <p:nvPr/>
          </p:nvSpPr>
          <p:spPr>
            <a:xfrm>
              <a:off x="6553200" y="25908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4864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620000" y="3505200"/>
              <a:ext cx="457200" cy="45720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</a:t>
              </a:r>
              <a:endParaRPr lang="en-US" sz="3200" dirty="0"/>
            </a:p>
          </p:txBody>
        </p:sp>
        <p:cxnSp>
          <p:nvCxnSpPr>
            <p:cNvPr id="18" name="Straight Connector 17"/>
            <p:cNvCxnSpPr>
              <a:stCxn id="14" idx="0"/>
              <a:endCxn id="13" idx="4"/>
            </p:cNvCxnSpPr>
            <p:nvPr/>
          </p:nvCxnSpPr>
          <p:spPr>
            <a:xfrm rot="5400000" flipH="1" flipV="1">
              <a:off x="6019800" y="2743200"/>
              <a:ext cx="457200" cy="1066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3" idx="4"/>
              <a:endCxn id="16" idx="0"/>
            </p:cNvCxnSpPr>
            <p:nvPr/>
          </p:nvCxnSpPr>
          <p:spPr>
            <a:xfrm rot="16200000" flipH="1">
              <a:off x="7086600" y="2743200"/>
              <a:ext cx="457200" cy="10668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2"/>
          <p:cNvGrpSpPr/>
          <p:nvPr/>
        </p:nvGrpSpPr>
        <p:grpSpPr>
          <a:xfrm>
            <a:off x="5181600" y="1524000"/>
            <a:ext cx="3048000" cy="1131332"/>
            <a:chOff x="5181600" y="1524000"/>
            <a:chExt cx="3048000" cy="1131332"/>
          </a:xfrm>
        </p:grpSpPr>
        <p:sp>
          <p:nvSpPr>
            <p:cNvPr id="24" name="Oval 23"/>
            <p:cNvSpPr/>
            <p:nvPr/>
          </p:nvSpPr>
          <p:spPr>
            <a:xfrm>
              <a:off x="7391400" y="1524000"/>
              <a:ext cx="838200" cy="838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{</a:t>
              </a:r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b,c,d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181600" y="1524000"/>
              <a:ext cx="838200" cy="838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{</a:t>
              </a:r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a,b,c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38" name="Straight Connector 37"/>
            <p:cNvCxnSpPr>
              <a:stCxn id="25" idx="6"/>
              <a:endCxn id="24" idx="2"/>
            </p:cNvCxnSpPr>
            <p:nvPr/>
          </p:nvCxnSpPr>
          <p:spPr>
            <a:xfrm>
              <a:off x="6019800" y="1943100"/>
              <a:ext cx="1371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410200" y="2286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x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20000" y="2286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y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19800" y="1600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US" i="1" baseline="-25000" dirty="0" err="1" smtClean="0">
                  <a:latin typeface="Consolas" pitchFamily="49" charset="0"/>
                  <a:cs typeface="Consolas" pitchFamily="49" charset="0"/>
                </a:rPr>
                <a:t>xy</a:t>
              </a:r>
              <a:endParaRPr lang="en-US" i="1" baseline="-25000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9530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sz="2400" dirty="0" smtClean="0"/>
              <a:t> =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486400" y="594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Tree for y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7467600" y="3200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5351929" y="4303059"/>
            <a:ext cx="1909483" cy="1721223"/>
          </a:xfrm>
          <a:custGeom>
            <a:avLst/>
            <a:gdLst>
              <a:gd name="connsiteX0" fmla="*/ 1344706 w 1909483"/>
              <a:gd name="connsiteY0" fmla="*/ 0 h 1721223"/>
              <a:gd name="connsiteX1" fmla="*/ 0 w 1909483"/>
              <a:gd name="connsiteY1" fmla="*/ 1264023 h 1721223"/>
              <a:gd name="connsiteX2" fmla="*/ 201706 w 1909483"/>
              <a:gd name="connsiteY2" fmla="*/ 1721223 h 1721223"/>
              <a:gd name="connsiteX3" fmla="*/ 685800 w 1909483"/>
              <a:gd name="connsiteY3" fmla="*/ 1613647 h 1721223"/>
              <a:gd name="connsiteX4" fmla="*/ 1909483 w 1909483"/>
              <a:gd name="connsiteY4" fmla="*/ 403412 h 1721223"/>
              <a:gd name="connsiteX5" fmla="*/ 1613647 w 1909483"/>
              <a:gd name="connsiteY5" fmla="*/ 67235 h 1721223"/>
              <a:gd name="connsiteX6" fmla="*/ 1344706 w 1909483"/>
              <a:gd name="connsiteY6" fmla="*/ 0 h 172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9483" h="1721223">
                <a:moveTo>
                  <a:pt x="1344706" y="0"/>
                </a:moveTo>
                <a:lnTo>
                  <a:pt x="0" y="1264023"/>
                </a:lnTo>
                <a:lnTo>
                  <a:pt x="201706" y="1721223"/>
                </a:lnTo>
                <a:lnTo>
                  <a:pt x="685800" y="1613647"/>
                </a:lnTo>
                <a:lnTo>
                  <a:pt x="1909483" y="403412"/>
                </a:lnTo>
                <a:lnTo>
                  <a:pt x="1613647" y="67235"/>
                </a:lnTo>
                <a:lnTo>
                  <a:pt x="1344706" y="0"/>
                </a:ln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7467600" y="35798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5365376" y="5338482"/>
            <a:ext cx="2823883" cy="672353"/>
          </a:xfrm>
          <a:custGeom>
            <a:avLst/>
            <a:gdLst>
              <a:gd name="connsiteX0" fmla="*/ 0 w 2823883"/>
              <a:gd name="connsiteY0" fmla="*/ 0 h 672353"/>
              <a:gd name="connsiteX1" fmla="*/ 0 w 2823883"/>
              <a:gd name="connsiteY1" fmla="*/ 672353 h 672353"/>
              <a:gd name="connsiteX2" fmla="*/ 2823883 w 2823883"/>
              <a:gd name="connsiteY2" fmla="*/ 672353 h 672353"/>
              <a:gd name="connsiteX3" fmla="*/ 2783542 w 2823883"/>
              <a:gd name="connsiteY3" fmla="*/ 0 h 672353"/>
              <a:gd name="connsiteX4" fmla="*/ 0 w 2823883"/>
              <a:gd name="connsiteY4" fmla="*/ 0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883" h="672353">
                <a:moveTo>
                  <a:pt x="0" y="0"/>
                </a:moveTo>
                <a:lnTo>
                  <a:pt x="0" y="672353"/>
                </a:lnTo>
                <a:lnTo>
                  <a:pt x="2823883" y="672353"/>
                </a:lnTo>
                <a:lnTo>
                  <a:pt x="2783542" y="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&quot;No&quot; Symbol 45"/>
          <p:cNvSpPr/>
          <p:nvPr/>
        </p:nvSpPr>
        <p:spPr>
          <a:xfrm>
            <a:off x="5562600" y="4191000"/>
            <a:ext cx="2438400" cy="2438400"/>
          </a:xfrm>
          <a:prstGeom prst="noSmoking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4724400" cy="1676399"/>
          </a:xfrm>
        </p:spPr>
        <p:txBody>
          <a:bodyPr/>
          <a:lstStyle/>
          <a:p>
            <a:pPr>
              <a:tabLst>
                <a:tab pos="7947025" algn="r"/>
              </a:tabLst>
            </a:pPr>
            <a:r>
              <a:rPr lang="en-US" dirty="0" smtClean="0"/>
              <a:t>Linear-time algorithm can detect tree convexity 	</a:t>
            </a:r>
            <a:r>
              <a:rPr lang="en-US" sz="2400" dirty="0" smtClean="0"/>
              <a:t>[</a:t>
            </a:r>
            <a:r>
              <a:rPr lang="en-US" sz="2400" dirty="0" err="1" smtClean="0"/>
              <a:t>Conitzer</a:t>
            </a:r>
            <a:r>
              <a:rPr lang="en-US" sz="2400" dirty="0" smtClean="0"/>
              <a:t>+ AAAI04]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Basic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Constraint networks (Binary)</a:t>
            </a:r>
          </a:p>
          <a:p>
            <a:pPr lvl="1"/>
            <a:r>
              <a:rPr lang="en-US" dirty="0" smtClean="0"/>
              <a:t>Variables: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 = {x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1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,x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2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,…,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lvl="1"/>
            <a:r>
              <a:rPr lang="en-US" dirty="0" smtClean="0"/>
              <a:t>Domains: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/>
              <a:t> for each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i="1" baseline="-25000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i="1" dirty="0" smtClean="0">
                <a:latin typeface="Consolas" pitchFamily="49" charset="0"/>
                <a:cs typeface="Consolas" pitchFamily="49" charset="0"/>
              </a:rPr>
              <a:t>ϵ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V</a:t>
            </a:r>
            <a:r>
              <a:rPr lang="en-US" dirty="0" smtClean="0"/>
              <a:t>.  Finite</a:t>
            </a:r>
          </a:p>
          <a:p>
            <a:pPr lvl="1"/>
            <a:r>
              <a:rPr lang="en-US" dirty="0" smtClean="0"/>
              <a:t>Constraints: Between ordered variables</a:t>
            </a:r>
          </a:p>
          <a:p>
            <a:pPr lvl="2"/>
            <a:r>
              <a:rPr lang="en-US" dirty="0" smtClean="0"/>
              <a:t>Constraint between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x,y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dirty="0" smtClean="0"/>
              <a:t> is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yx</a:t>
            </a:r>
            <a:r>
              <a:rPr lang="en-US" dirty="0" smtClean="0"/>
              <a:t> is a different constraint</a:t>
            </a:r>
          </a:p>
          <a:p>
            <a:pPr lvl="1"/>
            <a:r>
              <a:rPr lang="en-US" dirty="0" smtClean="0"/>
              <a:t>Operations (on constraints)</a:t>
            </a:r>
          </a:p>
          <a:p>
            <a:pPr lvl="2"/>
            <a:r>
              <a:rPr lang="en-US" dirty="0" smtClean="0"/>
              <a:t>Intersection (∩)</a:t>
            </a:r>
          </a:p>
          <a:p>
            <a:pPr lvl="2"/>
            <a:r>
              <a:rPr lang="en-US" dirty="0" smtClean="0"/>
              <a:t>Composition (◦)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Inverse</a:t>
            </a:r>
          </a:p>
          <a:p>
            <a:pPr lvl="2"/>
            <a:endParaRPr 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Support,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 a constraint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Value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u </a:t>
            </a:r>
            <a:r>
              <a:rPr lang="el-GR" i="1" dirty="0" smtClean="0">
                <a:latin typeface="Consolas" pitchFamily="49" charset="0"/>
                <a:cs typeface="Consolas" pitchFamily="49" charset="0"/>
              </a:rPr>
              <a:t>ϵ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Value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 ϵ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support: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US" dirty="0" smtClean="0"/>
              <a:t> and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v</a:t>
            </a:r>
            <a:r>
              <a:rPr lang="en-US" dirty="0" smtClean="0"/>
              <a:t> satisfy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image of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US" dirty="0" smtClean="0"/>
              <a:t> under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dirty="0" smtClean="0"/>
              <a:t>denoted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(u)</a:t>
            </a:r>
          </a:p>
          <a:p>
            <a:pPr lvl="2"/>
            <a:r>
              <a:rPr lang="en-US" dirty="0" smtClean="0"/>
              <a:t>Set of supports in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image of a subset of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i="1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endParaRPr lang="en-US" i="1" baseline="-25000" dirty="0" smtClean="0">
              <a:latin typeface="Consolas" pitchFamily="49" charset="0"/>
              <a:cs typeface="Consolas" pitchFamily="49" charset="0"/>
            </a:endParaRPr>
          </a:p>
          <a:p>
            <a:pPr lvl="2"/>
            <a:r>
              <a:rPr lang="en-US" dirty="0" smtClean="0"/>
              <a:t>Union of images of its values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791200" y="2590800"/>
          <a:ext cx="1600200" cy="152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0040"/>
                <a:gridCol w="320040"/>
                <a:gridCol w="320040"/>
                <a:gridCol w="320040"/>
                <a:gridCol w="320040"/>
              </a:tblGrid>
              <a:tr h="3810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d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a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b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Consolas" pitchFamily="49" charset="0"/>
                          <a:cs typeface="Consolas" pitchFamily="49" charset="0"/>
                        </a:rPr>
                        <a:t>c</a:t>
                      </a:r>
                      <a:endParaRPr lang="en-US" i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0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nsolas" pitchFamily="49" charset="0"/>
                          <a:cs typeface="Consolas" pitchFamily="49" charset="0"/>
                        </a:rPr>
                        <a:t>1</a:t>
                      </a:r>
                      <a:endParaRPr lang="en-US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Left Bracket 19"/>
          <p:cNvSpPr/>
          <p:nvPr/>
        </p:nvSpPr>
        <p:spPr>
          <a:xfrm>
            <a:off x="6096000" y="2971800"/>
            <a:ext cx="76200" cy="11430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ket 20"/>
          <p:cNvSpPr/>
          <p:nvPr/>
        </p:nvSpPr>
        <p:spPr>
          <a:xfrm>
            <a:off x="7315200" y="2971800"/>
            <a:ext cx="45719" cy="11430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181600" y="1524000"/>
            <a:ext cx="3048000" cy="1131332"/>
            <a:chOff x="5181600" y="1524000"/>
            <a:chExt cx="3048000" cy="1131332"/>
          </a:xfrm>
        </p:grpSpPr>
        <p:sp>
          <p:nvSpPr>
            <p:cNvPr id="23" name="Oval 22"/>
            <p:cNvSpPr/>
            <p:nvPr/>
          </p:nvSpPr>
          <p:spPr>
            <a:xfrm>
              <a:off x="7391400" y="1524000"/>
              <a:ext cx="838200" cy="838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{</a:t>
              </a:r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a,b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,</a:t>
              </a:r>
            </a:p>
            <a:p>
              <a:pPr algn="ctr"/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c,d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181600" y="1524000"/>
              <a:ext cx="838200" cy="8382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{</a:t>
              </a:r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a,b,c</a:t>
              </a:r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}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25" name="Straight Connector 24"/>
            <p:cNvCxnSpPr>
              <a:stCxn id="24" idx="6"/>
              <a:endCxn id="23" idx="2"/>
            </p:cNvCxnSpPr>
            <p:nvPr/>
          </p:nvCxnSpPr>
          <p:spPr>
            <a:xfrm>
              <a:off x="6019800" y="1943100"/>
              <a:ext cx="1371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410200" y="2286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x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0" y="2286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latin typeface="Consolas" pitchFamily="49" charset="0"/>
                  <a:cs typeface="Consolas" pitchFamily="49" charset="0"/>
                </a:rPr>
                <a:t>y</a:t>
              </a:r>
              <a:endParaRPr lang="en-US" i="1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19800" y="16002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err="1" smtClean="0">
                  <a:latin typeface="Consolas" pitchFamily="49" charset="0"/>
                  <a:cs typeface="Consolas" pitchFamily="49" charset="0"/>
                </a:rPr>
                <a:t>c</a:t>
              </a:r>
              <a:r>
                <a:rPr lang="en-US" i="1" baseline="-25000" dirty="0" err="1" smtClean="0">
                  <a:latin typeface="Consolas" pitchFamily="49" charset="0"/>
                  <a:cs typeface="Consolas" pitchFamily="49" charset="0"/>
                </a:rPr>
                <a:t>xy</a:t>
              </a:r>
              <a:endParaRPr lang="en-US" i="1" baseline="-25000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7244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400" i="1" baseline="-25000" dirty="0" err="1" smtClean="0">
                <a:latin typeface="Consolas" pitchFamily="49" charset="0"/>
                <a:cs typeface="Consolas" pitchFamily="49" charset="0"/>
              </a:rPr>
              <a:t>xy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/>
              <a:t>=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181600" y="4191000"/>
            <a:ext cx="36576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What is </a:t>
            </a:r>
            <a:r>
              <a:rPr lang="en-US" sz="2800" i="1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800" i="1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2800" i="1" dirty="0" smtClean="0">
                <a:latin typeface="Consolas" pitchFamily="49" charset="0"/>
                <a:cs typeface="Consolas" pitchFamily="49" charset="0"/>
              </a:rPr>
              <a:t>(b)</a:t>
            </a:r>
            <a:r>
              <a:rPr lang="en-US" sz="2800" dirty="0" smtClean="0"/>
              <a:t>?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{</a:t>
            </a:r>
            <a:r>
              <a:rPr lang="en-US" sz="2800" i="1" dirty="0" err="1" smtClean="0">
                <a:latin typeface="Consolas" pitchFamily="49" charset="0"/>
                <a:cs typeface="Consolas" pitchFamily="49" charset="0"/>
              </a:rPr>
              <a:t>a</a:t>
            </a:r>
            <a:r>
              <a:rPr lang="en-US" sz="2800" dirty="0" err="1" smtClean="0"/>
              <a:t>,</a:t>
            </a:r>
            <a:r>
              <a:rPr lang="en-US" sz="2800" i="1" dirty="0" err="1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sz="2800" dirty="0" err="1" smtClean="0"/>
              <a:t>,</a:t>
            </a:r>
            <a:r>
              <a:rPr lang="en-US" sz="2800" i="1" dirty="0" err="1" smtClean="0">
                <a:latin typeface="Consolas" pitchFamily="49" charset="0"/>
                <a:cs typeface="Consolas" pitchFamily="49" charset="0"/>
              </a:rPr>
              <a:t>d</a:t>
            </a:r>
            <a:r>
              <a:rPr lang="en-US" sz="2800" dirty="0" smtClean="0"/>
              <a:t>}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Basic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 smtClean="0">
                <a:cs typeface="Consolas" pitchFamily="49" charset="0"/>
              </a:rPr>
              <a:t>-consistency</a:t>
            </a:r>
          </a:p>
          <a:p>
            <a:pPr lvl="1"/>
            <a:r>
              <a:rPr lang="en-US" dirty="0" smtClean="0"/>
              <a:t>Any distinct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k-1</a:t>
            </a:r>
            <a:r>
              <a:rPr lang="en-US" dirty="0" smtClean="0"/>
              <a:t> variables can be consistently extended to another</a:t>
            </a:r>
          </a:p>
          <a:p>
            <a:r>
              <a:rPr lang="en-US" dirty="0" smtClean="0"/>
              <a:t>Strongly </a:t>
            </a:r>
            <a:r>
              <a:rPr lang="en-US" i="1" dirty="0" smtClean="0">
                <a:latin typeface="Consolas" pitchFamily="49" charset="0"/>
              </a:rPr>
              <a:t>k</a:t>
            </a:r>
            <a:r>
              <a:rPr lang="en-US" dirty="0" smtClean="0"/>
              <a:t>-consistent</a:t>
            </a:r>
          </a:p>
          <a:p>
            <a:pPr lvl="1"/>
            <a:r>
              <a:rPr lang="en-US" i="1" dirty="0" smtClean="0">
                <a:latin typeface="Consolas" pitchFamily="49" charset="0"/>
              </a:rPr>
              <a:t>j</a:t>
            </a:r>
            <a:r>
              <a:rPr lang="en-US" dirty="0" smtClean="0"/>
              <a:t>-consistent for all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j≤k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Globally consistent: strongly </a:t>
            </a:r>
            <a:r>
              <a:rPr lang="en-US" i="1" dirty="0" smtClean="0">
                <a:latin typeface="Consolas" pitchFamily="49" charset="0"/>
              </a:rPr>
              <a:t>n</a:t>
            </a:r>
            <a:r>
              <a:rPr lang="en-US" dirty="0" smtClean="0"/>
              <a:t>-consistent</a:t>
            </a:r>
          </a:p>
          <a:p>
            <a:pPr lvl="1"/>
            <a:r>
              <a:rPr lang="en-US" dirty="0" smtClean="0"/>
              <a:t>Strongly 2-consistency: arc consistent</a:t>
            </a:r>
          </a:p>
          <a:p>
            <a:pPr lvl="1"/>
            <a:r>
              <a:rPr lang="en-US" dirty="0" smtClean="0"/>
              <a:t>Strongly 3-consistency: path consistent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Tree</a:t>
            </a:r>
          </a:p>
          <a:p>
            <a:pPr lvl="1"/>
            <a:r>
              <a:rPr lang="en-US" dirty="0" smtClean="0"/>
              <a:t>Connected graph without any cycles</a:t>
            </a:r>
          </a:p>
          <a:p>
            <a:pPr lvl="1"/>
            <a:r>
              <a:rPr lang="en-US" dirty="0" smtClean="0"/>
              <a:t>Path between any two nodes is unique</a:t>
            </a:r>
          </a:p>
          <a:p>
            <a:pPr lvl="1"/>
            <a:r>
              <a:rPr lang="en-US" dirty="0" smtClean="0"/>
              <a:t>Distance of a node to the root is the number of edges in the path</a:t>
            </a:r>
          </a:p>
          <a:p>
            <a:pPr lvl="1"/>
            <a:r>
              <a:rPr lang="en-US" dirty="0" err="1" smtClean="0"/>
              <a:t>Subtree</a:t>
            </a:r>
            <a:r>
              <a:rPr lang="en-US" dirty="0" smtClean="0"/>
              <a:t> is a connected </a:t>
            </a:r>
            <a:r>
              <a:rPr lang="en-US" dirty="0" err="1" smtClean="0"/>
              <a:t>subgraph</a:t>
            </a:r>
            <a:r>
              <a:rPr lang="en-US" dirty="0" smtClean="0"/>
              <a:t> of the tree.</a:t>
            </a:r>
          </a:p>
          <a:p>
            <a:pPr lvl="2"/>
            <a:r>
              <a:rPr lang="en-US" dirty="0" smtClean="0"/>
              <a:t>Root is the node closed to root of tree</a:t>
            </a:r>
          </a:p>
          <a:p>
            <a:r>
              <a:rPr lang="en-US" dirty="0" smtClean="0"/>
              <a:t>Chain</a:t>
            </a:r>
          </a:p>
          <a:p>
            <a:pPr lvl="1"/>
            <a:r>
              <a:rPr lang="en-US" dirty="0" smtClean="0"/>
              <a:t>At most one child per node</a:t>
            </a:r>
          </a:p>
          <a:p>
            <a:pPr lvl="1"/>
            <a:r>
              <a:rPr lang="en-US" dirty="0" smtClean="0"/>
              <a:t>Last value of chain furthest away from root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Forest</a:t>
            </a:r>
          </a:p>
          <a:p>
            <a:pPr lvl="1"/>
            <a:r>
              <a:rPr lang="en-US" dirty="0" smtClean="0"/>
              <a:t>Graph without any cycles</a:t>
            </a:r>
          </a:p>
          <a:p>
            <a:pPr lvl="1"/>
            <a:r>
              <a:rPr lang="en-US" dirty="0" smtClean="0"/>
              <a:t>Can also be looked at as a set of trees</a:t>
            </a:r>
          </a:p>
          <a:p>
            <a:pPr lvl="1"/>
            <a:r>
              <a:rPr lang="en-US" dirty="0" smtClean="0"/>
              <a:t>Assume root for a tree in a forest</a:t>
            </a:r>
          </a:p>
          <a:p>
            <a:r>
              <a:rPr lang="en-US" dirty="0" smtClean="0"/>
              <a:t>Forest on a set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S</a:t>
            </a:r>
          </a:p>
          <a:p>
            <a:pPr lvl="1"/>
            <a:r>
              <a:rPr lang="en-US" dirty="0" smtClean="0"/>
              <a:t>vertex set is exactly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S</a:t>
            </a:r>
          </a:p>
          <a:p>
            <a:r>
              <a:rPr lang="en-US" dirty="0" smtClean="0"/>
              <a:t>Set </a:t>
            </a:r>
            <a:r>
              <a:rPr lang="en-US" i="1" dirty="0" smtClean="0">
                <a:latin typeface="Consolas" pitchFamily="49" charset="0"/>
              </a:rPr>
              <a:t>I</a:t>
            </a:r>
            <a:r>
              <a:rPr lang="en-US" dirty="0" smtClean="0"/>
              <a:t> is </a:t>
            </a:r>
            <a:r>
              <a:rPr lang="en-US" dirty="0" err="1" smtClean="0"/>
              <a:t>subtree</a:t>
            </a:r>
            <a:r>
              <a:rPr lang="en-US" dirty="0" smtClean="0"/>
              <a:t> of a forest</a:t>
            </a:r>
          </a:p>
          <a:p>
            <a:pPr lvl="1"/>
            <a:r>
              <a:rPr lang="en-US" dirty="0" smtClean="0"/>
              <a:t>If  there exists a </a:t>
            </a:r>
            <a:r>
              <a:rPr lang="en-US" dirty="0" err="1" smtClean="0"/>
              <a:t>subtree</a:t>
            </a:r>
            <a:r>
              <a:rPr lang="en-US" dirty="0" smtClean="0"/>
              <a:t> of some tree whose vertex set is exactly </a:t>
            </a:r>
            <a:r>
              <a:rPr lang="en-US" i="1" dirty="0" smtClean="0">
                <a:latin typeface="Consolas" pitchFamily="49" charset="0"/>
              </a:rPr>
              <a:t>I</a:t>
            </a:r>
          </a:p>
          <a:p>
            <a:pPr lvl="1"/>
            <a:r>
              <a:rPr lang="en-US" dirty="0" smtClean="0"/>
              <a:t>Note: Ø </a:t>
            </a:r>
            <a:r>
              <a:rPr lang="en-US" dirty="0" err="1" smtClean="0"/>
              <a:t>subtree</a:t>
            </a:r>
            <a:r>
              <a:rPr lang="en-US" dirty="0" smtClean="0"/>
              <a:t> of any forest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50275-6027-4FF2-8ACA-A244B99EBB3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3793</TotalTime>
  <Words>3753</Words>
  <Application>Microsoft Office PowerPoint</Application>
  <PresentationFormat>On-screen Show (4:3)</PresentationFormat>
  <Paragraphs>1121</Paragraphs>
  <Slides>43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Properties of  Tree Convex Constraints</vt:lpstr>
      <vt:lpstr>Overview</vt:lpstr>
      <vt:lpstr>Story</vt:lpstr>
      <vt:lpstr>Introduction</vt:lpstr>
      <vt:lpstr>Introduction</vt:lpstr>
      <vt:lpstr>Definitions: Basic</vt:lpstr>
      <vt:lpstr>Definitions: Support, Image</vt:lpstr>
      <vt:lpstr>Definitions: Basic Consistency</vt:lpstr>
      <vt:lpstr>Definitions: Trees</vt:lpstr>
      <vt:lpstr>Definitions: Tree Intersection</vt:lpstr>
      <vt:lpstr>Definitions: Tree Intersection</vt:lpstr>
      <vt:lpstr>Definitions: Tree Convex</vt:lpstr>
      <vt:lpstr>Definitions: Tree Convexity on cxy</vt:lpstr>
      <vt:lpstr>Definitions: Tree Convex CSP</vt:lpstr>
      <vt:lpstr>Definition: Proof</vt:lpstr>
      <vt:lpstr>Overview</vt:lpstr>
      <vt:lpstr>Properties: Intersection &amp; Composition</vt:lpstr>
      <vt:lpstr>Properties:  Consecutiveness</vt:lpstr>
      <vt:lpstr>Properties: Consecutiveness composition</vt:lpstr>
      <vt:lpstr>Properties: Consecutiveness composition</vt:lpstr>
      <vt:lpstr>Overview</vt:lpstr>
      <vt:lpstr>Tractable Networks: Locally Chain Convex</vt:lpstr>
      <vt:lpstr>Tractable Networks: Locally Chain Convex</vt:lpstr>
      <vt:lpstr>Tractable Networks: Locally Chain Convex</vt:lpstr>
      <vt:lpstr>Tractable Networks: Locally Chain Convex</vt:lpstr>
      <vt:lpstr>Tractable Networks: Locally Chain Convex</vt:lpstr>
      <vt:lpstr>Tractable Networks: LCC&amp;SUC</vt:lpstr>
      <vt:lpstr>Tractable Networks: LCC&amp;SUC</vt:lpstr>
      <vt:lpstr>Tractable Networks: LCC&amp;SUC</vt:lpstr>
      <vt:lpstr>Tractable Networks: LCC&amp;SUC</vt:lpstr>
      <vt:lpstr>Tractable Networks: LCC&amp;SUC</vt:lpstr>
      <vt:lpstr>Tractable Networks: LCC&amp;SUC</vt:lpstr>
      <vt:lpstr>Tractable Networks: LCC&amp;SUC</vt:lpstr>
      <vt:lpstr>Tractable Networks: LCC&amp;SUC</vt:lpstr>
      <vt:lpstr>Tractable Networks: LCC&amp;SUC</vt:lpstr>
      <vt:lpstr>Application</vt:lpstr>
      <vt:lpstr>Application</vt:lpstr>
      <vt:lpstr>Related Work (1)</vt:lpstr>
      <vt:lpstr>Related Work (2)</vt:lpstr>
      <vt:lpstr>Related Work (3)</vt:lpstr>
      <vt:lpstr>Related Work (4)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Tree Convex Constraints</dc:title>
  <dc:creator>Robert</dc:creator>
  <cp:keywords>Yuanlin Zhang;Eugene C. Freuder</cp:keywords>
  <cp:lastModifiedBy>choueiry</cp:lastModifiedBy>
  <cp:revision>465</cp:revision>
  <dcterms:created xsi:type="dcterms:W3CDTF">2009-10-20T19:40:43Z</dcterms:created>
  <dcterms:modified xsi:type="dcterms:W3CDTF">2009-11-10T20:23:41Z</dcterms:modified>
</cp:coreProperties>
</file>