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83"/>
  </p:notesMasterIdLst>
  <p:handoutMasterIdLst>
    <p:handoutMasterId r:id="rId84"/>
  </p:handoutMasterIdLst>
  <p:sldIdLst>
    <p:sldId id="256" r:id="rId2"/>
    <p:sldId id="257" r:id="rId3"/>
    <p:sldId id="402" r:id="rId4"/>
    <p:sldId id="258" r:id="rId5"/>
    <p:sldId id="259" r:id="rId6"/>
    <p:sldId id="261" r:id="rId7"/>
    <p:sldId id="262" r:id="rId8"/>
    <p:sldId id="263" r:id="rId9"/>
    <p:sldId id="379" r:id="rId10"/>
    <p:sldId id="380" r:id="rId11"/>
    <p:sldId id="265" r:id="rId12"/>
    <p:sldId id="266" r:id="rId13"/>
    <p:sldId id="381" r:id="rId14"/>
    <p:sldId id="269" r:id="rId15"/>
    <p:sldId id="411" r:id="rId16"/>
    <p:sldId id="271" r:id="rId17"/>
    <p:sldId id="293" r:id="rId18"/>
    <p:sldId id="382" r:id="rId19"/>
    <p:sldId id="296" r:id="rId20"/>
    <p:sldId id="297" r:id="rId21"/>
    <p:sldId id="383" r:id="rId22"/>
    <p:sldId id="298" r:id="rId23"/>
    <p:sldId id="404" r:id="rId24"/>
    <p:sldId id="302" r:id="rId25"/>
    <p:sldId id="306" r:id="rId26"/>
    <p:sldId id="307" r:id="rId27"/>
    <p:sldId id="308" r:id="rId28"/>
    <p:sldId id="309" r:id="rId29"/>
    <p:sldId id="374" r:id="rId30"/>
    <p:sldId id="405" r:id="rId31"/>
    <p:sldId id="378" r:id="rId32"/>
    <p:sldId id="310" r:id="rId33"/>
    <p:sldId id="312" r:id="rId34"/>
    <p:sldId id="412" r:id="rId35"/>
    <p:sldId id="313" r:id="rId36"/>
    <p:sldId id="316" r:id="rId37"/>
    <p:sldId id="314" r:id="rId38"/>
    <p:sldId id="315" r:id="rId39"/>
    <p:sldId id="317" r:id="rId40"/>
    <p:sldId id="321" r:id="rId41"/>
    <p:sldId id="324" r:id="rId42"/>
    <p:sldId id="328" r:id="rId43"/>
    <p:sldId id="407" r:id="rId44"/>
    <p:sldId id="408" r:id="rId45"/>
    <p:sldId id="409" r:id="rId46"/>
    <p:sldId id="410" r:id="rId47"/>
    <p:sldId id="318" r:id="rId48"/>
    <p:sldId id="373" r:id="rId49"/>
    <p:sldId id="406" r:id="rId50"/>
    <p:sldId id="389" r:id="rId51"/>
    <p:sldId id="391" r:id="rId52"/>
    <p:sldId id="390" r:id="rId53"/>
    <p:sldId id="392" r:id="rId54"/>
    <p:sldId id="393" r:id="rId55"/>
    <p:sldId id="394" r:id="rId56"/>
    <p:sldId id="395" r:id="rId57"/>
    <p:sldId id="355" r:id="rId58"/>
    <p:sldId id="403" r:id="rId59"/>
    <p:sldId id="397" r:id="rId60"/>
    <p:sldId id="359" r:id="rId61"/>
    <p:sldId id="363" r:id="rId62"/>
    <p:sldId id="364" r:id="rId63"/>
    <p:sldId id="399" r:id="rId64"/>
    <p:sldId id="400" r:id="rId65"/>
    <p:sldId id="367" r:id="rId66"/>
    <p:sldId id="368" r:id="rId67"/>
    <p:sldId id="369" r:id="rId68"/>
    <p:sldId id="370" r:id="rId69"/>
    <p:sldId id="361" r:id="rId70"/>
    <p:sldId id="371" r:id="rId71"/>
    <p:sldId id="360" r:id="rId72"/>
    <p:sldId id="372" r:id="rId73"/>
    <p:sldId id="398" r:id="rId74"/>
    <p:sldId id="336" r:id="rId75"/>
    <p:sldId id="337" r:id="rId76"/>
    <p:sldId id="340" r:id="rId77"/>
    <p:sldId id="341" r:id="rId78"/>
    <p:sldId id="342" r:id="rId79"/>
    <p:sldId id="344" r:id="rId80"/>
    <p:sldId id="401" r:id="rId81"/>
    <p:sldId id="343"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8863" autoAdjust="0"/>
    <p:restoredTop sz="94660" autoAdjust="0"/>
  </p:normalViewPr>
  <p:slideViewPr>
    <p:cSldViewPr>
      <p:cViewPr varScale="1">
        <p:scale>
          <a:sx n="126" d="100"/>
          <a:sy n="126" d="100"/>
        </p:scale>
        <p:origin x="-120" y="-3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F7347E-A9E0-4E89-9A28-53F9C4C8EA0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4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F24DC4-7DBA-4FDC-8ACD-7888EB748BD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ภาพนิ่งชื่อเรื่อง">
    <p:spTree>
      <p:nvGrpSpPr>
        <p:cNvPr id="1" name=""/>
        <p:cNvGrpSpPr/>
        <p:nvPr/>
      </p:nvGrpSpPr>
      <p:grpSpPr>
        <a:xfrm>
          <a:off x="0" y="0"/>
          <a:ext cx="0" cy="0"/>
          <a:chOff x="0" y="0"/>
          <a:chExt cx="0" cy="0"/>
        </a:xfrm>
      </p:grpSpPr>
      <p:sp>
        <p:nvSpPr>
          <p:cNvPr id="32153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th-TH"/>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321541" name="Rectangle 5"/>
          <p:cNvSpPr>
            <a:spLocks noGrp="1" noChangeArrowheads="1"/>
          </p:cNvSpPr>
          <p:nvPr>
            <p:ph type="dt" sz="half" idx="2"/>
          </p:nvPr>
        </p:nvSpPr>
        <p:spPr/>
        <p:txBody>
          <a:bodyPr/>
          <a:lstStyle>
            <a:lvl1pPr>
              <a:defRPr/>
            </a:lvl1pPr>
          </a:lstStyle>
          <a:p>
            <a:endParaRPr lang="en-US" altLang="en-US"/>
          </a:p>
        </p:txBody>
      </p:sp>
      <p:sp>
        <p:nvSpPr>
          <p:cNvPr id="321542" name="Rectangle 6"/>
          <p:cNvSpPr>
            <a:spLocks noGrp="1" noChangeArrowheads="1"/>
          </p:cNvSpPr>
          <p:nvPr>
            <p:ph type="ftr" sz="quarter" idx="3"/>
          </p:nvPr>
        </p:nvSpPr>
        <p:spPr/>
        <p:txBody>
          <a:bodyPr/>
          <a:lstStyle>
            <a:lvl1pPr>
              <a:defRPr/>
            </a:lvl1pPr>
          </a:lstStyle>
          <a:p>
            <a:endParaRPr lang="en-US" altLang="en-US"/>
          </a:p>
        </p:txBody>
      </p:sp>
      <p:sp>
        <p:nvSpPr>
          <p:cNvPr id="321543" name="Rectangle 7"/>
          <p:cNvSpPr>
            <a:spLocks noGrp="1" noChangeArrowheads="1"/>
          </p:cNvSpPr>
          <p:nvPr>
            <p:ph type="sldNum" sz="quarter" idx="4"/>
          </p:nvPr>
        </p:nvSpPr>
        <p:spPr/>
        <p:txBody>
          <a:bodyPr/>
          <a:lstStyle>
            <a:lvl1pPr>
              <a:defRPr/>
            </a:lvl1pPr>
          </a:lstStyle>
          <a:p>
            <a:fld id="{63DB5E6E-1511-4503-9B2A-A40749C43AB0}" type="slidenum">
              <a:rPr lang="en-US" altLang="en-US" smtClean="0"/>
              <a:pPr/>
              <a:t>‹#›</a:t>
            </a:fld>
            <a:endParaRPr lang="en-US" altLang="en-US"/>
          </a:p>
        </p:txBody>
      </p:sp>
      <p:grpSp>
        <p:nvGrpSpPr>
          <p:cNvPr id="321544" name="Group 8"/>
          <p:cNvGrpSpPr>
            <a:grpSpLocks/>
          </p:cNvGrpSpPr>
          <p:nvPr/>
        </p:nvGrpSpPr>
        <p:grpSpPr bwMode="auto">
          <a:xfrm>
            <a:off x="7493000" y="2992438"/>
            <a:ext cx="1338263" cy="2189162"/>
            <a:chOff x="4704" y="1885"/>
            <a:chExt cx="843" cy="1379"/>
          </a:xfrm>
        </p:grpSpPr>
        <p:sp>
          <p:nvSpPr>
            <p:cNvPr id="32154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th-TH"/>
            </a:p>
          </p:txBody>
        </p:sp>
        <p:sp>
          <p:nvSpPr>
            <p:cNvPr id="32154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th-TH"/>
            </a:p>
          </p:txBody>
        </p:sp>
        <p:sp>
          <p:nvSpPr>
            <p:cNvPr id="32154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th-TH"/>
            </a:p>
          </p:txBody>
        </p:sp>
        <p:sp>
          <p:nvSpPr>
            <p:cNvPr id="32154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th-TH"/>
            </a:p>
          </p:txBody>
        </p:sp>
        <p:sp>
          <p:nvSpPr>
            <p:cNvPr id="32154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th-TH"/>
            </a:p>
          </p:txBody>
        </p:sp>
        <p:sp>
          <p:nvSpPr>
            <p:cNvPr id="32155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th-TH"/>
            </a:p>
          </p:txBody>
        </p:sp>
        <p:sp>
          <p:nvSpPr>
            <p:cNvPr id="32155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th-TH"/>
            </a:p>
          </p:txBody>
        </p:sp>
        <p:sp>
          <p:nvSpPr>
            <p:cNvPr id="32155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th-TH"/>
            </a:p>
          </p:txBody>
        </p:sp>
        <p:sp>
          <p:nvSpPr>
            <p:cNvPr id="32155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th-TH"/>
            </a:p>
          </p:txBody>
        </p:sp>
        <p:sp>
          <p:nvSpPr>
            <p:cNvPr id="32155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th-TH"/>
            </a:p>
          </p:txBody>
        </p:sp>
        <p:sp>
          <p:nvSpPr>
            <p:cNvPr id="32155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th-TH"/>
            </a:p>
          </p:txBody>
        </p:sp>
        <p:sp>
          <p:nvSpPr>
            <p:cNvPr id="32155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th-TH"/>
            </a:p>
          </p:txBody>
        </p:sp>
        <p:sp>
          <p:nvSpPr>
            <p:cNvPr id="32155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th-TH"/>
            </a:p>
          </p:txBody>
        </p:sp>
        <p:sp>
          <p:nvSpPr>
            <p:cNvPr id="32155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th-TH"/>
            </a:p>
          </p:txBody>
        </p:sp>
        <p:sp>
          <p:nvSpPr>
            <p:cNvPr id="32155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th-TH"/>
            </a:p>
          </p:txBody>
        </p:sp>
        <p:sp>
          <p:nvSpPr>
            <p:cNvPr id="32156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th-TH"/>
            </a:p>
          </p:txBody>
        </p:sp>
        <p:sp>
          <p:nvSpPr>
            <p:cNvPr id="32156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th-TH"/>
            </a:p>
          </p:txBody>
        </p:sp>
        <p:sp>
          <p:nvSpPr>
            <p:cNvPr id="32156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th-TH"/>
            </a:p>
          </p:txBody>
        </p:sp>
        <p:sp>
          <p:nvSpPr>
            <p:cNvPr id="32156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th-TH"/>
            </a:p>
          </p:txBody>
        </p:sp>
        <p:sp>
          <p:nvSpPr>
            <p:cNvPr id="32156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th-TH"/>
            </a:p>
          </p:txBody>
        </p:sp>
        <p:sp>
          <p:nvSpPr>
            <p:cNvPr id="32156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th-TH"/>
            </a:p>
          </p:txBody>
        </p:sp>
        <p:sp>
          <p:nvSpPr>
            <p:cNvPr id="32156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th-TH"/>
            </a:p>
          </p:txBody>
        </p:sp>
        <p:sp>
          <p:nvSpPr>
            <p:cNvPr id="32156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th-TH"/>
            </a:p>
          </p:txBody>
        </p:sp>
        <p:sp>
          <p:nvSpPr>
            <p:cNvPr id="32156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th-TH"/>
            </a:p>
          </p:txBody>
        </p:sp>
        <p:sp>
          <p:nvSpPr>
            <p:cNvPr id="32156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th-TH"/>
            </a:p>
          </p:txBody>
        </p:sp>
        <p:sp>
          <p:nvSpPr>
            <p:cNvPr id="32157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th-TH"/>
            </a:p>
          </p:txBody>
        </p:sp>
        <p:sp>
          <p:nvSpPr>
            <p:cNvPr id="32157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th-TH"/>
            </a:p>
          </p:txBody>
        </p:sp>
        <p:sp>
          <p:nvSpPr>
            <p:cNvPr id="32157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th-TH"/>
            </a:p>
          </p:txBody>
        </p:sp>
        <p:sp>
          <p:nvSpPr>
            <p:cNvPr id="32157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th-TH"/>
            </a:p>
          </p:txBody>
        </p:sp>
        <p:sp>
          <p:nvSpPr>
            <p:cNvPr id="32157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th-TH"/>
            </a:p>
          </p:txBody>
        </p:sp>
        <p:sp>
          <p:nvSpPr>
            <p:cNvPr id="32157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th-TH"/>
            </a:p>
          </p:txBody>
        </p:sp>
      </p:grpSp>
      <p:sp>
        <p:nvSpPr>
          <p:cNvPr id="32157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th-TH"/>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mtClean="0"/>
              <a:t>Click to edit Master title style</a:t>
            </a:r>
            <a:endParaRPr lang="en-US"/>
          </a:p>
        </p:txBody>
      </p:sp>
      <p:sp>
        <p:nvSpPr>
          <p:cNvPr id="3" name="ตัวยึดข้อความแนวตั้ง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ตัวยึดวันที่ 3"/>
          <p:cNvSpPr>
            <a:spLocks noGrp="1"/>
          </p:cNvSpPr>
          <p:nvPr>
            <p:ph type="dt" sz="half" idx="10"/>
          </p:nvPr>
        </p:nvSpPr>
        <p:spPr/>
        <p:txBody>
          <a:bodyPr/>
          <a:lstStyle>
            <a:lvl1pPr>
              <a:defRPr/>
            </a:lvl1pPr>
          </a:lstStyle>
          <a:p>
            <a:endParaRPr lang="en-US" altLang="en-US"/>
          </a:p>
        </p:txBody>
      </p:sp>
      <p:sp>
        <p:nvSpPr>
          <p:cNvPr id="5" name="ตัวยึดท้ายกระดาษ 4"/>
          <p:cNvSpPr>
            <a:spLocks noGrp="1"/>
          </p:cNvSpPr>
          <p:nvPr>
            <p:ph type="ftr" sz="quarter" idx="11"/>
          </p:nvPr>
        </p:nvSpPr>
        <p:spPr/>
        <p:txBody>
          <a:bodyPr/>
          <a:lstStyle>
            <a:lvl1pPr>
              <a:defRPr/>
            </a:lvl1pPr>
          </a:lstStyle>
          <a:p>
            <a:endParaRPr lang="en-US" altLang="en-US"/>
          </a:p>
        </p:txBody>
      </p:sp>
      <p:sp>
        <p:nvSpPr>
          <p:cNvPr id="6" name="ตัวยึดหมายเลขภาพนิ่ง 5"/>
          <p:cNvSpPr>
            <a:spLocks noGrp="1"/>
          </p:cNvSpPr>
          <p:nvPr>
            <p:ph type="sldNum" sz="quarter" idx="12"/>
          </p:nvPr>
        </p:nvSpPr>
        <p:spPr/>
        <p:txBody>
          <a:bodyPr/>
          <a:lstStyle>
            <a:lvl1pPr>
              <a:defRPr/>
            </a:lvl1pPr>
          </a:lstStyle>
          <a:p>
            <a:fld id="{043CF1D6-79D7-4D9C-A2CC-DD8B8BC7CB49}"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ตัวยึดข้อความแนวตั้ง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ตัวยึดวันที่ 3"/>
          <p:cNvSpPr>
            <a:spLocks noGrp="1"/>
          </p:cNvSpPr>
          <p:nvPr>
            <p:ph type="dt" sz="half" idx="10"/>
          </p:nvPr>
        </p:nvSpPr>
        <p:spPr/>
        <p:txBody>
          <a:bodyPr/>
          <a:lstStyle>
            <a:lvl1pPr>
              <a:defRPr/>
            </a:lvl1pPr>
          </a:lstStyle>
          <a:p>
            <a:endParaRPr lang="en-US" altLang="en-US"/>
          </a:p>
        </p:txBody>
      </p:sp>
      <p:sp>
        <p:nvSpPr>
          <p:cNvPr id="5" name="ตัวยึดท้ายกระดาษ 4"/>
          <p:cNvSpPr>
            <a:spLocks noGrp="1"/>
          </p:cNvSpPr>
          <p:nvPr>
            <p:ph type="ftr" sz="quarter" idx="11"/>
          </p:nvPr>
        </p:nvSpPr>
        <p:spPr/>
        <p:txBody>
          <a:bodyPr/>
          <a:lstStyle>
            <a:lvl1pPr>
              <a:defRPr/>
            </a:lvl1pPr>
          </a:lstStyle>
          <a:p>
            <a:endParaRPr lang="en-US" altLang="en-US"/>
          </a:p>
        </p:txBody>
      </p:sp>
      <p:sp>
        <p:nvSpPr>
          <p:cNvPr id="6" name="ตัวยึดหมายเลขภาพนิ่ง 5"/>
          <p:cNvSpPr>
            <a:spLocks noGrp="1"/>
          </p:cNvSpPr>
          <p:nvPr>
            <p:ph type="sldNum" sz="quarter" idx="12"/>
          </p:nvPr>
        </p:nvSpPr>
        <p:spPr/>
        <p:txBody>
          <a:bodyPr/>
          <a:lstStyle>
            <a:lvl1pPr>
              <a:defRPr/>
            </a:lvl1pPr>
          </a:lstStyle>
          <a:p>
            <a:fld id="{685B0189-294F-4862-B38B-D8DD405819AE}"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mtClean="0"/>
              <a:t>Click to edit Master title style</a:t>
            </a:r>
            <a:endParaRPr lang="en-US"/>
          </a:p>
        </p:txBody>
      </p:sp>
      <p:sp>
        <p:nvSpPr>
          <p:cNvPr id="3" name="ตัวยึดเนื้อหา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ตัวยึดวันที่ 3"/>
          <p:cNvSpPr>
            <a:spLocks noGrp="1"/>
          </p:cNvSpPr>
          <p:nvPr>
            <p:ph type="dt" sz="half" idx="10"/>
          </p:nvPr>
        </p:nvSpPr>
        <p:spPr/>
        <p:txBody>
          <a:bodyPr/>
          <a:lstStyle>
            <a:lvl1pPr>
              <a:defRPr/>
            </a:lvl1pPr>
          </a:lstStyle>
          <a:p>
            <a:endParaRPr lang="en-US" altLang="en-US"/>
          </a:p>
        </p:txBody>
      </p:sp>
      <p:sp>
        <p:nvSpPr>
          <p:cNvPr id="5" name="ตัวยึดท้ายกระดาษ 4"/>
          <p:cNvSpPr>
            <a:spLocks noGrp="1"/>
          </p:cNvSpPr>
          <p:nvPr>
            <p:ph type="ftr" sz="quarter" idx="11"/>
          </p:nvPr>
        </p:nvSpPr>
        <p:spPr/>
        <p:txBody>
          <a:bodyPr/>
          <a:lstStyle>
            <a:lvl1pPr>
              <a:defRPr/>
            </a:lvl1pPr>
          </a:lstStyle>
          <a:p>
            <a:endParaRPr lang="en-US" altLang="en-US"/>
          </a:p>
        </p:txBody>
      </p:sp>
      <p:sp>
        <p:nvSpPr>
          <p:cNvPr id="6" name="ตัวยึดหมายเลขภาพนิ่ง 5"/>
          <p:cNvSpPr>
            <a:spLocks noGrp="1"/>
          </p:cNvSpPr>
          <p:nvPr>
            <p:ph type="sldNum" sz="quarter" idx="12"/>
          </p:nvPr>
        </p:nvSpPr>
        <p:spPr/>
        <p:txBody>
          <a:bodyPr/>
          <a:lstStyle>
            <a:lvl1pPr>
              <a:defRPr/>
            </a:lvl1pPr>
          </a:lstStyle>
          <a:p>
            <a:fld id="{32E6F7C4-CF77-449A-8837-AC119188FB74}"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ตัวยึดวันที่ 3"/>
          <p:cNvSpPr>
            <a:spLocks noGrp="1"/>
          </p:cNvSpPr>
          <p:nvPr>
            <p:ph type="dt" sz="half" idx="10"/>
          </p:nvPr>
        </p:nvSpPr>
        <p:spPr/>
        <p:txBody>
          <a:bodyPr/>
          <a:lstStyle>
            <a:lvl1pPr>
              <a:defRPr/>
            </a:lvl1pPr>
          </a:lstStyle>
          <a:p>
            <a:endParaRPr lang="en-US" altLang="en-US"/>
          </a:p>
        </p:txBody>
      </p:sp>
      <p:sp>
        <p:nvSpPr>
          <p:cNvPr id="5" name="ตัวยึดท้ายกระดาษ 4"/>
          <p:cNvSpPr>
            <a:spLocks noGrp="1"/>
          </p:cNvSpPr>
          <p:nvPr>
            <p:ph type="ftr" sz="quarter" idx="11"/>
          </p:nvPr>
        </p:nvSpPr>
        <p:spPr/>
        <p:txBody>
          <a:bodyPr/>
          <a:lstStyle>
            <a:lvl1pPr>
              <a:defRPr/>
            </a:lvl1pPr>
          </a:lstStyle>
          <a:p>
            <a:endParaRPr lang="en-US" altLang="en-US"/>
          </a:p>
        </p:txBody>
      </p:sp>
      <p:sp>
        <p:nvSpPr>
          <p:cNvPr id="6" name="ตัวยึดหมายเลขภาพนิ่ง 5"/>
          <p:cNvSpPr>
            <a:spLocks noGrp="1"/>
          </p:cNvSpPr>
          <p:nvPr>
            <p:ph type="sldNum" sz="quarter" idx="12"/>
          </p:nvPr>
        </p:nvSpPr>
        <p:spPr/>
        <p:txBody>
          <a:bodyPr/>
          <a:lstStyle>
            <a:lvl1pPr>
              <a:defRPr/>
            </a:lvl1pPr>
          </a:lstStyle>
          <a:p>
            <a:fld id="{7D636911-1325-4BEB-9919-E20CB790ABD7}"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mtClean="0"/>
              <a:t>Click to edit Master title style</a:t>
            </a:r>
            <a:endParaRPr lang="en-US"/>
          </a:p>
        </p:txBody>
      </p:sp>
      <p:sp>
        <p:nvSpPr>
          <p:cNvPr id="3" name="ตัวยึดเนื้อหา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ตัวยึดเนื้อหา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ตัวยึดวันที่ 4"/>
          <p:cNvSpPr>
            <a:spLocks noGrp="1"/>
          </p:cNvSpPr>
          <p:nvPr>
            <p:ph type="dt" sz="half" idx="10"/>
          </p:nvPr>
        </p:nvSpPr>
        <p:spPr/>
        <p:txBody>
          <a:bodyPr/>
          <a:lstStyle>
            <a:lvl1pPr>
              <a:defRPr/>
            </a:lvl1pPr>
          </a:lstStyle>
          <a:p>
            <a:endParaRPr lang="en-US" altLang="en-US"/>
          </a:p>
        </p:txBody>
      </p:sp>
      <p:sp>
        <p:nvSpPr>
          <p:cNvPr id="6" name="ตัวยึดท้ายกระดาษ 5"/>
          <p:cNvSpPr>
            <a:spLocks noGrp="1"/>
          </p:cNvSpPr>
          <p:nvPr>
            <p:ph type="ftr" sz="quarter" idx="11"/>
          </p:nvPr>
        </p:nvSpPr>
        <p:spPr/>
        <p:txBody>
          <a:bodyPr/>
          <a:lstStyle>
            <a:lvl1pPr>
              <a:defRPr/>
            </a:lvl1pPr>
          </a:lstStyle>
          <a:p>
            <a:endParaRPr lang="en-US" altLang="en-US"/>
          </a:p>
        </p:txBody>
      </p:sp>
      <p:sp>
        <p:nvSpPr>
          <p:cNvPr id="7" name="ตัวยึดหมายเลขภาพนิ่ง 6"/>
          <p:cNvSpPr>
            <a:spLocks noGrp="1"/>
          </p:cNvSpPr>
          <p:nvPr>
            <p:ph type="sldNum" sz="quarter" idx="12"/>
          </p:nvPr>
        </p:nvSpPr>
        <p:spPr/>
        <p:txBody>
          <a:bodyPr/>
          <a:lstStyle>
            <a:lvl1pPr>
              <a:defRPr/>
            </a:lvl1pPr>
          </a:lstStyle>
          <a:p>
            <a:fld id="{06D0E399-7EEB-4AB3-86CF-282A846202D2}"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ตัวยึดวันที่ 6"/>
          <p:cNvSpPr>
            <a:spLocks noGrp="1"/>
          </p:cNvSpPr>
          <p:nvPr>
            <p:ph type="dt" sz="half" idx="10"/>
          </p:nvPr>
        </p:nvSpPr>
        <p:spPr/>
        <p:txBody>
          <a:bodyPr/>
          <a:lstStyle>
            <a:lvl1pPr>
              <a:defRPr/>
            </a:lvl1pPr>
          </a:lstStyle>
          <a:p>
            <a:endParaRPr lang="en-US" altLang="en-US"/>
          </a:p>
        </p:txBody>
      </p:sp>
      <p:sp>
        <p:nvSpPr>
          <p:cNvPr id="8" name="ตัวยึดท้ายกระดาษ 7"/>
          <p:cNvSpPr>
            <a:spLocks noGrp="1"/>
          </p:cNvSpPr>
          <p:nvPr>
            <p:ph type="ftr" sz="quarter" idx="11"/>
          </p:nvPr>
        </p:nvSpPr>
        <p:spPr/>
        <p:txBody>
          <a:bodyPr/>
          <a:lstStyle>
            <a:lvl1pPr>
              <a:defRPr/>
            </a:lvl1pPr>
          </a:lstStyle>
          <a:p>
            <a:endParaRPr lang="en-US" altLang="en-US"/>
          </a:p>
        </p:txBody>
      </p:sp>
      <p:sp>
        <p:nvSpPr>
          <p:cNvPr id="9" name="ตัวยึดหมายเลขภาพนิ่ง 8"/>
          <p:cNvSpPr>
            <a:spLocks noGrp="1"/>
          </p:cNvSpPr>
          <p:nvPr>
            <p:ph type="sldNum" sz="quarter" idx="12"/>
          </p:nvPr>
        </p:nvSpPr>
        <p:spPr/>
        <p:txBody>
          <a:bodyPr/>
          <a:lstStyle>
            <a:lvl1pPr>
              <a:defRPr/>
            </a:lvl1pPr>
          </a:lstStyle>
          <a:p>
            <a:fld id="{D0CE949B-3EFB-402B-B1E7-D68C6F3B6133}"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mtClean="0"/>
              <a:t>Click to edit Master title style</a:t>
            </a:r>
            <a:endParaRPr lang="en-US"/>
          </a:p>
        </p:txBody>
      </p:sp>
      <p:sp>
        <p:nvSpPr>
          <p:cNvPr id="3" name="ตัวยึดวันที่ 2"/>
          <p:cNvSpPr>
            <a:spLocks noGrp="1"/>
          </p:cNvSpPr>
          <p:nvPr>
            <p:ph type="dt" sz="half" idx="10"/>
          </p:nvPr>
        </p:nvSpPr>
        <p:spPr/>
        <p:txBody>
          <a:bodyPr/>
          <a:lstStyle>
            <a:lvl1pPr>
              <a:defRPr/>
            </a:lvl1pPr>
          </a:lstStyle>
          <a:p>
            <a:endParaRPr lang="en-US" altLang="en-US"/>
          </a:p>
        </p:txBody>
      </p:sp>
      <p:sp>
        <p:nvSpPr>
          <p:cNvPr id="4" name="ตัวยึดท้ายกระดาษ 3"/>
          <p:cNvSpPr>
            <a:spLocks noGrp="1"/>
          </p:cNvSpPr>
          <p:nvPr>
            <p:ph type="ftr" sz="quarter" idx="11"/>
          </p:nvPr>
        </p:nvSpPr>
        <p:spPr/>
        <p:txBody>
          <a:bodyPr/>
          <a:lstStyle>
            <a:lvl1pPr>
              <a:defRPr/>
            </a:lvl1pPr>
          </a:lstStyle>
          <a:p>
            <a:endParaRPr lang="en-US" altLang="en-US"/>
          </a:p>
        </p:txBody>
      </p:sp>
      <p:sp>
        <p:nvSpPr>
          <p:cNvPr id="5" name="ตัวยึดหมายเลขภาพนิ่ง 4"/>
          <p:cNvSpPr>
            <a:spLocks noGrp="1"/>
          </p:cNvSpPr>
          <p:nvPr>
            <p:ph type="sldNum" sz="quarter" idx="12"/>
          </p:nvPr>
        </p:nvSpPr>
        <p:spPr/>
        <p:txBody>
          <a:bodyPr/>
          <a:lstStyle>
            <a:lvl1pPr>
              <a:defRPr/>
            </a:lvl1pPr>
          </a:lstStyle>
          <a:p>
            <a:fld id="{B8DDB190-8517-45F5-B7BE-B5821C0F3B81}"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en-US" altLang="en-US"/>
          </a:p>
        </p:txBody>
      </p:sp>
      <p:sp>
        <p:nvSpPr>
          <p:cNvPr id="3" name="ตัวยึดท้ายกระดาษ 2"/>
          <p:cNvSpPr>
            <a:spLocks noGrp="1"/>
          </p:cNvSpPr>
          <p:nvPr>
            <p:ph type="ftr" sz="quarter" idx="11"/>
          </p:nvPr>
        </p:nvSpPr>
        <p:spPr/>
        <p:txBody>
          <a:bodyPr/>
          <a:lstStyle>
            <a:lvl1pPr>
              <a:defRPr/>
            </a:lvl1pPr>
          </a:lstStyle>
          <a:p>
            <a:endParaRPr lang="en-US" altLang="en-US"/>
          </a:p>
        </p:txBody>
      </p:sp>
      <p:sp>
        <p:nvSpPr>
          <p:cNvPr id="4" name="ตัวยึดหมายเลขภาพนิ่ง 3"/>
          <p:cNvSpPr>
            <a:spLocks noGrp="1"/>
          </p:cNvSpPr>
          <p:nvPr>
            <p:ph type="sldNum" sz="quarter" idx="12"/>
          </p:nvPr>
        </p:nvSpPr>
        <p:spPr/>
        <p:txBody>
          <a:bodyPr/>
          <a:lstStyle>
            <a:lvl1pPr>
              <a:defRPr/>
            </a:lvl1pPr>
          </a:lstStyle>
          <a:p>
            <a:fld id="{40B8788F-DD86-4F29-B286-716FDCB6ADDD}"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ตัวยึดวันที่ 4"/>
          <p:cNvSpPr>
            <a:spLocks noGrp="1"/>
          </p:cNvSpPr>
          <p:nvPr>
            <p:ph type="dt" sz="half" idx="10"/>
          </p:nvPr>
        </p:nvSpPr>
        <p:spPr/>
        <p:txBody>
          <a:bodyPr/>
          <a:lstStyle>
            <a:lvl1pPr>
              <a:defRPr/>
            </a:lvl1pPr>
          </a:lstStyle>
          <a:p>
            <a:endParaRPr lang="en-US" altLang="en-US"/>
          </a:p>
        </p:txBody>
      </p:sp>
      <p:sp>
        <p:nvSpPr>
          <p:cNvPr id="6" name="ตัวยึดท้ายกระดาษ 5"/>
          <p:cNvSpPr>
            <a:spLocks noGrp="1"/>
          </p:cNvSpPr>
          <p:nvPr>
            <p:ph type="ftr" sz="quarter" idx="11"/>
          </p:nvPr>
        </p:nvSpPr>
        <p:spPr/>
        <p:txBody>
          <a:bodyPr/>
          <a:lstStyle>
            <a:lvl1pPr>
              <a:defRPr/>
            </a:lvl1pPr>
          </a:lstStyle>
          <a:p>
            <a:endParaRPr lang="en-US" altLang="en-US"/>
          </a:p>
        </p:txBody>
      </p:sp>
      <p:sp>
        <p:nvSpPr>
          <p:cNvPr id="7" name="ตัวยึดหมายเลขภาพนิ่ง 6"/>
          <p:cNvSpPr>
            <a:spLocks noGrp="1"/>
          </p:cNvSpPr>
          <p:nvPr>
            <p:ph type="sldNum" sz="quarter" idx="12"/>
          </p:nvPr>
        </p:nvSpPr>
        <p:spPr/>
        <p:txBody>
          <a:bodyPr/>
          <a:lstStyle>
            <a:lvl1pPr>
              <a:defRPr/>
            </a:lvl1pPr>
          </a:lstStyle>
          <a:p>
            <a:fld id="{5D011E0F-A675-4A43-BCB1-D3834A5BF300}"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ตัวยึดวันที่ 4"/>
          <p:cNvSpPr>
            <a:spLocks noGrp="1"/>
          </p:cNvSpPr>
          <p:nvPr>
            <p:ph type="dt" sz="half" idx="10"/>
          </p:nvPr>
        </p:nvSpPr>
        <p:spPr/>
        <p:txBody>
          <a:bodyPr/>
          <a:lstStyle>
            <a:lvl1pPr>
              <a:defRPr/>
            </a:lvl1pPr>
          </a:lstStyle>
          <a:p>
            <a:endParaRPr lang="en-US" altLang="en-US"/>
          </a:p>
        </p:txBody>
      </p:sp>
      <p:sp>
        <p:nvSpPr>
          <p:cNvPr id="6" name="ตัวยึดท้ายกระดาษ 5"/>
          <p:cNvSpPr>
            <a:spLocks noGrp="1"/>
          </p:cNvSpPr>
          <p:nvPr>
            <p:ph type="ftr" sz="quarter" idx="11"/>
          </p:nvPr>
        </p:nvSpPr>
        <p:spPr/>
        <p:txBody>
          <a:bodyPr/>
          <a:lstStyle>
            <a:lvl1pPr>
              <a:defRPr/>
            </a:lvl1pPr>
          </a:lstStyle>
          <a:p>
            <a:endParaRPr lang="en-US" altLang="en-US"/>
          </a:p>
        </p:txBody>
      </p:sp>
      <p:sp>
        <p:nvSpPr>
          <p:cNvPr id="7" name="ตัวยึดหมายเลขภาพนิ่ง 6"/>
          <p:cNvSpPr>
            <a:spLocks noGrp="1"/>
          </p:cNvSpPr>
          <p:nvPr>
            <p:ph type="sldNum" sz="quarter" idx="12"/>
          </p:nvPr>
        </p:nvSpPr>
        <p:spPr/>
        <p:txBody>
          <a:bodyPr/>
          <a:lstStyle>
            <a:lvl1pPr>
              <a:defRPr/>
            </a:lvl1pPr>
          </a:lstStyle>
          <a:p>
            <a:fld id="{BE2BA541-4FD6-4D96-95B1-4C580037D4F1}"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th-TH"/>
          </a:p>
        </p:txBody>
      </p:sp>
      <p:sp>
        <p:nvSpPr>
          <p:cNvPr id="32051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คลิกเพื่อแก้ไขลักษณะชื่อเรื่องต้นแบบ</a:t>
            </a:r>
          </a:p>
        </p:txBody>
      </p:sp>
      <p:sp>
        <p:nvSpPr>
          <p:cNvPr id="32051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คลิกเพื่อแก้ไขลักษณะของข้อความต้นแบบ</a:t>
            </a:r>
          </a:p>
          <a:p>
            <a:pPr lvl="1"/>
            <a:r>
              <a:rPr lang="en-US" altLang="en-US" smtClean="0"/>
              <a:t>ระดับที่สอง</a:t>
            </a:r>
          </a:p>
          <a:p>
            <a:pPr lvl="2"/>
            <a:r>
              <a:rPr lang="en-US" altLang="en-US" smtClean="0"/>
              <a:t>ระดับที่สาม</a:t>
            </a:r>
          </a:p>
          <a:p>
            <a:pPr lvl="3"/>
            <a:r>
              <a:rPr lang="en-US" altLang="en-US" smtClean="0"/>
              <a:t>ระดับที่สี่</a:t>
            </a:r>
          </a:p>
          <a:p>
            <a:pPr lvl="4"/>
            <a:r>
              <a:rPr lang="en-US" altLang="en-US" smtClean="0"/>
              <a:t>ระดับที่ห้า</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E6D8A64-3D1D-4FFF-AB97-77C3455E4935}" type="slidenum">
              <a:rPr lang="en-US" altLang="en-US" smtClean="0"/>
              <a:pPr/>
              <a:t>‹#›</a:t>
            </a:fld>
            <a:endParaRPr lang="en-US" altLang="en-US"/>
          </a:p>
        </p:txBody>
      </p:sp>
      <p:grpSp>
        <p:nvGrpSpPr>
          <p:cNvPr id="320520"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th-TH"/>
            </a:p>
          </p:txBody>
        </p:sp>
        <p:sp>
          <p:nvSpPr>
            <p:cNvPr id="32052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th-TH"/>
            </a:p>
          </p:txBody>
        </p:sp>
        <p:sp>
          <p:nvSpPr>
            <p:cNvPr id="32052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th-TH"/>
            </a:p>
          </p:txBody>
        </p:sp>
        <p:sp>
          <p:nvSpPr>
            <p:cNvPr id="32052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th-TH"/>
            </a:p>
          </p:txBody>
        </p:sp>
        <p:sp>
          <p:nvSpPr>
            <p:cNvPr id="32052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th-TH"/>
            </a:p>
          </p:txBody>
        </p:sp>
        <p:sp>
          <p:nvSpPr>
            <p:cNvPr id="32052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th-TH"/>
            </a:p>
          </p:txBody>
        </p:sp>
        <p:sp>
          <p:nvSpPr>
            <p:cNvPr id="32052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th-TH"/>
            </a:p>
          </p:txBody>
        </p:sp>
        <p:sp>
          <p:nvSpPr>
            <p:cNvPr id="32052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th-TH"/>
            </a:p>
          </p:txBody>
        </p:sp>
        <p:sp>
          <p:nvSpPr>
            <p:cNvPr id="32052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th-TH"/>
            </a:p>
          </p:txBody>
        </p:sp>
        <p:sp>
          <p:nvSpPr>
            <p:cNvPr id="32053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th-TH"/>
            </a:p>
          </p:txBody>
        </p:sp>
        <p:sp>
          <p:nvSpPr>
            <p:cNvPr id="32053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th-TH"/>
            </a:p>
          </p:txBody>
        </p:sp>
        <p:sp>
          <p:nvSpPr>
            <p:cNvPr id="32053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th-TH"/>
            </a:p>
          </p:txBody>
        </p:sp>
        <p:sp>
          <p:nvSpPr>
            <p:cNvPr id="32053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th-TH"/>
            </a:p>
          </p:txBody>
        </p:sp>
        <p:sp>
          <p:nvSpPr>
            <p:cNvPr id="32053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th-TH"/>
            </a:p>
          </p:txBody>
        </p:sp>
        <p:sp>
          <p:nvSpPr>
            <p:cNvPr id="32053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th-TH"/>
            </a:p>
          </p:txBody>
        </p:sp>
        <p:sp>
          <p:nvSpPr>
            <p:cNvPr id="32053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th-TH"/>
            </a:p>
          </p:txBody>
        </p:sp>
        <p:sp>
          <p:nvSpPr>
            <p:cNvPr id="32053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th-TH"/>
            </a:p>
          </p:txBody>
        </p:sp>
        <p:sp>
          <p:nvSpPr>
            <p:cNvPr id="32053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th-TH"/>
            </a:p>
          </p:txBody>
        </p:sp>
        <p:sp>
          <p:nvSpPr>
            <p:cNvPr id="32053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th-TH"/>
            </a:p>
          </p:txBody>
        </p:sp>
        <p:sp>
          <p:nvSpPr>
            <p:cNvPr id="32054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th-TH"/>
            </a:p>
          </p:txBody>
        </p:sp>
        <p:sp>
          <p:nvSpPr>
            <p:cNvPr id="32054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th-TH"/>
            </a:p>
          </p:txBody>
        </p:sp>
        <p:sp>
          <p:nvSpPr>
            <p:cNvPr id="32054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th-TH"/>
            </a:p>
          </p:txBody>
        </p:sp>
        <p:sp>
          <p:nvSpPr>
            <p:cNvPr id="32054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th-TH"/>
            </a:p>
          </p:txBody>
        </p:sp>
        <p:sp>
          <p:nvSpPr>
            <p:cNvPr id="32054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th-TH"/>
            </a:p>
          </p:txBody>
        </p:sp>
        <p:sp>
          <p:nvSpPr>
            <p:cNvPr id="32054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th-TH"/>
            </a:p>
          </p:txBody>
        </p:sp>
        <p:sp>
          <p:nvSpPr>
            <p:cNvPr id="32054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th-TH"/>
            </a:p>
          </p:txBody>
        </p:sp>
        <p:sp>
          <p:nvSpPr>
            <p:cNvPr id="32054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th-TH"/>
            </a:p>
          </p:txBody>
        </p:sp>
        <p:sp>
          <p:nvSpPr>
            <p:cNvPr id="32054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th-TH"/>
            </a:p>
          </p:txBody>
        </p:sp>
        <p:sp>
          <p:nvSpPr>
            <p:cNvPr id="32054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th-TH"/>
            </a:p>
          </p:txBody>
        </p:sp>
        <p:sp>
          <p:nvSpPr>
            <p:cNvPr id="32055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th-TH"/>
            </a:p>
          </p:txBody>
        </p:sp>
        <p:sp>
          <p:nvSpPr>
            <p:cNvPr id="32055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th-TH"/>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itchFamily="34" charset="0"/>
        </a:defRPr>
      </a:lvl2pPr>
      <a:lvl3pPr algn="l" rtl="0" eaLnBrk="1" fontAlgn="base" hangingPunct="1">
        <a:spcBef>
          <a:spcPct val="0"/>
        </a:spcBef>
        <a:spcAft>
          <a:spcPct val="0"/>
        </a:spcAft>
        <a:defRPr sz="3900" b="1">
          <a:solidFill>
            <a:schemeClr val="tx2"/>
          </a:solidFill>
          <a:latin typeface="Arial" pitchFamily="34" charset="0"/>
        </a:defRPr>
      </a:lvl3pPr>
      <a:lvl4pPr algn="l" rtl="0" eaLnBrk="1" fontAlgn="base" hangingPunct="1">
        <a:spcBef>
          <a:spcPct val="0"/>
        </a:spcBef>
        <a:spcAft>
          <a:spcPct val="0"/>
        </a:spcAft>
        <a:defRPr sz="3900" b="1">
          <a:solidFill>
            <a:schemeClr val="tx2"/>
          </a:solidFill>
          <a:latin typeface="Arial" pitchFamily="34" charset="0"/>
        </a:defRPr>
      </a:lvl4pPr>
      <a:lvl5pPr algn="l" rtl="0" eaLnBrk="1" fontAlgn="base" hangingPunct="1">
        <a:spcBef>
          <a:spcPct val="0"/>
        </a:spcBef>
        <a:spcAft>
          <a:spcPct val="0"/>
        </a:spcAft>
        <a:defRPr sz="3900" b="1">
          <a:solidFill>
            <a:schemeClr val="tx2"/>
          </a:solidFill>
          <a:latin typeface="Arial" pitchFamily="34" charset="0"/>
        </a:defRPr>
      </a:lvl5pPr>
      <a:lvl6pPr marL="457200" algn="l" rtl="0" eaLnBrk="1" fontAlgn="base" hangingPunct="1">
        <a:spcBef>
          <a:spcPct val="0"/>
        </a:spcBef>
        <a:spcAft>
          <a:spcPct val="0"/>
        </a:spcAft>
        <a:defRPr sz="3900" b="1">
          <a:solidFill>
            <a:schemeClr val="tx2"/>
          </a:solidFill>
          <a:latin typeface="Arial" pitchFamily="34" charset="0"/>
        </a:defRPr>
      </a:lvl6pPr>
      <a:lvl7pPr marL="914400" algn="l" rtl="0" eaLnBrk="1" fontAlgn="base" hangingPunct="1">
        <a:spcBef>
          <a:spcPct val="0"/>
        </a:spcBef>
        <a:spcAft>
          <a:spcPct val="0"/>
        </a:spcAft>
        <a:defRPr sz="3900" b="1">
          <a:solidFill>
            <a:schemeClr val="tx2"/>
          </a:solidFill>
          <a:latin typeface="Arial" pitchFamily="34" charset="0"/>
        </a:defRPr>
      </a:lvl7pPr>
      <a:lvl8pPr marL="1371600" algn="l" rtl="0" eaLnBrk="1" fontAlgn="base" hangingPunct="1">
        <a:spcBef>
          <a:spcPct val="0"/>
        </a:spcBef>
        <a:spcAft>
          <a:spcPct val="0"/>
        </a:spcAft>
        <a:defRPr sz="3900" b="1">
          <a:solidFill>
            <a:schemeClr val="tx2"/>
          </a:solidFill>
          <a:latin typeface="Arial" pitchFamily="34" charset="0"/>
        </a:defRPr>
      </a:lvl8pPr>
      <a:lvl9pPr marL="1828800" algn="l" rtl="0" eaLnBrk="1" fontAlgn="base" hangingPunct="1">
        <a:spcBef>
          <a:spcPct val="0"/>
        </a:spcBef>
        <a:spcAft>
          <a:spcPct val="0"/>
        </a:spcAft>
        <a:defRPr sz="39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hyperlink" Target="http://www.princeton.edu/~chaff/zchaff.html" TargetMode="External"/><Relationship Id="rId4" Type="http://schemas.openxmlformats.org/officeDocument/2006/relationships/hyperlink" Target="http://minisat.se/" TargetMode="External"/><Relationship Id="rId5" Type="http://schemas.openxmlformats.org/officeDocument/2006/relationships/hyperlink" Target="http://www.satcompetition.org/" TargetMode="External"/><Relationship Id="rId6" Type="http://schemas.openxmlformats.org/officeDocument/2006/relationships/hyperlink" Target="http://www.cs.toronto.edu/~fbacchus/" TargetMode="External"/><Relationship Id="rId1" Type="http://schemas.openxmlformats.org/officeDocument/2006/relationships/slideLayout" Target="../slideLayouts/slideLayout2.xml"/><Relationship Id="rId2" Type="http://schemas.openxmlformats.org/officeDocument/2006/relationships/hyperlink" Target="http://research.microsoft.com/en-us/people/lintaoz/"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lstStyle/>
          <a:p>
            <a:r>
              <a:rPr lang="en-US" sz="3600" dirty="0" smtClean="0"/>
              <a:t>Propositional </a:t>
            </a:r>
            <a:r>
              <a:rPr lang="en-US" sz="3600" dirty="0" err="1" smtClean="0"/>
              <a:t>Satisfiability</a:t>
            </a:r>
            <a:r>
              <a:rPr lang="en-US" sz="3600" dirty="0" smtClean="0"/>
              <a:t> and Constraint Programming: A Comparative Survey</a:t>
            </a:r>
            <a:endParaRPr lang="th-TH" sz="3600" dirty="0"/>
          </a:p>
        </p:txBody>
      </p:sp>
      <p:sp>
        <p:nvSpPr>
          <p:cNvPr id="3" name="ชื่อเรื่องรอง 2"/>
          <p:cNvSpPr>
            <a:spLocks noGrp="1"/>
          </p:cNvSpPr>
          <p:nvPr>
            <p:ph type="subTitle" idx="1"/>
          </p:nvPr>
        </p:nvSpPr>
        <p:spPr/>
        <p:txBody>
          <a:bodyPr/>
          <a:lstStyle/>
          <a:p>
            <a:r>
              <a:rPr lang="en-US" sz="1800" dirty="0" smtClean="0">
                <a:solidFill>
                  <a:schemeClr val="bg2"/>
                </a:solidFill>
              </a:rPr>
              <a:t>Authors: Lucas Bordeaux, </a:t>
            </a:r>
            <a:r>
              <a:rPr lang="en-US" sz="1800" dirty="0" err="1" smtClean="0">
                <a:solidFill>
                  <a:schemeClr val="bg2"/>
                </a:solidFill>
              </a:rPr>
              <a:t>Youssef</a:t>
            </a:r>
            <a:r>
              <a:rPr lang="en-US" sz="1800" dirty="0" smtClean="0">
                <a:solidFill>
                  <a:schemeClr val="bg2"/>
                </a:solidFill>
              </a:rPr>
              <a:t> </a:t>
            </a:r>
            <a:r>
              <a:rPr lang="en-US" sz="1800" dirty="0" err="1" smtClean="0">
                <a:solidFill>
                  <a:schemeClr val="bg2"/>
                </a:solidFill>
              </a:rPr>
              <a:t>Hamadi</a:t>
            </a:r>
            <a:r>
              <a:rPr lang="en-US" sz="1800" dirty="0" smtClean="0">
                <a:solidFill>
                  <a:schemeClr val="bg2"/>
                </a:solidFill>
              </a:rPr>
              <a:t> &amp; </a:t>
            </a:r>
            <a:r>
              <a:rPr lang="en-US" sz="1800" dirty="0" err="1" smtClean="0">
                <a:solidFill>
                  <a:schemeClr val="bg2"/>
                </a:solidFill>
              </a:rPr>
              <a:t>Lintao</a:t>
            </a:r>
            <a:r>
              <a:rPr lang="en-US" sz="1800" dirty="0" smtClean="0">
                <a:solidFill>
                  <a:schemeClr val="bg2"/>
                </a:solidFill>
              </a:rPr>
              <a:t> Zhang</a:t>
            </a:r>
          </a:p>
          <a:p>
            <a:r>
              <a:rPr lang="en-US" sz="1800" dirty="0" smtClean="0">
                <a:solidFill>
                  <a:schemeClr val="bg2"/>
                </a:solidFill>
              </a:rPr>
              <a:t>ACM Computing Surveys, Dec 2006</a:t>
            </a:r>
          </a:p>
          <a:p>
            <a:pPr>
              <a:spcBef>
                <a:spcPts val="1224"/>
              </a:spcBef>
              <a:spcAft>
                <a:spcPts val="600"/>
              </a:spcAft>
            </a:pPr>
            <a:r>
              <a:rPr lang="en-US" sz="2800" dirty="0" smtClean="0">
                <a:solidFill>
                  <a:srgbClr val="808080"/>
                </a:solidFill>
              </a:rPr>
              <a:t>Speaker: </a:t>
            </a:r>
            <a:r>
              <a:rPr lang="en-US" sz="2800" dirty="0" err="1" smtClean="0">
                <a:solidFill>
                  <a:srgbClr val="808080"/>
                </a:solidFill>
              </a:rPr>
              <a:t>Pingyu</a:t>
            </a:r>
            <a:r>
              <a:rPr lang="en-US" sz="2800" dirty="0" smtClean="0">
                <a:solidFill>
                  <a:srgbClr val="808080"/>
                </a:solidFill>
              </a:rPr>
              <a:t> Zhang</a:t>
            </a:r>
          </a:p>
          <a:p>
            <a:r>
              <a:rPr lang="en-US" sz="2400" dirty="0" smtClean="0">
                <a:solidFill>
                  <a:srgbClr val="808080"/>
                </a:solidFill>
              </a:rPr>
              <a:t>CSE990 Advanced Constraint Processing, Fall 2009</a:t>
            </a:r>
            <a:endParaRPr lang="th-TH" sz="2400" dirty="0">
              <a:solidFill>
                <a:srgbClr val="808080"/>
              </a:solidFill>
            </a:endParaRPr>
          </a:p>
        </p:txBody>
      </p:sp>
      <p:sp>
        <p:nvSpPr>
          <p:cNvPr id="4" name="Slide Number Placeholder 3"/>
          <p:cNvSpPr>
            <a:spLocks noGrp="1"/>
          </p:cNvSpPr>
          <p:nvPr>
            <p:ph type="sldNum" sz="quarter" idx="4"/>
          </p:nvPr>
        </p:nvSpPr>
        <p:spPr/>
        <p:txBody>
          <a:bodyPr/>
          <a:lstStyle/>
          <a:p>
            <a:fld id="{63DB5E6E-1511-4503-9B2A-A40749C43AB0}"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Algorithm: An Overview</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Davis &amp; Putnam, 1960</a:t>
            </a:r>
          </a:p>
          <a:p>
            <a:pPr lvl="1"/>
            <a:r>
              <a:rPr lang="en-US" sz="1600" dirty="0" smtClean="0">
                <a:solidFill>
                  <a:srgbClr val="0000FF"/>
                </a:solidFill>
              </a:rPr>
              <a:t>Based on the resolution rule (Theorem Proving)</a:t>
            </a:r>
          </a:p>
          <a:p>
            <a:pPr lvl="1"/>
            <a:r>
              <a:rPr lang="en-US" sz="1600" dirty="0" smtClean="0">
                <a:solidFill>
                  <a:srgbClr val="0000FF"/>
                </a:solidFill>
              </a:rPr>
              <a:t>May explode in memory</a:t>
            </a:r>
          </a:p>
          <a:p>
            <a:r>
              <a:rPr lang="en-US" sz="2000" dirty="0" smtClean="0"/>
              <a:t>Davis, </a:t>
            </a:r>
            <a:r>
              <a:rPr lang="en-US" sz="2000" dirty="0" err="1" smtClean="0"/>
              <a:t>Logemann</a:t>
            </a:r>
            <a:r>
              <a:rPr lang="en-US" sz="2000" dirty="0" smtClean="0"/>
              <a:t> &amp; Loveland, 1962</a:t>
            </a:r>
          </a:p>
          <a:p>
            <a:pPr lvl="1"/>
            <a:r>
              <a:rPr lang="en-US" sz="1600" dirty="0" smtClean="0"/>
              <a:t>DPLL: based on backtrack search, thus sound &amp; complete</a:t>
            </a:r>
          </a:p>
          <a:p>
            <a:pPr lvl="1"/>
            <a:r>
              <a:rPr lang="en-US" sz="1600" dirty="0" smtClean="0"/>
              <a:t>Unit literal rule, conflicting rule, implication graph</a:t>
            </a:r>
          </a:p>
          <a:p>
            <a:pPr lvl="1"/>
            <a:r>
              <a:rPr lang="en-US" sz="1600" dirty="0" smtClean="0"/>
              <a:t>Most successful, basis for almost all modern SAT solvers</a:t>
            </a:r>
          </a:p>
          <a:p>
            <a:pPr lvl="1"/>
            <a:r>
              <a:rPr lang="en-US" sz="1600" dirty="0" smtClean="0">
                <a:solidFill>
                  <a:schemeClr val="bg1">
                    <a:lumMod val="65000"/>
                  </a:schemeClr>
                </a:solidFill>
              </a:rPr>
              <a:t>Learning and non-chronological backtracking, 1996 (discuss later)</a:t>
            </a:r>
          </a:p>
          <a:p>
            <a:r>
              <a:rPr lang="en-US" sz="2000" dirty="0" smtClean="0"/>
              <a:t>Stochastic method, Selman+ 1992</a:t>
            </a:r>
          </a:p>
          <a:p>
            <a:pPr lvl="1"/>
            <a:r>
              <a:rPr lang="en-US" sz="1600" dirty="0" smtClean="0"/>
              <a:t>Unable to prove </a:t>
            </a:r>
            <a:r>
              <a:rPr lang="en-US" sz="1600" dirty="0" err="1" smtClean="0"/>
              <a:t>unsatisfiability</a:t>
            </a:r>
            <a:r>
              <a:rPr lang="en-US" sz="1600" dirty="0" smtClean="0"/>
              <a:t>, but may find solutions for a satisfying problem quickly</a:t>
            </a:r>
          </a:p>
          <a:p>
            <a:pPr lvl="1"/>
            <a:r>
              <a:rPr lang="en-US" sz="1600" dirty="0" smtClean="0"/>
              <a:t>Local search &amp; hill climbing</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Rule</a:t>
            </a:r>
            <a:endParaRPr lang="en-US" dirty="0"/>
          </a:p>
        </p:txBody>
      </p:sp>
      <p:sp>
        <p:nvSpPr>
          <p:cNvPr id="3" name="Content Placeholder 2"/>
          <p:cNvSpPr>
            <a:spLocks noGrp="1"/>
          </p:cNvSpPr>
          <p:nvPr>
            <p:ph idx="1"/>
          </p:nvPr>
        </p:nvSpPr>
        <p:spPr/>
        <p:txBody>
          <a:bodyPr/>
          <a:lstStyle/>
          <a:p>
            <a:r>
              <a:rPr lang="en-US" sz="2400" dirty="0" smtClean="0"/>
              <a:t>Resolution of a pair of clauses with exactly ONE incompatible variable</a:t>
            </a:r>
          </a:p>
          <a:p>
            <a:endParaRPr lang="en-US" sz="2400" dirty="0" smtClean="0"/>
          </a:p>
          <a:p>
            <a:endParaRPr lang="en-US" sz="2400" dirty="0" smtClean="0"/>
          </a:p>
          <a:p>
            <a:endParaRPr lang="en-US" sz="2400" dirty="0" smtClean="0"/>
          </a:p>
          <a:p>
            <a:endParaRPr lang="en-US" sz="2400" dirty="0" smtClean="0"/>
          </a:p>
          <a:p>
            <a:r>
              <a:rPr lang="en-US" sz="2400" dirty="0" smtClean="0"/>
              <a:t>Unit Resolution</a:t>
            </a:r>
          </a:p>
          <a:p>
            <a:pPr lvl="1"/>
            <a:r>
              <a:rPr lang="en-US" sz="2000" dirty="0" smtClean="0"/>
              <a:t>Is the simplest resolution rule where</a:t>
            </a:r>
          </a:p>
          <a:p>
            <a:pPr lvl="2"/>
            <a:r>
              <a:rPr lang="en-US" sz="1600" dirty="0" smtClean="0"/>
              <a:t>The 1</a:t>
            </a:r>
            <a:r>
              <a:rPr lang="en-US" sz="1600" baseline="30000" dirty="0" smtClean="0"/>
              <a:t>st</a:t>
            </a:r>
            <a:r>
              <a:rPr lang="en-US" sz="1600" dirty="0" smtClean="0"/>
              <a:t> clause has 2 literals and</a:t>
            </a:r>
          </a:p>
          <a:p>
            <a:pPr lvl="2"/>
            <a:r>
              <a:rPr lang="en-US" sz="1600" dirty="0" smtClean="0"/>
              <a:t>The 2</a:t>
            </a:r>
            <a:r>
              <a:rPr lang="en-US" sz="1600" baseline="30000" dirty="0" smtClean="0"/>
              <a:t>nd</a:t>
            </a:r>
            <a:r>
              <a:rPr lang="en-US" sz="1600" dirty="0" smtClean="0"/>
              <a:t> clause has only one literal</a:t>
            </a:r>
          </a:p>
          <a:p>
            <a:pPr lvl="2"/>
            <a:endParaRPr lang="en-US" sz="1600" dirty="0" smtClean="0"/>
          </a:p>
          <a:p>
            <a:pPr lvl="1"/>
            <a:r>
              <a:rPr lang="en-US" sz="1900" dirty="0" smtClean="0"/>
              <a:t>Also called Binary Constraint Propagation (BCP)</a:t>
            </a:r>
          </a:p>
          <a:p>
            <a:pPr lvl="2"/>
            <a:endParaRPr lang="en-US" sz="1600" dirty="0" smtClean="0"/>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11</a:t>
            </a:fld>
            <a:endParaRPr lang="en-US" altLang="en-US" dirty="0"/>
          </a:p>
        </p:txBody>
      </p:sp>
      <p:sp>
        <p:nvSpPr>
          <p:cNvPr id="6" name="TextBox 5"/>
          <p:cNvSpPr txBox="1"/>
          <p:nvPr/>
        </p:nvSpPr>
        <p:spPr>
          <a:xfrm>
            <a:off x="1828800" y="2762310"/>
            <a:ext cx="2209800" cy="400110"/>
          </a:xfrm>
          <a:prstGeom prst="rect">
            <a:avLst/>
          </a:prstGeom>
          <a:noFill/>
        </p:spPr>
        <p:txBody>
          <a:bodyPr wrap="square" rtlCol="0">
            <a:spAutoFit/>
          </a:bodyPr>
          <a:lstStyle/>
          <a:p>
            <a:r>
              <a:rPr lang="en-US" sz="2000" dirty="0" err="1" smtClean="0"/>
              <a:t>a</a:t>
            </a:r>
            <a:r>
              <a:rPr lang="en-US" sz="2000" dirty="0" err="1" smtClean="0">
                <a:sym typeface="Symbol"/>
              </a:rPr>
              <a:t>b</a:t>
            </a:r>
            <a:r>
              <a:rPr lang="en-US" sz="2000" dirty="0" smtClean="0">
                <a:sym typeface="Symbol"/>
              </a:rPr>
              <a:t>  </a:t>
            </a:r>
            <a:r>
              <a:rPr lang="en-US" sz="2000" dirty="0" err="1" smtClean="0">
                <a:sym typeface="Symbol"/>
              </a:rPr>
              <a:t></a:t>
            </a:r>
            <a:r>
              <a:rPr lang="en-US" sz="2000" dirty="0" smtClean="0">
                <a:sym typeface="Symbol"/>
              </a:rPr>
              <a:t> </a:t>
            </a:r>
            <a:r>
              <a:rPr lang="en-US" sz="2000" dirty="0" err="1" smtClean="0">
                <a:sym typeface="Symbol"/>
              </a:rPr>
              <a:t>c</a:t>
            </a:r>
            <a:r>
              <a:rPr lang="en-US" sz="2000" dirty="0" smtClean="0">
                <a:sym typeface="Symbol"/>
              </a:rPr>
              <a:t>  </a:t>
            </a:r>
            <a:r>
              <a:rPr lang="en-US" sz="2000" dirty="0" err="1" smtClean="0">
                <a:sym typeface="Symbol"/>
              </a:rPr>
              <a:t></a:t>
            </a:r>
            <a:r>
              <a:rPr lang="en-US" sz="2000" dirty="0" smtClean="0">
                <a:sym typeface="Symbol"/>
              </a:rPr>
              <a:t>  </a:t>
            </a:r>
            <a:r>
              <a:rPr lang="en-US" sz="2000" dirty="0" err="1" smtClean="0"/>
              <a:t>f</a:t>
            </a:r>
            <a:endParaRPr lang="en-US" sz="2000" dirty="0" smtClean="0"/>
          </a:p>
        </p:txBody>
      </p:sp>
      <p:sp>
        <p:nvSpPr>
          <p:cNvPr id="7" name="TextBox 6"/>
          <p:cNvSpPr txBox="1"/>
          <p:nvPr/>
        </p:nvSpPr>
        <p:spPr>
          <a:xfrm>
            <a:off x="4191000" y="2743200"/>
            <a:ext cx="2209800" cy="400110"/>
          </a:xfrm>
          <a:prstGeom prst="rect">
            <a:avLst/>
          </a:prstGeom>
          <a:noFill/>
        </p:spPr>
        <p:txBody>
          <a:bodyPr wrap="square" rtlCol="0">
            <a:spAutoFit/>
          </a:bodyPr>
          <a:lstStyle/>
          <a:p>
            <a:r>
              <a:rPr lang="en-US" sz="2000" dirty="0" smtClean="0"/>
              <a:t> </a:t>
            </a:r>
            <a:r>
              <a:rPr lang="en-US" sz="2000" dirty="0" err="1" smtClean="0"/>
              <a:t>g</a:t>
            </a:r>
            <a:r>
              <a:rPr lang="en-US" sz="2000" dirty="0" err="1" smtClean="0">
                <a:sym typeface="Symbol"/>
              </a:rPr>
              <a:t>h</a:t>
            </a:r>
            <a:r>
              <a:rPr lang="en-US" sz="2000" dirty="0" smtClean="0">
                <a:sym typeface="Symbol"/>
              </a:rPr>
              <a:t> </a:t>
            </a:r>
            <a:r>
              <a:rPr lang="en-US" sz="2000" dirty="0" err="1" smtClean="0">
                <a:sym typeface="Symbol"/>
              </a:rPr>
              <a:t></a:t>
            </a:r>
            <a:r>
              <a:rPr lang="en-US" sz="2000" dirty="0" smtClean="0">
                <a:sym typeface="Symbol"/>
              </a:rPr>
              <a:t>  </a:t>
            </a:r>
            <a:r>
              <a:rPr lang="en-US" sz="2000" dirty="0" err="1" smtClean="0">
                <a:sym typeface="Symbol"/>
              </a:rPr>
              <a:t>c</a:t>
            </a:r>
            <a:r>
              <a:rPr lang="en-US" sz="2000" dirty="0" smtClean="0">
                <a:sym typeface="Symbol"/>
              </a:rPr>
              <a:t>  </a:t>
            </a:r>
            <a:r>
              <a:rPr lang="en-US" sz="2000" dirty="0" err="1" smtClean="0">
                <a:sym typeface="Symbol"/>
              </a:rPr>
              <a:t></a:t>
            </a:r>
            <a:r>
              <a:rPr lang="en-US" sz="2000" dirty="0" smtClean="0">
                <a:sym typeface="Symbol"/>
              </a:rPr>
              <a:t>  </a:t>
            </a:r>
            <a:r>
              <a:rPr lang="en-US" sz="2000" dirty="0" err="1" smtClean="0"/>
              <a:t>f</a:t>
            </a:r>
            <a:endParaRPr lang="en-US" sz="2000" dirty="0" smtClean="0"/>
          </a:p>
        </p:txBody>
      </p:sp>
      <p:sp>
        <p:nvSpPr>
          <p:cNvPr id="8" name="TextBox 7"/>
          <p:cNvSpPr txBox="1"/>
          <p:nvPr/>
        </p:nvSpPr>
        <p:spPr>
          <a:xfrm>
            <a:off x="2971800" y="3714690"/>
            <a:ext cx="2514600" cy="400110"/>
          </a:xfrm>
          <a:prstGeom prst="rect">
            <a:avLst/>
          </a:prstGeom>
          <a:noFill/>
        </p:spPr>
        <p:txBody>
          <a:bodyPr wrap="square" rtlCol="0">
            <a:spAutoFit/>
          </a:bodyPr>
          <a:lstStyle/>
          <a:p>
            <a:r>
              <a:rPr lang="en-US" sz="2000" dirty="0" smtClean="0"/>
              <a:t> </a:t>
            </a:r>
            <a:r>
              <a:rPr lang="en-US" sz="2000" dirty="0" err="1" smtClean="0"/>
              <a:t>a</a:t>
            </a:r>
            <a:r>
              <a:rPr lang="en-US" sz="2000" dirty="0" err="1" smtClean="0">
                <a:sym typeface="Symbol"/>
              </a:rPr>
              <a:t>b</a:t>
            </a:r>
            <a:r>
              <a:rPr lang="en-US" sz="2000" dirty="0" smtClean="0">
                <a:sym typeface="Symbol"/>
              </a:rPr>
              <a:t>  </a:t>
            </a:r>
            <a:r>
              <a:rPr lang="en-US" sz="2000" dirty="0" err="1" smtClean="0">
                <a:sym typeface="Symbol"/>
              </a:rPr>
              <a:t></a:t>
            </a:r>
            <a:r>
              <a:rPr lang="en-US" sz="2000" dirty="0" smtClean="0">
                <a:sym typeface="Symbol"/>
              </a:rPr>
              <a:t>  </a:t>
            </a:r>
            <a:r>
              <a:rPr lang="en-US" sz="2000" dirty="0" err="1" smtClean="0"/>
              <a:t>g</a:t>
            </a:r>
            <a:r>
              <a:rPr lang="en-US" sz="2000" dirty="0" err="1" smtClean="0">
                <a:sym typeface="Symbol"/>
              </a:rPr>
              <a:t>h</a:t>
            </a:r>
            <a:r>
              <a:rPr lang="en-US" sz="2000" dirty="0" smtClean="0">
                <a:sym typeface="Symbol"/>
              </a:rPr>
              <a:t>  </a:t>
            </a:r>
            <a:r>
              <a:rPr lang="en-US" sz="2000" dirty="0" err="1" smtClean="0"/>
              <a:t>f</a:t>
            </a:r>
            <a:endParaRPr lang="en-US" sz="2000" dirty="0" smtClean="0"/>
          </a:p>
        </p:txBody>
      </p:sp>
      <p:sp>
        <p:nvSpPr>
          <p:cNvPr id="9" name="Oval 8"/>
          <p:cNvSpPr/>
          <p:nvPr/>
        </p:nvSpPr>
        <p:spPr>
          <a:xfrm>
            <a:off x="1828800" y="2743200"/>
            <a:ext cx="685800" cy="381000"/>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962400" y="3733800"/>
            <a:ext cx="685800" cy="381000"/>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343400" y="2743200"/>
            <a:ext cx="685800" cy="381000"/>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48000" y="3733800"/>
            <a:ext cx="685800" cy="381000"/>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352800" y="2743200"/>
            <a:ext cx="381000" cy="3810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91200" y="2743200"/>
            <a:ext cx="381000" cy="3810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800600" y="3733800"/>
            <a:ext cx="381000" cy="3810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743200" y="2743200"/>
            <a:ext cx="381000" cy="381000"/>
          </a:xfrm>
          <a:prstGeom prst="ellipse">
            <a:avLst/>
          </a:prstGeom>
          <a:solidFill>
            <a:srgbClr val="FF0000">
              <a:alpha val="4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257800" y="2743200"/>
            <a:ext cx="381000" cy="381000"/>
          </a:xfrm>
          <a:prstGeom prst="ellipse">
            <a:avLst/>
          </a:prstGeom>
          <a:solidFill>
            <a:srgbClr val="FF0000">
              <a:alpha val="4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9" idx="4"/>
            <a:endCxn id="12" idx="0"/>
          </p:cNvCxnSpPr>
          <p:nvPr/>
        </p:nvCxnSpPr>
        <p:spPr>
          <a:xfrm rot="16200000" flipH="1">
            <a:off x="2476500" y="2819400"/>
            <a:ext cx="609600" cy="1219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4"/>
            <a:endCxn id="10" idx="0"/>
          </p:cNvCxnSpPr>
          <p:nvPr/>
        </p:nvCxnSpPr>
        <p:spPr>
          <a:xfrm rot="5400000">
            <a:off x="4191000" y="3238500"/>
            <a:ext cx="6096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3" idx="4"/>
            <a:endCxn id="15" idx="0"/>
          </p:cNvCxnSpPr>
          <p:nvPr/>
        </p:nvCxnSpPr>
        <p:spPr>
          <a:xfrm rot="16200000" flipH="1">
            <a:off x="3962400" y="2705100"/>
            <a:ext cx="609600" cy="1447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4" idx="4"/>
            <a:endCxn id="15" idx="0"/>
          </p:cNvCxnSpPr>
          <p:nvPr/>
        </p:nvCxnSpPr>
        <p:spPr>
          <a:xfrm rot="5400000">
            <a:off x="5181600" y="2933700"/>
            <a:ext cx="609600" cy="99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276600" y="5638800"/>
            <a:ext cx="19050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b</a:t>
            </a:r>
            <a:r>
              <a:rPr lang="en-US" sz="2000" dirty="0" err="1" smtClean="0">
                <a:latin typeface="ＭＳ ゴシック"/>
                <a:ea typeface="ＭＳ ゴシック"/>
                <a:cs typeface="ＭＳ ゴシック"/>
              </a:rPr>
              <a:t>)</a:t>
            </a:r>
            <a:r>
              <a:rPr lang="en-US" sz="2000" dirty="0" err="1" smtClean="0">
                <a:sym typeface="Symbol"/>
              </a:rPr>
              <a:t>b</a:t>
            </a:r>
            <a:r>
              <a:rPr lang="en-US" sz="2000" dirty="0" smtClean="0">
                <a:sym typeface="Symbol"/>
              </a:rPr>
              <a:t> </a:t>
            </a:r>
            <a:r>
              <a:rPr lang="en-US" sz="2000" dirty="0" err="1" smtClean="0">
                <a:sym typeface="Symbol"/>
              </a:rPr>
              <a:t></a:t>
            </a:r>
            <a:r>
              <a:rPr lang="en-US" sz="2000" dirty="0" smtClean="0">
                <a:sym typeface="Symbol"/>
              </a:rPr>
              <a:t> </a:t>
            </a:r>
            <a:r>
              <a:rPr lang="en-US" sz="2000" dirty="0" smtClean="0"/>
              <a:t>a</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Davis Putnam Algorithm</a:t>
            </a:r>
            <a:endParaRPr lang="en-US" dirty="0"/>
          </a:p>
        </p:txBody>
      </p:sp>
      <p:sp>
        <p:nvSpPr>
          <p:cNvPr id="3" name="Content Placeholder 2"/>
          <p:cNvSpPr>
            <a:spLocks noGrp="1"/>
          </p:cNvSpPr>
          <p:nvPr>
            <p:ph idx="1"/>
          </p:nvPr>
        </p:nvSpPr>
        <p:spPr>
          <a:xfrm>
            <a:off x="381000" y="1905000"/>
            <a:ext cx="8229600" cy="3540125"/>
          </a:xfrm>
        </p:spPr>
        <p:txBody>
          <a:bodyPr/>
          <a:lstStyle/>
          <a:p>
            <a:r>
              <a:rPr lang="en-US" sz="2000" dirty="0" smtClean="0"/>
              <a:t>Choose a variable</a:t>
            </a:r>
          </a:p>
          <a:p>
            <a:r>
              <a:rPr lang="en-US" sz="2000" dirty="0" smtClean="0"/>
              <a:t>Resolve WRT variable in all possible clauses, adding new resolved clauses</a:t>
            </a:r>
          </a:p>
          <a:p>
            <a:r>
              <a:rPr lang="en-US" sz="2000" dirty="0" smtClean="0"/>
              <a:t>Repeat until no more eligible variables can be resolved</a:t>
            </a:r>
          </a:p>
        </p:txBody>
      </p:sp>
      <p:sp>
        <p:nvSpPr>
          <p:cNvPr id="4" name="TextBox 3"/>
          <p:cNvSpPr txBox="1"/>
          <p:nvPr/>
        </p:nvSpPr>
        <p:spPr>
          <a:xfrm>
            <a:off x="457200" y="1371600"/>
            <a:ext cx="7467600" cy="430887"/>
          </a:xfrm>
          <a:prstGeom prst="rect">
            <a:avLst/>
          </a:prstGeom>
          <a:noFill/>
        </p:spPr>
        <p:txBody>
          <a:bodyPr wrap="square" rtlCol="0">
            <a:spAutoFit/>
          </a:bodyPr>
          <a:lstStyle/>
          <a:p>
            <a:pPr algn="r"/>
            <a:r>
              <a:rPr lang="en-US" sz="1100" dirty="0" smtClean="0"/>
              <a:t>M. Davis, H. Putnam, “A Computing Procedure for Quantification Theory", </a:t>
            </a:r>
          </a:p>
          <a:p>
            <a:pPr algn="r"/>
            <a:r>
              <a:rPr lang="en-US" sz="1100" i="1" dirty="0" smtClean="0"/>
              <a:t>J. of ACM, Vol. 7, pp. 201-214, 1960</a:t>
            </a:r>
            <a:endParaRPr lang="en-US" sz="1100" dirty="0"/>
          </a:p>
        </p:txBody>
      </p:sp>
      <p:sp>
        <p:nvSpPr>
          <p:cNvPr id="6" name="TextBox 5"/>
          <p:cNvSpPr txBox="1"/>
          <p:nvPr/>
        </p:nvSpPr>
        <p:spPr>
          <a:xfrm>
            <a:off x="838200" y="6183868"/>
            <a:ext cx="4724400" cy="369332"/>
          </a:xfrm>
          <a:prstGeom prst="rect">
            <a:avLst/>
          </a:prstGeom>
          <a:noFill/>
        </p:spPr>
        <p:txBody>
          <a:bodyPr wrap="square" rtlCol="0">
            <a:spAutoFit/>
          </a:bodyPr>
          <a:lstStyle/>
          <a:p>
            <a:r>
              <a:rPr lang="en-US" b="1" dirty="0" smtClean="0">
                <a:solidFill>
                  <a:srgbClr val="FF0000"/>
                </a:solidFill>
              </a:rPr>
              <a:t>Potential memory explosion problem!</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32E6F7C4-CF77-449A-8837-AC119188FB74}" type="slidenum">
              <a:rPr lang="en-US" altLang="en-US" smtClean="0"/>
              <a:pPr/>
              <a:t>12</a:t>
            </a:fld>
            <a:endParaRPr lang="en-US" altLang="en-US" dirty="0"/>
          </a:p>
        </p:txBody>
      </p:sp>
      <p:sp>
        <p:nvSpPr>
          <p:cNvPr id="8" name="TextBox 7"/>
          <p:cNvSpPr txBox="1"/>
          <p:nvPr/>
        </p:nvSpPr>
        <p:spPr>
          <a:xfrm>
            <a:off x="533400" y="3505200"/>
            <a:ext cx="41148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(b</a:t>
            </a:r>
            <a:r>
              <a:rPr lang="en-US" sz="2000" dirty="0" err="1" smtClean="0">
                <a:sym typeface="Symbol"/>
              </a:rPr>
              <a:t>cf</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t>
            </a:r>
            <a:r>
              <a:rPr lang="en-US" sz="2000" dirty="0" err="1" smtClean="0">
                <a:sym typeface="Symbol"/>
              </a:rPr>
              <a:t>be</a:t>
            </a:r>
            <a:r>
              <a:rPr lang="en-US" sz="2000" dirty="0" smtClean="0"/>
              <a:t>)</a:t>
            </a:r>
          </a:p>
        </p:txBody>
      </p:sp>
      <p:sp>
        <p:nvSpPr>
          <p:cNvPr id="11" name="TextBox 10"/>
          <p:cNvSpPr txBox="1"/>
          <p:nvPr/>
        </p:nvSpPr>
        <p:spPr>
          <a:xfrm>
            <a:off x="838200" y="4267200"/>
            <a:ext cx="27432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ce</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cef</a:t>
            </a:r>
            <a:r>
              <a:rPr lang="en-US" sz="2000" dirty="0" smtClean="0">
                <a:latin typeface="ＭＳ ゴシック"/>
                <a:ea typeface="ＭＳ ゴシック"/>
                <a:cs typeface="ＭＳ ゴシック"/>
                <a:sym typeface="Symbol"/>
              </a:rPr>
              <a:t>)</a:t>
            </a:r>
            <a:endParaRPr lang="en-US" sz="2000" dirty="0" smtClean="0"/>
          </a:p>
        </p:txBody>
      </p:sp>
      <p:sp>
        <p:nvSpPr>
          <p:cNvPr id="12" name="TextBox 11"/>
          <p:cNvSpPr txBox="1"/>
          <p:nvPr/>
        </p:nvSpPr>
        <p:spPr>
          <a:xfrm>
            <a:off x="1524000" y="5010090"/>
            <a:ext cx="27432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ef</a:t>
            </a:r>
            <a:r>
              <a:rPr lang="en-US" sz="2000" dirty="0" smtClean="0">
                <a:latin typeface="ＭＳ ゴシック"/>
                <a:ea typeface="ＭＳ ゴシック"/>
                <a:cs typeface="ＭＳ ゴシック"/>
                <a:sym typeface="Symbol"/>
              </a:rPr>
              <a:t>)</a:t>
            </a:r>
            <a:endParaRPr lang="en-US" sz="2000" dirty="0" smtClean="0"/>
          </a:p>
        </p:txBody>
      </p:sp>
      <p:sp>
        <p:nvSpPr>
          <p:cNvPr id="13" name="TextBox 12"/>
          <p:cNvSpPr txBox="1"/>
          <p:nvPr/>
        </p:nvSpPr>
        <p:spPr>
          <a:xfrm>
            <a:off x="1828800" y="5562600"/>
            <a:ext cx="685800" cy="369332"/>
          </a:xfrm>
          <a:prstGeom prst="rect">
            <a:avLst/>
          </a:prstGeom>
          <a:noFill/>
        </p:spPr>
        <p:txBody>
          <a:bodyPr wrap="square" rtlCol="0">
            <a:spAutoFit/>
          </a:bodyPr>
          <a:lstStyle/>
          <a:p>
            <a:r>
              <a:rPr lang="en-US" dirty="0" smtClean="0"/>
              <a:t>SAT</a:t>
            </a:r>
            <a:endParaRPr lang="en-US" dirty="0"/>
          </a:p>
        </p:txBody>
      </p:sp>
      <p:sp>
        <p:nvSpPr>
          <p:cNvPr id="14" name="Oval 13"/>
          <p:cNvSpPr/>
          <p:nvPr/>
        </p:nvSpPr>
        <p:spPr>
          <a:xfrm>
            <a:off x="914400" y="3581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133600" y="4343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219200" y="4343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00400" y="3581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676400" y="3581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914400" y="3962400"/>
            <a:ext cx="6096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flipV="1">
            <a:off x="1600200" y="3962400"/>
            <a:ext cx="17526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286000" y="3962400"/>
            <a:ext cx="3810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flipV="1">
            <a:off x="2743200" y="3962400"/>
            <a:ext cx="6858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0800000" flipV="1">
            <a:off x="2133600" y="4724400"/>
            <a:ext cx="533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6200000" flipH="1">
            <a:off x="1524000" y="4724400"/>
            <a:ext cx="3810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495800" y="3505200"/>
            <a:ext cx="41148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b</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t>
            </a:r>
            <a:r>
              <a:rPr lang="en-US" sz="2000" dirty="0" err="1" smtClean="0">
                <a:sym typeface="Symbol"/>
              </a:rPr>
              <a:t>ac</a:t>
            </a:r>
            <a:r>
              <a:rPr lang="en-US" sz="2000" dirty="0" err="1" smtClean="0"/>
              <a:t>)</a:t>
            </a:r>
            <a:r>
              <a:rPr lang="en-US" sz="2000" dirty="0" err="1" smtClean="0">
                <a:sym typeface="Symbol"/>
              </a:rPr>
              <a:t></a:t>
            </a:r>
            <a:r>
              <a:rPr lang="en-US" sz="2000" dirty="0" err="1" smtClean="0"/>
              <a:t>(</a:t>
            </a:r>
            <a:r>
              <a:rPr lang="en-US" sz="2000" dirty="0" err="1" smtClean="0">
                <a:sym typeface="Symbol"/>
              </a:rPr>
              <a:t>ac</a:t>
            </a:r>
            <a:r>
              <a:rPr lang="en-US" sz="2000" dirty="0" smtClean="0"/>
              <a:t>)</a:t>
            </a:r>
          </a:p>
        </p:txBody>
      </p:sp>
      <p:sp>
        <p:nvSpPr>
          <p:cNvPr id="42" name="TextBox 41"/>
          <p:cNvSpPr txBox="1"/>
          <p:nvPr/>
        </p:nvSpPr>
        <p:spPr>
          <a:xfrm>
            <a:off x="5105400" y="4267200"/>
            <a:ext cx="27432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ac</a:t>
            </a:r>
            <a:r>
              <a:rPr lang="en-US" sz="2000" dirty="0" err="1" smtClean="0"/>
              <a:t>)</a:t>
            </a:r>
            <a:r>
              <a:rPr lang="en-US" sz="2000" dirty="0" err="1" smtClean="0">
                <a:sym typeface="Symbol"/>
              </a:rPr>
              <a:t></a:t>
            </a:r>
            <a:r>
              <a:rPr lang="en-US" sz="2000" dirty="0" err="1" smtClean="0"/>
              <a:t>(</a:t>
            </a:r>
            <a:r>
              <a:rPr lang="en-US" sz="2000" dirty="0" err="1" smtClean="0">
                <a:sym typeface="Symbol"/>
              </a:rPr>
              <a:t>ac</a:t>
            </a:r>
            <a:r>
              <a:rPr lang="en-US" sz="2000" dirty="0" smtClean="0"/>
              <a:t>)</a:t>
            </a:r>
          </a:p>
        </p:txBody>
      </p:sp>
      <p:sp>
        <p:nvSpPr>
          <p:cNvPr id="43" name="TextBox 42"/>
          <p:cNvSpPr txBox="1"/>
          <p:nvPr/>
        </p:nvSpPr>
        <p:spPr>
          <a:xfrm>
            <a:off x="5791200" y="5010090"/>
            <a:ext cx="2743200" cy="400110"/>
          </a:xfrm>
          <a:prstGeom prst="rect">
            <a:avLst/>
          </a:prstGeom>
          <a:noFill/>
        </p:spPr>
        <p:txBody>
          <a:bodyPr wrap="square" rtlCol="0">
            <a:spAutoFit/>
          </a:bodyPr>
          <a:lstStyle/>
          <a:p>
            <a:r>
              <a:rPr lang="en-US" sz="2000" dirty="0" smtClean="0"/>
              <a:t>(</a:t>
            </a:r>
            <a:r>
              <a:rPr lang="en-US" sz="2000" dirty="0" err="1" smtClean="0">
                <a:sym typeface="Symbol"/>
              </a:rPr>
              <a:t>c</a:t>
            </a:r>
            <a:r>
              <a:rPr lang="en-US" sz="2000" dirty="0" err="1" smtClean="0"/>
              <a:t>)</a:t>
            </a:r>
            <a:r>
              <a:rPr lang="en-US" sz="2000" dirty="0" err="1" smtClean="0">
                <a:sym typeface="Symbol"/>
              </a:rPr>
              <a:t></a:t>
            </a:r>
            <a:r>
              <a:rPr lang="en-US" sz="2000" dirty="0" err="1" smtClean="0"/>
              <a:t>(</a:t>
            </a:r>
            <a:r>
              <a:rPr lang="en-US" sz="2000" dirty="0" err="1" smtClean="0">
                <a:sym typeface="Symbol"/>
              </a:rPr>
              <a:t>c</a:t>
            </a:r>
            <a:r>
              <a:rPr lang="en-US" sz="2000" dirty="0" smtClean="0"/>
              <a:t>)</a:t>
            </a:r>
          </a:p>
        </p:txBody>
      </p:sp>
      <p:sp>
        <p:nvSpPr>
          <p:cNvPr id="44" name="TextBox 43"/>
          <p:cNvSpPr txBox="1"/>
          <p:nvPr/>
        </p:nvSpPr>
        <p:spPr>
          <a:xfrm>
            <a:off x="5867400" y="5955268"/>
            <a:ext cx="1066800" cy="369332"/>
          </a:xfrm>
          <a:prstGeom prst="rect">
            <a:avLst/>
          </a:prstGeom>
          <a:noFill/>
        </p:spPr>
        <p:txBody>
          <a:bodyPr wrap="square" rtlCol="0">
            <a:spAutoFit/>
          </a:bodyPr>
          <a:lstStyle/>
          <a:p>
            <a:r>
              <a:rPr lang="en-US" dirty="0" smtClean="0"/>
              <a:t>UNSAT</a:t>
            </a:r>
            <a:endParaRPr lang="en-US" dirty="0"/>
          </a:p>
        </p:txBody>
      </p:sp>
      <p:sp>
        <p:nvSpPr>
          <p:cNvPr id="45" name="Oval 44"/>
          <p:cNvSpPr/>
          <p:nvPr/>
        </p:nvSpPr>
        <p:spPr>
          <a:xfrm>
            <a:off x="4876800" y="3581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791200" y="4343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705600" y="4343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5791200" y="3581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5181600" y="4343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rot="16200000" flipH="1">
            <a:off x="4991894" y="4001294"/>
            <a:ext cx="380206" cy="3040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a:off x="5372100" y="4000500"/>
            <a:ext cx="3810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0800000" flipV="1">
            <a:off x="6019800" y="3962400"/>
            <a:ext cx="6858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0800000" flipV="1">
            <a:off x="6934200" y="3962400"/>
            <a:ext cx="457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5868194" y="4876800"/>
            <a:ext cx="380206" cy="769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86400" y="4724400"/>
            <a:ext cx="457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096000" y="5562600"/>
            <a:ext cx="2743200" cy="400110"/>
          </a:xfrm>
          <a:prstGeom prst="rect">
            <a:avLst/>
          </a:prstGeom>
          <a:noFill/>
        </p:spPr>
        <p:txBody>
          <a:bodyPr wrap="square" rtlCol="0">
            <a:spAutoFit/>
          </a:bodyPr>
          <a:lstStyle/>
          <a:p>
            <a:r>
              <a:rPr lang="en-US" sz="2000" dirty="0" smtClean="0"/>
              <a:t>(</a:t>
            </a:r>
            <a:r>
              <a:rPr lang="en-US" sz="2000" dirty="0" smtClean="0">
                <a:sym typeface="Symbol"/>
              </a:rPr>
              <a:t> </a:t>
            </a:r>
            <a:r>
              <a:rPr lang="en-US" sz="2000" dirty="0" smtClean="0"/>
              <a:t>)</a:t>
            </a:r>
          </a:p>
        </p:txBody>
      </p:sp>
      <p:cxnSp>
        <p:nvCxnSpPr>
          <p:cNvPr id="69" name="Straight Arrow Connector 68"/>
          <p:cNvCxnSpPr/>
          <p:nvPr/>
        </p:nvCxnSpPr>
        <p:spPr>
          <a:xfrm rot="10800000" flipV="1">
            <a:off x="6629400" y="4724400"/>
            <a:ext cx="457994"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487194" y="4724400"/>
            <a:ext cx="1066006"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16200000" flipH="1">
            <a:off x="6058297" y="5448697"/>
            <a:ext cx="228600" cy="1516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0800000" flipV="1">
            <a:off x="6324600" y="5410200"/>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6400800" y="5105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867400" y="5105400"/>
            <a:ext cx="304800" cy="304800"/>
          </a:xfrm>
          <a:prstGeom prst="ellipse">
            <a:avLst/>
          </a:prstGeom>
          <a:solidFill>
            <a:srgbClr val="3366FF">
              <a:alpha val="4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Algorithm: An Overview</a:t>
            </a:r>
            <a:endParaRPr lang="en-US" dirty="0"/>
          </a:p>
        </p:txBody>
      </p:sp>
      <p:sp>
        <p:nvSpPr>
          <p:cNvPr id="3" name="Content Placeholder 2"/>
          <p:cNvSpPr>
            <a:spLocks noGrp="1"/>
          </p:cNvSpPr>
          <p:nvPr>
            <p:ph idx="1"/>
          </p:nvPr>
        </p:nvSpPr>
        <p:spPr/>
        <p:txBody>
          <a:bodyPr/>
          <a:lstStyle/>
          <a:p>
            <a:r>
              <a:rPr lang="en-US" sz="2000" dirty="0" smtClean="0">
                <a:solidFill>
                  <a:schemeClr val="bg1">
                    <a:lumMod val="65000"/>
                  </a:schemeClr>
                </a:solidFill>
              </a:rPr>
              <a:t>Davis &amp; Putnam, 1960</a:t>
            </a:r>
          </a:p>
          <a:p>
            <a:pPr lvl="1"/>
            <a:r>
              <a:rPr lang="en-US" sz="1600" dirty="0" smtClean="0">
                <a:solidFill>
                  <a:schemeClr val="bg1">
                    <a:lumMod val="65000"/>
                  </a:schemeClr>
                </a:solidFill>
              </a:rPr>
              <a:t>Based on the resolution rule (Theorem Proving)</a:t>
            </a:r>
          </a:p>
          <a:p>
            <a:pPr lvl="1"/>
            <a:r>
              <a:rPr lang="en-US" sz="1600" dirty="0" smtClean="0">
                <a:solidFill>
                  <a:schemeClr val="bg1">
                    <a:lumMod val="65000"/>
                  </a:schemeClr>
                </a:solidFill>
              </a:rPr>
              <a:t>May explode in memory</a:t>
            </a:r>
          </a:p>
          <a:p>
            <a:r>
              <a:rPr lang="en-US" sz="2000" dirty="0" smtClean="0">
                <a:solidFill>
                  <a:srgbClr val="0000FF"/>
                </a:solidFill>
              </a:rPr>
              <a:t>Davis, </a:t>
            </a:r>
            <a:r>
              <a:rPr lang="en-US" sz="2000" dirty="0" err="1" smtClean="0">
                <a:solidFill>
                  <a:srgbClr val="0000FF"/>
                </a:solidFill>
              </a:rPr>
              <a:t>Logemann</a:t>
            </a:r>
            <a:r>
              <a:rPr lang="en-US" sz="2000" dirty="0" smtClean="0">
                <a:solidFill>
                  <a:srgbClr val="0000FF"/>
                </a:solidFill>
              </a:rPr>
              <a:t> &amp; Loveland, 1962</a:t>
            </a:r>
          </a:p>
          <a:p>
            <a:pPr lvl="1"/>
            <a:r>
              <a:rPr lang="en-US" sz="1600" dirty="0" smtClean="0">
                <a:solidFill>
                  <a:srgbClr val="0000FF"/>
                </a:solidFill>
              </a:rPr>
              <a:t>DPLL: based on backtrack search, thus sound &amp; complete</a:t>
            </a:r>
          </a:p>
          <a:p>
            <a:pPr lvl="1"/>
            <a:r>
              <a:rPr lang="en-US" sz="1600" dirty="0" smtClean="0">
                <a:solidFill>
                  <a:srgbClr val="0000FF"/>
                </a:solidFill>
              </a:rPr>
              <a:t>Unit literal rule, conflicting rule, implication graph</a:t>
            </a:r>
          </a:p>
          <a:p>
            <a:pPr lvl="1"/>
            <a:r>
              <a:rPr lang="en-US" sz="1600" dirty="0" smtClean="0">
                <a:solidFill>
                  <a:srgbClr val="0000FF"/>
                </a:solidFill>
              </a:rPr>
              <a:t>Most successful, basis for almost all modern SAT solvers</a:t>
            </a:r>
          </a:p>
          <a:p>
            <a:pPr lvl="1"/>
            <a:r>
              <a:rPr lang="en-US" sz="1600" dirty="0" smtClean="0">
                <a:solidFill>
                  <a:schemeClr val="bg1">
                    <a:lumMod val="65000"/>
                  </a:schemeClr>
                </a:solidFill>
              </a:rPr>
              <a:t>Learning and non-chronological backtracking, 1996 (discuss later)</a:t>
            </a:r>
          </a:p>
          <a:p>
            <a:r>
              <a:rPr lang="en-US" sz="2000" dirty="0" smtClean="0"/>
              <a:t>Stochastic method, Selman+ 1992</a:t>
            </a:r>
          </a:p>
          <a:p>
            <a:pPr lvl="1"/>
            <a:r>
              <a:rPr lang="en-US" sz="1600" dirty="0" smtClean="0"/>
              <a:t>Unable to prove </a:t>
            </a:r>
            <a:r>
              <a:rPr lang="en-US" sz="1600" dirty="0" err="1" smtClean="0"/>
              <a:t>unsatisfiability</a:t>
            </a:r>
            <a:r>
              <a:rPr lang="en-US" sz="1600" dirty="0" smtClean="0"/>
              <a:t>, but may find solutions for a satisfying problem quickly</a:t>
            </a:r>
          </a:p>
          <a:p>
            <a:pPr lvl="1"/>
            <a:r>
              <a:rPr lang="en-US" sz="1600" dirty="0" smtClean="0"/>
              <a:t>Local search &amp; hill climbing</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Rules for SAT</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Unit Literal Rule </a:t>
            </a:r>
          </a:p>
          <a:p>
            <a:pPr lvl="1">
              <a:buNone/>
            </a:pPr>
            <a:r>
              <a:rPr lang="en-US" sz="1600" b="1" dirty="0" smtClean="0"/>
              <a:t> If </a:t>
            </a:r>
            <a:r>
              <a:rPr lang="en-US" sz="1600" dirty="0" smtClean="0"/>
              <a:t>an unsatisfied clause has all but one of its literals set to 0</a:t>
            </a:r>
          </a:p>
          <a:p>
            <a:pPr lvl="1">
              <a:buNone/>
            </a:pPr>
            <a:r>
              <a:rPr lang="en-US" sz="1600" dirty="0" smtClean="0"/>
              <a:t>	 </a:t>
            </a:r>
            <a:r>
              <a:rPr lang="en-US" sz="1600" b="1" dirty="0" smtClean="0"/>
              <a:t>Then </a:t>
            </a:r>
            <a:r>
              <a:rPr lang="en-US" sz="1600" dirty="0" smtClean="0"/>
              <a:t>the </a:t>
            </a:r>
            <a:r>
              <a:rPr lang="en-US" sz="1600" dirty="0" smtClean="0">
                <a:solidFill>
                  <a:srgbClr val="0000FF"/>
                </a:solidFill>
              </a:rPr>
              <a:t>free</a:t>
            </a:r>
            <a:r>
              <a:rPr lang="en-US" sz="1600" dirty="0" smtClean="0"/>
              <a:t> literal must be forced to 1</a:t>
            </a:r>
          </a:p>
          <a:p>
            <a:endParaRPr lang="en-US" sz="2000" i="1" dirty="0" smtClean="0"/>
          </a:p>
          <a:p>
            <a:pPr>
              <a:buNone/>
            </a:pPr>
            <a:endParaRPr lang="en-US" sz="2000" i="1" dirty="0" smtClean="0"/>
          </a:p>
          <a:p>
            <a:r>
              <a:rPr lang="en-US" sz="2000" dirty="0" smtClean="0">
                <a:solidFill>
                  <a:srgbClr val="0000FF"/>
                </a:solidFill>
              </a:rPr>
              <a:t>Conflicting Rule</a:t>
            </a:r>
          </a:p>
          <a:p>
            <a:pPr lvl="1">
              <a:buNone/>
            </a:pPr>
            <a:r>
              <a:rPr lang="en-US" sz="1600" b="1" dirty="0" smtClean="0"/>
              <a:t>If</a:t>
            </a:r>
            <a:r>
              <a:rPr lang="en-US" sz="1600" dirty="0" smtClean="0"/>
              <a:t> all literals in a clause are set to 0 </a:t>
            </a:r>
          </a:p>
          <a:p>
            <a:pPr lvl="1">
              <a:buNone/>
            </a:pPr>
            <a:r>
              <a:rPr lang="en-US" sz="1600" dirty="0" smtClean="0"/>
              <a:t>	</a:t>
            </a:r>
            <a:r>
              <a:rPr lang="en-US" sz="1600" b="1" dirty="0" smtClean="0"/>
              <a:t>Then</a:t>
            </a:r>
            <a:r>
              <a:rPr lang="en-US" sz="1600" dirty="0" smtClean="0"/>
              <a:t> the formula is </a:t>
            </a:r>
            <a:r>
              <a:rPr lang="en-US" sz="1600" dirty="0" err="1" smtClean="0"/>
              <a:t>unsatisfiable</a:t>
            </a:r>
            <a:r>
              <a:rPr lang="en-US" sz="1600" dirty="0" smtClean="0"/>
              <a:t> in this branch</a:t>
            </a:r>
            <a:endParaRPr lang="en-US" sz="1600" dirty="0"/>
          </a:p>
        </p:txBody>
      </p:sp>
      <p:sp>
        <p:nvSpPr>
          <p:cNvPr id="6" name="Slide Number Placeholder 5"/>
          <p:cNvSpPr>
            <a:spLocks noGrp="1"/>
          </p:cNvSpPr>
          <p:nvPr>
            <p:ph type="sldNum" sz="quarter" idx="12"/>
          </p:nvPr>
        </p:nvSpPr>
        <p:spPr/>
        <p:txBody>
          <a:bodyPr/>
          <a:lstStyle/>
          <a:p>
            <a:fld id="{32E6F7C4-CF77-449A-8837-AC119188FB74}" type="slidenum">
              <a:rPr lang="en-US" altLang="en-US" smtClean="0"/>
              <a:pPr/>
              <a:t>14</a:t>
            </a:fld>
            <a:endParaRPr lang="en-US" altLang="en-US"/>
          </a:p>
        </p:txBody>
      </p:sp>
      <p:sp>
        <p:nvSpPr>
          <p:cNvPr id="7" name="TextBox 6"/>
          <p:cNvSpPr txBox="1"/>
          <p:nvPr/>
        </p:nvSpPr>
        <p:spPr>
          <a:xfrm>
            <a:off x="2514600" y="2876490"/>
            <a:ext cx="3733800" cy="400110"/>
          </a:xfrm>
          <a:prstGeom prst="rect">
            <a:avLst/>
          </a:prstGeom>
          <a:noFill/>
        </p:spPr>
        <p:txBody>
          <a:bodyPr wrap="square" rtlCol="0">
            <a:spAutoFit/>
          </a:bodyPr>
          <a:lstStyle/>
          <a:p>
            <a:r>
              <a:rPr lang="en-US" sz="2000" dirty="0" smtClean="0"/>
              <a:t>(</a:t>
            </a:r>
            <a:r>
              <a:rPr lang="en-US" sz="2000" dirty="0" err="1" smtClean="0">
                <a:solidFill>
                  <a:srgbClr val="FF0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008000"/>
                </a:solidFill>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de</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FF0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FF0000"/>
                </a:solidFill>
                <a:sym typeface="Symbol"/>
              </a:rPr>
              <a:t>c</a:t>
            </a:r>
            <a:r>
              <a:rPr lang="en-US" sz="2000" dirty="0" err="1" smtClean="0">
                <a:sym typeface="Symbol"/>
              </a:rPr>
              <a:t>d</a:t>
            </a:r>
            <a:r>
              <a:rPr lang="en-US" sz="2000" dirty="0" smtClean="0">
                <a:latin typeface="ＭＳ ゴシック"/>
                <a:ea typeface="ＭＳ ゴシック"/>
                <a:cs typeface="ＭＳ ゴシック"/>
              </a:rPr>
              <a:t>)</a:t>
            </a:r>
            <a:endParaRPr lang="en-US" sz="2000" dirty="0" smtClean="0"/>
          </a:p>
        </p:txBody>
      </p:sp>
      <p:sp>
        <p:nvSpPr>
          <p:cNvPr id="9" name="TextBox 8"/>
          <p:cNvSpPr txBox="1"/>
          <p:nvPr/>
        </p:nvSpPr>
        <p:spPr>
          <a:xfrm>
            <a:off x="6858000" y="2743200"/>
            <a:ext cx="1219200" cy="646331"/>
          </a:xfrm>
          <a:prstGeom prst="rect">
            <a:avLst/>
          </a:prstGeom>
          <a:noFill/>
        </p:spPr>
        <p:txBody>
          <a:bodyPr wrap="square" rtlCol="0">
            <a:spAutoFit/>
          </a:bodyPr>
          <a:lstStyle/>
          <a:p>
            <a:r>
              <a:rPr lang="en-US" dirty="0" smtClean="0">
                <a:solidFill>
                  <a:srgbClr val="008000"/>
                </a:solidFill>
              </a:rPr>
              <a:t>x=1</a:t>
            </a:r>
          </a:p>
          <a:p>
            <a:r>
              <a:rPr lang="en-US" dirty="0" err="1" smtClean="0">
                <a:solidFill>
                  <a:srgbClr val="FF0000"/>
                </a:solidFill>
              </a:rPr>
              <a:t>y</a:t>
            </a:r>
            <a:r>
              <a:rPr lang="en-US" dirty="0" smtClean="0">
                <a:solidFill>
                  <a:srgbClr val="FF0000"/>
                </a:solidFill>
              </a:rPr>
              <a:t>=0</a:t>
            </a:r>
            <a:endParaRPr lang="en-US" dirty="0">
              <a:solidFill>
                <a:srgbClr val="FF0000"/>
              </a:solidFill>
            </a:endParaRPr>
          </a:p>
        </p:txBody>
      </p:sp>
      <p:sp>
        <p:nvSpPr>
          <p:cNvPr id="10" name="TextBox 9"/>
          <p:cNvSpPr txBox="1"/>
          <p:nvPr/>
        </p:nvSpPr>
        <p:spPr>
          <a:xfrm>
            <a:off x="2514600" y="4724400"/>
            <a:ext cx="3733800" cy="400110"/>
          </a:xfrm>
          <a:prstGeom prst="rect">
            <a:avLst/>
          </a:prstGeom>
          <a:noFill/>
        </p:spPr>
        <p:txBody>
          <a:bodyPr wrap="square" rtlCol="0">
            <a:spAutoFit/>
          </a:bodyPr>
          <a:lstStyle/>
          <a:p>
            <a:r>
              <a:rPr lang="en-US" sz="2000" dirty="0" smtClean="0"/>
              <a:t>(</a:t>
            </a:r>
            <a:r>
              <a:rPr lang="en-US" sz="2000" dirty="0" err="1" smtClean="0">
                <a:solidFill>
                  <a:srgbClr val="FF0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008000"/>
                </a:solidFill>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008000"/>
                </a:solidFill>
                <a:sym typeface="Symbol"/>
              </a:rPr>
              <a:t>d</a:t>
            </a:r>
            <a:r>
              <a:rPr lang="en-US" sz="2000" dirty="0" err="1" smtClean="0">
                <a:sym typeface="Symbol"/>
              </a:rPr>
              <a:t></a:t>
            </a:r>
            <a:r>
              <a:rPr lang="en-US" sz="2000" dirty="0" err="1" smtClean="0">
                <a:solidFill>
                  <a:srgbClr val="FF0000"/>
                </a:solidFill>
                <a:sym typeface="Symbol"/>
              </a:rPr>
              <a:t>e</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FF0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FF0000"/>
                </a:solidFill>
                <a:sym typeface="Symbol"/>
              </a:rPr>
              <a:t>c</a:t>
            </a:r>
            <a:r>
              <a:rPr lang="en-US" sz="2000" dirty="0" err="1" smtClean="0">
                <a:sym typeface="Symbol"/>
              </a:rPr>
              <a:t></a:t>
            </a:r>
            <a:r>
              <a:rPr lang="en-US" sz="2000" dirty="0" err="1" smtClean="0">
                <a:solidFill>
                  <a:srgbClr val="FF0000"/>
                </a:solidFill>
                <a:sym typeface="Symbol"/>
              </a:rPr>
              <a:t>d</a:t>
            </a:r>
            <a:r>
              <a:rPr lang="en-US" sz="2000" dirty="0" smtClean="0">
                <a:latin typeface="ＭＳ ゴシック"/>
                <a:ea typeface="ＭＳ ゴシック"/>
                <a:cs typeface="ＭＳ ゴシック"/>
              </a:rPr>
              <a:t>)</a:t>
            </a: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Graph</a:t>
            </a:r>
            <a:endParaRPr lang="en-US" dirty="0"/>
          </a:p>
        </p:txBody>
      </p:sp>
      <p:sp>
        <p:nvSpPr>
          <p:cNvPr id="3" name="Content Placeholder 2"/>
          <p:cNvSpPr>
            <a:spLocks noGrp="1"/>
          </p:cNvSpPr>
          <p:nvPr>
            <p:ph idx="1"/>
          </p:nvPr>
        </p:nvSpPr>
        <p:spPr/>
        <p:txBody>
          <a:bodyPr/>
          <a:lstStyle/>
          <a:p>
            <a:r>
              <a:rPr lang="en-US" sz="2000" dirty="0" smtClean="0"/>
              <a:t>An vertex represents</a:t>
            </a:r>
          </a:p>
          <a:p>
            <a:pPr lvl="1"/>
            <a:r>
              <a:rPr lang="en-US" sz="1800" dirty="0" smtClean="0"/>
              <a:t>The assignment of one variable to 0 or 1</a:t>
            </a:r>
          </a:p>
          <a:p>
            <a:r>
              <a:rPr lang="en-US" sz="2000" dirty="0" smtClean="0"/>
              <a:t>An edge from </a:t>
            </a:r>
            <a:r>
              <a:rPr lang="en-US" sz="2000" i="1" dirty="0" smtClean="0"/>
              <a:t>a</a:t>
            </a:r>
            <a:r>
              <a:rPr lang="en-US" sz="2000" dirty="0" smtClean="0"/>
              <a:t> to </a:t>
            </a:r>
            <a:r>
              <a:rPr lang="en-US" sz="2000" i="1" dirty="0" err="1" smtClean="0"/>
              <a:t>b</a:t>
            </a:r>
            <a:r>
              <a:rPr lang="en-US" sz="2000" dirty="0" smtClean="0"/>
              <a:t> represents</a:t>
            </a:r>
          </a:p>
          <a:p>
            <a:pPr lvl="1"/>
            <a:r>
              <a:rPr lang="en-US" sz="1800" dirty="0" smtClean="0"/>
              <a:t>Assignment to a is one of the reasons that caused assignment of </a:t>
            </a:r>
            <a:r>
              <a:rPr lang="en-US" sz="1800" dirty="0" err="1" smtClean="0"/>
              <a:t>b</a:t>
            </a:r>
            <a:endParaRPr lang="en-US" sz="1800" dirty="0" smtClean="0"/>
          </a:p>
          <a:p>
            <a:r>
              <a:rPr lang="en-US" sz="2000" dirty="0" smtClean="0"/>
              <a:t>Builds as search progresses</a:t>
            </a:r>
          </a:p>
          <a:p>
            <a:r>
              <a:rPr lang="en-US" sz="2000" dirty="0" smtClean="0"/>
              <a:t>Can be used to detect conflicts</a:t>
            </a:r>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15</a:t>
            </a:fld>
            <a:endParaRPr lang="en-US" altLang="en-US"/>
          </a:p>
        </p:txBody>
      </p:sp>
      <p:sp>
        <p:nvSpPr>
          <p:cNvPr id="7" name="Oval 6"/>
          <p:cNvSpPr/>
          <p:nvPr/>
        </p:nvSpPr>
        <p:spPr>
          <a:xfrm>
            <a:off x="3352800" y="5254823"/>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 name="Oval 7"/>
          <p:cNvSpPr/>
          <p:nvPr/>
        </p:nvSpPr>
        <p:spPr>
          <a:xfrm>
            <a:off x="3962400" y="4492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3" name="Oval 12"/>
          <p:cNvSpPr/>
          <p:nvPr/>
        </p:nvSpPr>
        <p:spPr>
          <a:xfrm>
            <a:off x="6019800" y="4492823"/>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4" name="Oval 13"/>
          <p:cNvSpPr/>
          <p:nvPr/>
        </p:nvSpPr>
        <p:spPr>
          <a:xfrm>
            <a:off x="4648200" y="5254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6019800" y="5254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0" name="Oval 19"/>
          <p:cNvSpPr/>
          <p:nvPr/>
        </p:nvSpPr>
        <p:spPr>
          <a:xfrm>
            <a:off x="6705600" y="6016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1" name="Oval 20"/>
          <p:cNvSpPr/>
          <p:nvPr/>
        </p:nvSpPr>
        <p:spPr>
          <a:xfrm>
            <a:off x="6705600" y="4492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4" name="Oval 23"/>
          <p:cNvSpPr/>
          <p:nvPr/>
        </p:nvSpPr>
        <p:spPr>
          <a:xfrm>
            <a:off x="3962400" y="6016823"/>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25" name="Straight Arrow Connector 24"/>
          <p:cNvCxnSpPr>
            <a:stCxn id="7" idx="7"/>
            <a:endCxn id="8" idx="3"/>
          </p:cNvCxnSpPr>
          <p:nvPr/>
        </p:nvCxnSpPr>
        <p:spPr>
          <a:xfrm rot="5400000" flipH="1" flipV="1">
            <a:off x="3471722" y="4764145"/>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5"/>
            <a:endCxn id="14" idx="1"/>
          </p:cNvCxnSpPr>
          <p:nvPr/>
        </p:nvCxnSpPr>
        <p:spPr>
          <a:xfrm rot="16200000" flipH="1">
            <a:off x="4119422" y="4726045"/>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5"/>
            <a:endCxn id="24" idx="1"/>
          </p:cNvCxnSpPr>
          <p:nvPr/>
        </p:nvCxnSpPr>
        <p:spPr>
          <a:xfrm rot="16200000" flipH="1">
            <a:off x="3471722" y="5526145"/>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3352800" y="6016823"/>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29" name="Straight Arrow Connector 28"/>
          <p:cNvCxnSpPr>
            <a:stCxn id="24" idx="7"/>
            <a:endCxn id="14" idx="3"/>
          </p:cNvCxnSpPr>
          <p:nvPr/>
        </p:nvCxnSpPr>
        <p:spPr>
          <a:xfrm rot="5400000" flipH="1" flipV="1">
            <a:off x="4119422" y="5488045"/>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6"/>
            <a:endCxn id="24" idx="2"/>
          </p:cNvCxnSpPr>
          <p:nvPr/>
        </p:nvCxnSpPr>
        <p:spPr>
          <a:xfrm>
            <a:off x="3581400" y="6131123"/>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4" idx="6"/>
            <a:endCxn id="15" idx="2"/>
          </p:cNvCxnSpPr>
          <p:nvPr/>
        </p:nvCxnSpPr>
        <p:spPr>
          <a:xfrm>
            <a:off x="4876800" y="5369123"/>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5" idx="7"/>
            <a:endCxn id="21" idx="3"/>
          </p:cNvCxnSpPr>
          <p:nvPr/>
        </p:nvCxnSpPr>
        <p:spPr>
          <a:xfrm rot="5400000" flipH="1" flipV="1">
            <a:off x="6176822" y="4726045"/>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3" idx="6"/>
            <a:endCxn id="21" idx="2"/>
          </p:cNvCxnSpPr>
          <p:nvPr/>
        </p:nvCxnSpPr>
        <p:spPr>
          <a:xfrm>
            <a:off x="6248400" y="4607123"/>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5" idx="5"/>
            <a:endCxn id="20" idx="1"/>
          </p:cNvCxnSpPr>
          <p:nvPr/>
        </p:nvCxnSpPr>
        <p:spPr>
          <a:xfrm rot="16200000" flipH="1">
            <a:off x="6176822" y="5488045"/>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7162800" y="5026223"/>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6" name="Oval 35"/>
          <p:cNvSpPr/>
          <p:nvPr/>
        </p:nvSpPr>
        <p:spPr>
          <a:xfrm>
            <a:off x="7162800" y="5348644"/>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7" name="TextBox 36"/>
          <p:cNvSpPr txBox="1"/>
          <p:nvPr/>
        </p:nvSpPr>
        <p:spPr>
          <a:xfrm>
            <a:off x="7391400" y="5026223"/>
            <a:ext cx="1295400" cy="246221"/>
          </a:xfrm>
          <a:prstGeom prst="rect">
            <a:avLst/>
          </a:prstGeom>
          <a:noFill/>
        </p:spPr>
        <p:txBody>
          <a:bodyPr wrap="square" rtlCol="0">
            <a:spAutoFit/>
          </a:bodyPr>
          <a:lstStyle/>
          <a:p>
            <a:r>
              <a:rPr lang="en-US" sz="1000" dirty="0" smtClean="0"/>
              <a:t>Decision Variables</a:t>
            </a:r>
            <a:endParaRPr lang="en-US" sz="1000" dirty="0"/>
          </a:p>
        </p:txBody>
      </p:sp>
      <p:sp>
        <p:nvSpPr>
          <p:cNvPr id="38" name="TextBox 37"/>
          <p:cNvSpPr txBox="1"/>
          <p:nvPr/>
        </p:nvSpPr>
        <p:spPr>
          <a:xfrm>
            <a:off x="7391400" y="5331023"/>
            <a:ext cx="1295400" cy="246221"/>
          </a:xfrm>
          <a:prstGeom prst="rect">
            <a:avLst/>
          </a:prstGeom>
          <a:noFill/>
        </p:spPr>
        <p:txBody>
          <a:bodyPr wrap="square" rtlCol="0">
            <a:spAutoFit/>
          </a:bodyPr>
          <a:lstStyle/>
          <a:p>
            <a:r>
              <a:rPr lang="en-US" sz="1000" dirty="0" smtClean="0"/>
              <a:t>Enforced Variables</a:t>
            </a:r>
            <a:endParaRPr lang="en-US" sz="1000" dirty="0"/>
          </a:p>
        </p:txBody>
      </p:sp>
      <p:sp>
        <p:nvSpPr>
          <p:cNvPr id="39" name="TextBox 38"/>
          <p:cNvSpPr txBox="1"/>
          <p:nvPr/>
        </p:nvSpPr>
        <p:spPr>
          <a:xfrm>
            <a:off x="381000" y="4422577"/>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ym typeface="Symbol"/>
              </a:rPr>
              <a:t></a:t>
            </a:r>
            <a:r>
              <a:rPr lang="en-US" dirty="0" smtClean="0"/>
              <a:t>x</a:t>
            </a:r>
            <a:r>
              <a:rPr lang="en-US" baseline="-25000" dirty="0" smtClean="0"/>
              <a:t>1</a:t>
            </a:r>
            <a:r>
              <a:rPr lang="en-US" dirty="0" smtClean="0">
                <a:sym typeface="Symbol"/>
              </a:rPr>
              <a:t></a:t>
            </a:r>
            <a:r>
              <a:rPr lang="en-US" dirty="0" smtClean="0"/>
              <a:t>x</a:t>
            </a:r>
            <a:r>
              <a:rPr lang="en-US" baseline="-25000" dirty="0" smtClean="0"/>
              <a:t>2</a:t>
            </a:r>
            <a:r>
              <a:rPr lang="en-US" dirty="0" smtClean="0"/>
              <a:t> </a:t>
            </a:r>
          </a:p>
          <a:p>
            <a:r>
              <a:rPr lang="en-US" dirty="0" smtClean="0"/>
              <a:t>(c</a:t>
            </a:r>
            <a:r>
              <a:rPr lang="en-US" baseline="-25000" dirty="0" smtClean="0"/>
              <a:t>2</a:t>
            </a:r>
            <a:r>
              <a:rPr lang="en-US" dirty="0" smtClean="0"/>
              <a:t>) </a:t>
            </a:r>
            <a:r>
              <a:rPr lang="en-US" dirty="0" smtClean="0">
                <a:sym typeface="Symbol"/>
              </a:rPr>
              <a:t></a:t>
            </a:r>
            <a:r>
              <a:rPr lang="en-US" dirty="0" smtClean="0"/>
              <a:t>x</a:t>
            </a:r>
            <a:r>
              <a:rPr lang="en-US" baseline="-25000" dirty="0" smtClean="0"/>
              <a:t>1</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4</a:t>
            </a:r>
            <a:r>
              <a:rPr lang="en-US" dirty="0" smtClean="0"/>
              <a:t> </a:t>
            </a:r>
          </a:p>
          <a:p>
            <a:r>
              <a:rPr lang="en-US" dirty="0" smtClean="0"/>
              <a:t>(c</a:t>
            </a:r>
            <a:r>
              <a:rPr lang="en-US" baseline="-25000" dirty="0" smtClean="0"/>
              <a:t>3</a:t>
            </a:r>
            <a:r>
              <a:rPr lang="en-US" dirty="0" smtClean="0"/>
              <a:t>) x</a:t>
            </a:r>
            <a:r>
              <a:rPr lang="en-US" baseline="-25000" dirty="0" smtClean="0"/>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40" name="Up-Down Arrow 39"/>
          <p:cNvSpPr/>
          <p:nvPr/>
        </p:nvSpPr>
        <p:spPr>
          <a:xfrm>
            <a:off x="6781800" y="4950023"/>
            <a:ext cx="76200" cy="914400"/>
          </a:xfrm>
          <a:prstGeom prst="up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667000" y="49500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44" name="TextBox 43"/>
          <p:cNvSpPr txBox="1"/>
          <p:nvPr/>
        </p:nvSpPr>
        <p:spPr>
          <a:xfrm>
            <a:off x="2895600" y="41880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45" name="TextBox 44"/>
          <p:cNvSpPr txBox="1"/>
          <p:nvPr/>
        </p:nvSpPr>
        <p:spPr>
          <a:xfrm>
            <a:off x="4953000" y="41880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47" name="TextBox 46"/>
          <p:cNvSpPr txBox="1"/>
          <p:nvPr/>
        </p:nvSpPr>
        <p:spPr>
          <a:xfrm>
            <a:off x="3886200" y="62454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48" name="TextBox 47"/>
          <p:cNvSpPr txBox="1"/>
          <p:nvPr/>
        </p:nvSpPr>
        <p:spPr>
          <a:xfrm>
            <a:off x="4038600" y="49470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49" name="TextBox 48"/>
          <p:cNvSpPr txBox="1"/>
          <p:nvPr/>
        </p:nvSpPr>
        <p:spPr>
          <a:xfrm>
            <a:off x="5486400" y="49500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50" name="TextBox 49"/>
          <p:cNvSpPr txBox="1"/>
          <p:nvPr/>
        </p:nvSpPr>
        <p:spPr>
          <a:xfrm>
            <a:off x="6934200" y="44166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51" name="TextBox 50"/>
          <p:cNvSpPr txBox="1"/>
          <p:nvPr/>
        </p:nvSpPr>
        <p:spPr>
          <a:xfrm>
            <a:off x="6934200" y="59406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
        <p:nvSpPr>
          <p:cNvPr id="52" name="TextBox 51"/>
          <p:cNvSpPr txBox="1"/>
          <p:nvPr/>
        </p:nvSpPr>
        <p:spPr>
          <a:xfrm>
            <a:off x="2438400" y="62454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 Algorithm</a:t>
            </a:r>
            <a:endParaRPr lang="en-US" dirty="0"/>
          </a:p>
        </p:txBody>
      </p:sp>
      <p:sp>
        <p:nvSpPr>
          <p:cNvPr id="3" name="Content Placeholder 2"/>
          <p:cNvSpPr>
            <a:spLocks noGrp="1"/>
          </p:cNvSpPr>
          <p:nvPr>
            <p:ph idx="1"/>
          </p:nvPr>
        </p:nvSpPr>
        <p:spPr>
          <a:xfrm>
            <a:off x="381000" y="1981200"/>
            <a:ext cx="8229600" cy="3540125"/>
          </a:xfrm>
        </p:spPr>
        <p:txBody>
          <a:bodyPr/>
          <a:lstStyle/>
          <a:p>
            <a:r>
              <a:rPr lang="en-US" sz="2000" dirty="0" smtClean="0"/>
              <a:t>Based on backtrack search</a:t>
            </a:r>
          </a:p>
          <a:p>
            <a:r>
              <a:rPr lang="en-US" sz="2000" dirty="0" smtClean="0"/>
              <a:t>After each decision, enforce unit literal rule</a:t>
            </a:r>
          </a:p>
          <a:p>
            <a:r>
              <a:rPr lang="en-US" sz="2000" dirty="0" smtClean="0"/>
              <a:t>Use implication graph to detect conflict</a:t>
            </a:r>
          </a:p>
          <a:p>
            <a:r>
              <a:rPr lang="en-US" sz="2000" dirty="0" smtClean="0"/>
              <a:t>Upon conflict, backtrack chronologically</a:t>
            </a:r>
          </a:p>
        </p:txBody>
      </p:sp>
      <p:sp>
        <p:nvSpPr>
          <p:cNvPr id="4" name="TextBox 3"/>
          <p:cNvSpPr txBox="1"/>
          <p:nvPr/>
        </p:nvSpPr>
        <p:spPr>
          <a:xfrm>
            <a:off x="533400" y="1295400"/>
            <a:ext cx="7467600" cy="430887"/>
          </a:xfrm>
          <a:prstGeom prst="rect">
            <a:avLst/>
          </a:prstGeom>
          <a:noFill/>
        </p:spPr>
        <p:txBody>
          <a:bodyPr wrap="square" rtlCol="0">
            <a:spAutoFit/>
          </a:bodyPr>
          <a:lstStyle/>
          <a:p>
            <a:pPr algn="r"/>
            <a:r>
              <a:rPr lang="en-US" sz="1100" dirty="0" smtClean="0"/>
              <a:t>Davis, </a:t>
            </a:r>
            <a:r>
              <a:rPr lang="en-US" sz="1100" dirty="0" err="1" smtClean="0"/>
              <a:t>Logemann</a:t>
            </a:r>
            <a:r>
              <a:rPr lang="en-US" sz="1100" dirty="0" smtClean="0"/>
              <a:t> &amp; Loveland, “A Machine Program for Theorem-Proving", </a:t>
            </a:r>
          </a:p>
          <a:p>
            <a:pPr algn="r"/>
            <a:r>
              <a:rPr lang="en-US" sz="1100" i="1" dirty="0" smtClean="0"/>
              <a:t>Communications of ACM, Vol. 5, No. 7, pp. 394-397, 1962</a:t>
            </a:r>
            <a:endParaRPr lang="en-US" sz="1100" dirty="0"/>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DPLL</a:t>
            </a:r>
            <a:endParaRPr lang="en-US" dirty="0"/>
          </a:p>
        </p:txBody>
      </p:sp>
      <p:sp>
        <p:nvSpPr>
          <p:cNvPr id="3" name="Content Placeholder 2"/>
          <p:cNvSpPr>
            <a:spLocks noGrp="1"/>
          </p:cNvSpPr>
          <p:nvPr>
            <p:ph idx="1"/>
          </p:nvPr>
        </p:nvSpPr>
        <p:spPr/>
        <p:txBody>
          <a:bodyPr/>
          <a:lstStyle/>
          <a:p>
            <a:r>
              <a:rPr lang="en-US" sz="2000" dirty="0" smtClean="0"/>
              <a:t>Eliminates the exponential memory requirements of DP</a:t>
            </a:r>
          </a:p>
          <a:p>
            <a:r>
              <a:rPr lang="en-US" sz="2000" dirty="0" smtClean="0"/>
              <a:t>Exponential time is still a problem O(2</a:t>
            </a:r>
            <a:r>
              <a:rPr lang="en-US" sz="2000" baseline="30000" dirty="0" smtClean="0"/>
              <a:t>n</a:t>
            </a:r>
            <a:r>
              <a:rPr lang="en-US" sz="2000" dirty="0" smtClean="0"/>
              <a:t>)</a:t>
            </a:r>
          </a:p>
          <a:p>
            <a:r>
              <a:rPr lang="en-US" sz="2000" dirty="0" smtClean="0"/>
              <a:t>Limited practical applicability</a:t>
            </a:r>
          </a:p>
          <a:p>
            <a:r>
              <a:rPr lang="en-US" sz="2000" dirty="0" smtClean="0"/>
              <a:t>The original DLL algorithm has seen a lot of success for solving random generated instances</a:t>
            </a:r>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Algorithm: An Overview</a:t>
            </a:r>
            <a:endParaRPr lang="en-US" dirty="0"/>
          </a:p>
        </p:txBody>
      </p:sp>
      <p:sp>
        <p:nvSpPr>
          <p:cNvPr id="3" name="Content Placeholder 2"/>
          <p:cNvSpPr>
            <a:spLocks noGrp="1"/>
          </p:cNvSpPr>
          <p:nvPr>
            <p:ph idx="1"/>
          </p:nvPr>
        </p:nvSpPr>
        <p:spPr/>
        <p:txBody>
          <a:bodyPr/>
          <a:lstStyle/>
          <a:p>
            <a:r>
              <a:rPr lang="en-US" sz="2000" dirty="0" smtClean="0">
                <a:solidFill>
                  <a:schemeClr val="bg1">
                    <a:lumMod val="65000"/>
                  </a:schemeClr>
                </a:solidFill>
              </a:rPr>
              <a:t>Davis &amp; Putnam, 1960</a:t>
            </a:r>
          </a:p>
          <a:p>
            <a:pPr lvl="1"/>
            <a:r>
              <a:rPr lang="en-US" sz="1600" dirty="0" smtClean="0">
                <a:solidFill>
                  <a:schemeClr val="bg1">
                    <a:lumMod val="65000"/>
                  </a:schemeClr>
                </a:solidFill>
              </a:rPr>
              <a:t>Based on the resolution rule (Theorem Proving)</a:t>
            </a:r>
          </a:p>
          <a:p>
            <a:pPr lvl="1"/>
            <a:r>
              <a:rPr lang="en-US" sz="1600" dirty="0" smtClean="0">
                <a:solidFill>
                  <a:schemeClr val="bg1">
                    <a:lumMod val="65000"/>
                  </a:schemeClr>
                </a:solidFill>
              </a:rPr>
              <a:t>May explode in memory</a:t>
            </a:r>
          </a:p>
          <a:p>
            <a:r>
              <a:rPr lang="en-US" sz="2000" dirty="0" smtClean="0">
                <a:solidFill>
                  <a:schemeClr val="bg1">
                    <a:lumMod val="65000"/>
                  </a:schemeClr>
                </a:solidFill>
              </a:rPr>
              <a:t>Davis, </a:t>
            </a:r>
            <a:r>
              <a:rPr lang="en-US" sz="2000" dirty="0" err="1" smtClean="0">
                <a:solidFill>
                  <a:schemeClr val="bg1">
                    <a:lumMod val="65000"/>
                  </a:schemeClr>
                </a:solidFill>
              </a:rPr>
              <a:t>Logemann</a:t>
            </a:r>
            <a:r>
              <a:rPr lang="en-US" sz="2000" dirty="0" smtClean="0">
                <a:solidFill>
                  <a:schemeClr val="bg1">
                    <a:lumMod val="65000"/>
                  </a:schemeClr>
                </a:solidFill>
              </a:rPr>
              <a:t> &amp; Loveland, 1962</a:t>
            </a:r>
          </a:p>
          <a:p>
            <a:pPr lvl="1"/>
            <a:r>
              <a:rPr lang="en-US" sz="1600" dirty="0" smtClean="0">
                <a:solidFill>
                  <a:schemeClr val="bg1">
                    <a:lumMod val="65000"/>
                  </a:schemeClr>
                </a:solidFill>
              </a:rPr>
              <a:t>DPLL: based on backtrack search, thus sound &amp; complete</a:t>
            </a:r>
          </a:p>
          <a:p>
            <a:pPr lvl="1"/>
            <a:r>
              <a:rPr lang="en-US" sz="1600" dirty="0" smtClean="0">
                <a:solidFill>
                  <a:schemeClr val="bg1">
                    <a:lumMod val="65000"/>
                  </a:schemeClr>
                </a:solidFill>
              </a:rPr>
              <a:t>Unit literal rule, conflicting rule, implication graph</a:t>
            </a:r>
          </a:p>
          <a:p>
            <a:pPr lvl="1"/>
            <a:r>
              <a:rPr lang="en-US" sz="1600" dirty="0" smtClean="0">
                <a:solidFill>
                  <a:schemeClr val="bg1">
                    <a:lumMod val="65000"/>
                  </a:schemeClr>
                </a:solidFill>
              </a:rPr>
              <a:t>Most successful, basis for almost all modern SAT solvers</a:t>
            </a:r>
          </a:p>
          <a:p>
            <a:pPr lvl="1"/>
            <a:r>
              <a:rPr lang="en-US" sz="1600" dirty="0" smtClean="0">
                <a:solidFill>
                  <a:schemeClr val="bg1">
                    <a:lumMod val="65000"/>
                  </a:schemeClr>
                </a:solidFill>
              </a:rPr>
              <a:t>Learning and non-chronological backtracking, 1996 (discuss later)</a:t>
            </a:r>
          </a:p>
          <a:p>
            <a:r>
              <a:rPr lang="en-US" sz="2000" dirty="0" smtClean="0">
                <a:solidFill>
                  <a:srgbClr val="0000FF"/>
                </a:solidFill>
              </a:rPr>
              <a:t>Stochastic method, Selman+ 1992</a:t>
            </a:r>
          </a:p>
          <a:p>
            <a:pPr lvl="1"/>
            <a:r>
              <a:rPr lang="en-US" sz="1600" dirty="0" smtClean="0">
                <a:solidFill>
                  <a:srgbClr val="0000FF"/>
                </a:solidFill>
              </a:rPr>
              <a:t>Unable to prove </a:t>
            </a:r>
            <a:r>
              <a:rPr lang="en-US" sz="1600" dirty="0" err="1" smtClean="0">
                <a:solidFill>
                  <a:srgbClr val="0000FF"/>
                </a:solidFill>
              </a:rPr>
              <a:t>unsatisfiability</a:t>
            </a:r>
            <a:r>
              <a:rPr lang="en-US" sz="1600" dirty="0" smtClean="0">
                <a:solidFill>
                  <a:srgbClr val="0000FF"/>
                </a:solidFill>
              </a:rPr>
              <a:t>, but may find solutions for a satisfying problem quickly</a:t>
            </a:r>
          </a:p>
          <a:p>
            <a:pPr lvl="1"/>
            <a:r>
              <a:rPr lang="en-US" sz="1600" dirty="0" smtClean="0">
                <a:solidFill>
                  <a:srgbClr val="0000FF"/>
                </a:solidFill>
              </a:rPr>
              <a:t>Local search &amp; hill climbing</a:t>
            </a:r>
            <a:endParaRPr lang="en-US" sz="1600" dirty="0">
              <a:solidFill>
                <a:srgbClr val="0000FF"/>
              </a:solidFill>
            </a:endParaRP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Search</a:t>
            </a:r>
            <a:endParaRPr lang="en-US" dirty="0"/>
          </a:p>
        </p:txBody>
      </p:sp>
      <p:sp>
        <p:nvSpPr>
          <p:cNvPr id="3" name="Content Placeholder 2"/>
          <p:cNvSpPr>
            <a:spLocks noGrp="1"/>
          </p:cNvSpPr>
          <p:nvPr>
            <p:ph idx="1"/>
          </p:nvPr>
        </p:nvSpPr>
        <p:spPr>
          <a:xfrm>
            <a:off x="381000" y="1905000"/>
            <a:ext cx="4648200" cy="3540125"/>
          </a:xfrm>
        </p:spPr>
        <p:txBody>
          <a:bodyPr/>
          <a:lstStyle/>
          <a:p>
            <a:pPr marL="177800" indent="-177800"/>
            <a:r>
              <a:rPr lang="en-US" sz="1600" dirty="0" smtClean="0">
                <a:solidFill>
                  <a:srgbClr val="0000FF"/>
                </a:solidFill>
              </a:rPr>
              <a:t>State</a:t>
            </a:r>
            <a:r>
              <a:rPr lang="en-US" sz="1600" dirty="0" smtClean="0"/>
              <a:t>: an assignment of values to </a:t>
            </a:r>
            <a:r>
              <a:rPr lang="en-US" sz="1600" dirty="0" smtClean="0">
                <a:solidFill>
                  <a:srgbClr val="0000FF"/>
                </a:solidFill>
              </a:rPr>
              <a:t>all</a:t>
            </a:r>
            <a:r>
              <a:rPr lang="en-US" sz="1600" dirty="0" smtClean="0"/>
              <a:t> Boolean variables (not necessarily consistent)</a:t>
            </a:r>
          </a:p>
          <a:p>
            <a:r>
              <a:rPr lang="en-US" sz="1600" dirty="0" smtClean="0"/>
              <a:t> </a:t>
            </a:r>
            <a:r>
              <a:rPr lang="en-US" sz="1600" dirty="0" smtClean="0">
                <a:solidFill>
                  <a:srgbClr val="0000FF"/>
                </a:solidFill>
              </a:rPr>
              <a:t>State space </a:t>
            </a:r>
            <a:r>
              <a:rPr lang="en-US" sz="1600" dirty="0" smtClean="0"/>
              <a:t>is a set of states connected to each other</a:t>
            </a:r>
          </a:p>
          <a:p>
            <a:pPr marL="177800" indent="-177800"/>
            <a:r>
              <a:rPr lang="en-US" sz="1600" dirty="0" smtClean="0">
                <a:solidFill>
                  <a:srgbClr val="0000FF"/>
                </a:solidFill>
              </a:rPr>
              <a:t>Cost function </a:t>
            </a:r>
            <a:r>
              <a:rPr lang="en-US" sz="1600" dirty="0" smtClean="0"/>
              <a:t>measures the number of unsatisfied clauses</a:t>
            </a:r>
          </a:p>
          <a:p>
            <a:r>
              <a:rPr lang="en-US" sz="1600" dirty="0" smtClean="0"/>
              <a:t>Procedure: hill climbing</a:t>
            </a:r>
          </a:p>
          <a:p>
            <a:pPr lvl="1"/>
            <a:r>
              <a:rPr lang="en-US" sz="1200" dirty="0" smtClean="0"/>
              <a:t>Start from a </a:t>
            </a:r>
            <a:r>
              <a:rPr lang="en-US" sz="1200" dirty="0" smtClean="0">
                <a:solidFill>
                  <a:srgbClr val="0000FF"/>
                </a:solidFill>
              </a:rPr>
              <a:t>random </a:t>
            </a:r>
            <a:r>
              <a:rPr lang="en-US" sz="1200" dirty="0" smtClean="0"/>
              <a:t>state &amp; measure cost of state</a:t>
            </a:r>
          </a:p>
          <a:p>
            <a:pPr lvl="1"/>
            <a:r>
              <a:rPr lang="en-US" sz="1200" dirty="0" smtClean="0"/>
              <a:t>Explore neighbors by </a:t>
            </a:r>
            <a:r>
              <a:rPr lang="en-US" sz="1200" dirty="0" smtClean="0">
                <a:solidFill>
                  <a:srgbClr val="0000FF"/>
                </a:solidFill>
              </a:rPr>
              <a:t>flipping </a:t>
            </a:r>
            <a:r>
              <a:rPr lang="en-US" sz="1200" dirty="0" smtClean="0"/>
              <a:t>a variable in a unsatisfied clause</a:t>
            </a:r>
          </a:p>
          <a:p>
            <a:pPr lvl="1"/>
            <a:r>
              <a:rPr lang="en-US" sz="1200" dirty="0" smtClean="0"/>
              <a:t>Move to a </a:t>
            </a:r>
            <a:r>
              <a:rPr lang="en-US" sz="1200" dirty="0" smtClean="0">
                <a:solidFill>
                  <a:srgbClr val="0000FF"/>
                </a:solidFill>
              </a:rPr>
              <a:t>better </a:t>
            </a:r>
            <a:r>
              <a:rPr lang="en-US" sz="1200" dirty="0" smtClean="0"/>
              <a:t>neighbor (reduces the cost function)</a:t>
            </a:r>
          </a:p>
          <a:p>
            <a:pPr lvl="1"/>
            <a:r>
              <a:rPr lang="en-US" sz="1200" dirty="0" smtClean="0"/>
              <a:t>Repeat until cost=0 or time out </a:t>
            </a:r>
          </a:p>
          <a:p>
            <a:r>
              <a:rPr lang="en-US" sz="1600" dirty="0" smtClean="0"/>
              <a:t>The search is said to be greedy if it does not ever increase the cost function (pure hill climbing)</a:t>
            </a:r>
          </a:p>
          <a:p>
            <a:r>
              <a:rPr lang="en-US" sz="1600" dirty="0" smtClean="0"/>
              <a:t>Search is not complete</a:t>
            </a:r>
          </a:p>
        </p:txBody>
      </p:sp>
      <p:sp>
        <p:nvSpPr>
          <p:cNvPr id="4" name="TextBox 3"/>
          <p:cNvSpPr txBox="1"/>
          <p:nvPr/>
        </p:nvSpPr>
        <p:spPr>
          <a:xfrm>
            <a:off x="533400" y="1321713"/>
            <a:ext cx="7467600" cy="430887"/>
          </a:xfrm>
          <a:prstGeom prst="rect">
            <a:avLst/>
          </a:prstGeom>
          <a:noFill/>
        </p:spPr>
        <p:txBody>
          <a:bodyPr wrap="square" rtlCol="0">
            <a:spAutoFit/>
          </a:bodyPr>
          <a:lstStyle/>
          <a:p>
            <a:pPr algn="r"/>
            <a:r>
              <a:rPr lang="en-US" sz="1100" dirty="0" smtClean="0"/>
              <a:t>Selman, Levesque &amp; Mitchell. “A New Method for Solving Hard </a:t>
            </a:r>
            <a:r>
              <a:rPr lang="en-US" sz="1100" dirty="0" err="1" smtClean="0"/>
              <a:t>Satisfiability</a:t>
            </a:r>
            <a:r>
              <a:rPr lang="en-US" sz="1100" dirty="0" smtClean="0"/>
              <a:t> Problems”. </a:t>
            </a:r>
          </a:p>
          <a:p>
            <a:pPr algn="r"/>
            <a:r>
              <a:rPr lang="en-US" sz="1100" i="1" dirty="0" smtClean="0"/>
              <a:t>Proc. AAAI, 1992.</a:t>
            </a:r>
            <a:endParaRPr lang="en-US" sz="1100" dirty="0"/>
          </a:p>
        </p:txBody>
      </p:sp>
      <p:sp>
        <p:nvSpPr>
          <p:cNvPr id="6" name="Slide Number Placeholder 5"/>
          <p:cNvSpPr>
            <a:spLocks noGrp="1"/>
          </p:cNvSpPr>
          <p:nvPr>
            <p:ph type="sldNum" sz="quarter" idx="12"/>
          </p:nvPr>
        </p:nvSpPr>
        <p:spPr/>
        <p:txBody>
          <a:bodyPr/>
          <a:lstStyle/>
          <a:p>
            <a:fld id="{32E6F7C4-CF77-449A-8837-AC119188FB74}" type="slidenum">
              <a:rPr lang="en-US" altLang="en-US" smtClean="0"/>
              <a:pPr/>
              <a:t>19</a:t>
            </a:fld>
            <a:endParaRPr lang="en-US" altLang="en-US"/>
          </a:p>
        </p:txBody>
      </p:sp>
      <p:pic>
        <p:nvPicPr>
          <p:cNvPr id="7" name="Picture 4" descr="hill-climbing"/>
          <p:cNvPicPr>
            <a:picLocks noChangeAspect="1" noChangeArrowheads="1"/>
          </p:cNvPicPr>
          <p:nvPr/>
        </p:nvPicPr>
        <p:blipFill>
          <a:blip r:embed="rId2"/>
          <a:srcRect/>
          <a:stretch>
            <a:fillRect/>
          </a:stretch>
        </p:blipFill>
        <p:spPr bwMode="auto">
          <a:xfrm>
            <a:off x="4963641" y="2667000"/>
            <a:ext cx="3951759"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19263"/>
            <a:ext cx="8382000" cy="4411662"/>
          </a:xfrm>
        </p:spPr>
        <p:txBody>
          <a:bodyPr/>
          <a:lstStyle/>
          <a:p>
            <a:r>
              <a:rPr lang="en-US" dirty="0" smtClean="0"/>
              <a:t>Modeling a Boolean Logic Circuit as a SAT</a:t>
            </a:r>
          </a:p>
          <a:p>
            <a:pPr>
              <a:tabLst>
                <a:tab pos="8001000" algn="r"/>
              </a:tabLst>
            </a:pPr>
            <a:r>
              <a:rPr lang="en-US" dirty="0" smtClean="0"/>
              <a:t>Overview of basic SAT algorithms	</a:t>
            </a:r>
            <a:r>
              <a:rPr lang="en-US" sz="2000" i="1" dirty="0" smtClean="0">
                <a:solidFill>
                  <a:srgbClr val="0000FF"/>
                </a:solidFill>
              </a:rPr>
              <a:t>general</a:t>
            </a:r>
            <a:endParaRPr lang="en-US" i="1" dirty="0" smtClean="0">
              <a:solidFill>
                <a:srgbClr val="0000FF"/>
              </a:solidFill>
            </a:endParaRPr>
          </a:p>
          <a:p>
            <a:pPr lvl="1"/>
            <a:r>
              <a:rPr lang="en-US" sz="2000" dirty="0" smtClean="0"/>
              <a:t>Davis, Putnam, 1960</a:t>
            </a:r>
          </a:p>
          <a:p>
            <a:pPr lvl="1"/>
            <a:r>
              <a:rPr lang="en-US" sz="2000" dirty="0" smtClean="0"/>
              <a:t>Davis, </a:t>
            </a:r>
            <a:r>
              <a:rPr lang="en-US" sz="2000" dirty="0" err="1" smtClean="0"/>
              <a:t>Logemann</a:t>
            </a:r>
            <a:r>
              <a:rPr lang="en-US" sz="2000" dirty="0" smtClean="0"/>
              <a:t>, Loveland, 1962</a:t>
            </a:r>
          </a:p>
          <a:p>
            <a:pPr lvl="1"/>
            <a:r>
              <a:rPr lang="en-US" sz="2000" dirty="0" smtClean="0"/>
              <a:t>Stochastic Search, Selman+ 1992</a:t>
            </a:r>
          </a:p>
          <a:p>
            <a:pPr>
              <a:tabLst>
                <a:tab pos="8001000" algn="r"/>
              </a:tabLst>
            </a:pPr>
            <a:r>
              <a:rPr lang="en-US" dirty="0" smtClean="0"/>
              <a:t>DPLL SAT solvers	</a:t>
            </a:r>
            <a:r>
              <a:rPr lang="en-US" sz="2000" dirty="0" smtClean="0">
                <a:solidFill>
                  <a:srgbClr val="0000FF"/>
                </a:solidFill>
              </a:rPr>
              <a:t>[Bordeaux+ 2006]</a:t>
            </a:r>
            <a:endParaRPr lang="en-US" dirty="0" smtClean="0">
              <a:solidFill>
                <a:srgbClr val="0000FF"/>
              </a:solidFill>
            </a:endParaRPr>
          </a:p>
          <a:p>
            <a:pPr lvl="1"/>
            <a:r>
              <a:rPr lang="en-US" sz="2000" dirty="0" smtClean="0"/>
              <a:t>Branching: Variable ordering, aka decision heuristics</a:t>
            </a:r>
          </a:p>
          <a:p>
            <a:pPr lvl="1"/>
            <a:r>
              <a:rPr lang="en-US" sz="2000" dirty="0" smtClean="0"/>
              <a:t>Pruning: Boolean Constraint Propagation</a:t>
            </a:r>
          </a:p>
          <a:p>
            <a:pPr lvl="1"/>
            <a:r>
              <a:rPr lang="en-US" sz="2000" dirty="0" smtClean="0"/>
              <a:t>Backtracking: non-chronological BT and learning</a:t>
            </a:r>
          </a:p>
          <a:p>
            <a:r>
              <a:rPr lang="en-US" dirty="0" smtClean="0"/>
              <a:t>Comparing SAT and CP</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out of Local Maximum</a:t>
            </a:r>
            <a:endParaRPr lang="en-US" dirty="0"/>
          </a:p>
        </p:txBody>
      </p:sp>
      <p:sp>
        <p:nvSpPr>
          <p:cNvPr id="3" name="Content Placeholder 2"/>
          <p:cNvSpPr>
            <a:spLocks noGrp="1"/>
          </p:cNvSpPr>
          <p:nvPr>
            <p:ph idx="1"/>
          </p:nvPr>
        </p:nvSpPr>
        <p:spPr/>
        <p:txBody>
          <a:bodyPr/>
          <a:lstStyle/>
          <a:p>
            <a:r>
              <a:rPr lang="en-US" sz="2000" dirty="0" smtClean="0"/>
              <a:t>Random Walk Strategy</a:t>
            </a:r>
          </a:p>
          <a:p>
            <a:pPr lvl="1"/>
            <a:r>
              <a:rPr lang="en-US" sz="1600" dirty="0" smtClean="0"/>
              <a:t>With probability </a:t>
            </a:r>
            <a:r>
              <a:rPr lang="en-US" sz="1600" dirty="0" err="1" smtClean="0"/>
              <a:t>p</a:t>
            </a:r>
            <a:r>
              <a:rPr lang="en-US" sz="1600" dirty="0" smtClean="0"/>
              <a:t>, pick a variable occurring in some unsatisfied clause and flip its assignment;</a:t>
            </a:r>
          </a:p>
          <a:p>
            <a:pPr lvl="1"/>
            <a:r>
              <a:rPr lang="en-US" sz="1600" dirty="0" smtClean="0"/>
              <a:t>With probability (1-p), follow the standard GSAT scheme, i.e. make the best possible local move</a:t>
            </a:r>
          </a:p>
          <a:p>
            <a:r>
              <a:rPr lang="en-US" sz="2000" dirty="0" smtClean="0"/>
              <a:t>Random Noise Strategy</a:t>
            </a:r>
          </a:p>
          <a:p>
            <a:pPr lvl="1"/>
            <a:r>
              <a:rPr lang="en-US" sz="1600" dirty="0" smtClean="0"/>
              <a:t>Similar to random walk, except that do not restrict the variable to be flipped to be in an unsatisfied clause </a:t>
            </a:r>
          </a:p>
          <a:p>
            <a:r>
              <a:rPr lang="en-US" sz="2000" dirty="0" smtClean="0"/>
              <a:t>Simulated Annealing</a:t>
            </a:r>
          </a:p>
          <a:p>
            <a:pPr lvl="1"/>
            <a:r>
              <a:rPr lang="en-US" sz="1600" dirty="0" smtClean="0"/>
              <a:t>Make random flips</a:t>
            </a:r>
          </a:p>
          <a:p>
            <a:pPr lvl="1"/>
            <a:r>
              <a:rPr lang="en-US" sz="1600" dirty="0" smtClean="0"/>
              <a:t>Probabilistically accept ‘bad moves’</a:t>
            </a:r>
          </a:p>
          <a:p>
            <a:r>
              <a:rPr lang="en-US" sz="2000" dirty="0" smtClean="0"/>
              <a:t>Genetic algorithms, </a:t>
            </a:r>
            <a:r>
              <a:rPr lang="en-US" sz="2000" dirty="0" err="1" smtClean="0"/>
              <a:t>tabu</a:t>
            </a:r>
            <a:r>
              <a:rPr lang="en-US" sz="2000" dirty="0" smtClean="0"/>
              <a:t> search, random restart, breakout strategy by weighing constraints, etc. </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19263"/>
            <a:ext cx="8382000" cy="4411662"/>
          </a:xfrm>
        </p:spPr>
        <p:txBody>
          <a:bodyPr/>
          <a:lstStyle/>
          <a:p>
            <a:r>
              <a:rPr lang="en-US" dirty="0" smtClean="0">
                <a:solidFill>
                  <a:schemeClr val="bg1">
                    <a:lumMod val="65000"/>
                  </a:schemeClr>
                </a:solidFill>
              </a:rPr>
              <a:t>Modeling a Boolean Logic Circuit as a SAT</a:t>
            </a:r>
          </a:p>
          <a:p>
            <a:pPr>
              <a:tabLst>
                <a:tab pos="8001000" algn="r"/>
              </a:tabLst>
            </a:pPr>
            <a:r>
              <a:rPr lang="en-US" dirty="0" smtClean="0">
                <a:solidFill>
                  <a:schemeClr val="bg1">
                    <a:lumMod val="65000"/>
                  </a:schemeClr>
                </a:solidFill>
              </a:rPr>
              <a:t>Overview of basic SAT algorithms  	</a:t>
            </a:r>
            <a:r>
              <a:rPr lang="en-US" sz="2000" i="1" dirty="0" smtClean="0">
                <a:solidFill>
                  <a:schemeClr val="bg1">
                    <a:lumMod val="65000"/>
                  </a:schemeClr>
                </a:solidFill>
              </a:rPr>
              <a:t>general</a:t>
            </a:r>
            <a:endParaRPr lang="en-US" i="1" dirty="0" smtClean="0">
              <a:solidFill>
                <a:schemeClr val="bg1">
                  <a:lumMod val="65000"/>
                </a:schemeClr>
              </a:solidFill>
            </a:endParaRPr>
          </a:p>
          <a:p>
            <a:pPr lvl="1"/>
            <a:r>
              <a:rPr lang="en-US" sz="2000" dirty="0" smtClean="0">
                <a:solidFill>
                  <a:schemeClr val="bg1">
                    <a:lumMod val="65000"/>
                  </a:schemeClr>
                </a:solidFill>
              </a:rPr>
              <a:t>Davis, Putnam, 1960</a:t>
            </a:r>
          </a:p>
          <a:p>
            <a:pPr lvl="1"/>
            <a:r>
              <a:rPr lang="en-US" sz="2000" dirty="0" smtClean="0">
                <a:solidFill>
                  <a:schemeClr val="bg1">
                    <a:lumMod val="65000"/>
                  </a:schemeClr>
                </a:solidFill>
              </a:rPr>
              <a:t>Davis, </a:t>
            </a:r>
            <a:r>
              <a:rPr lang="en-US" sz="2000" dirty="0" err="1" smtClean="0">
                <a:solidFill>
                  <a:schemeClr val="bg1">
                    <a:lumMod val="65000"/>
                  </a:schemeClr>
                </a:solidFill>
              </a:rPr>
              <a:t>Logemann</a:t>
            </a:r>
            <a:r>
              <a:rPr lang="en-US" sz="2000" dirty="0" smtClean="0">
                <a:solidFill>
                  <a:schemeClr val="bg1">
                    <a:lumMod val="65000"/>
                  </a:schemeClr>
                </a:solidFill>
              </a:rPr>
              <a:t>, Loveland, 1962</a:t>
            </a:r>
          </a:p>
          <a:p>
            <a:pPr lvl="1"/>
            <a:r>
              <a:rPr lang="en-US" sz="2000" dirty="0" smtClean="0">
                <a:solidFill>
                  <a:schemeClr val="bg1">
                    <a:lumMod val="65000"/>
                  </a:schemeClr>
                </a:solidFill>
              </a:rPr>
              <a:t>Stochastic Search, Selman+ 1992</a:t>
            </a:r>
          </a:p>
          <a:p>
            <a:pPr>
              <a:tabLst>
                <a:tab pos="8001000" algn="r"/>
              </a:tabLst>
            </a:pPr>
            <a:r>
              <a:rPr lang="en-US" dirty="0" smtClean="0"/>
              <a:t>DPLL SAT solvers	</a:t>
            </a:r>
            <a:r>
              <a:rPr lang="en-US" sz="2000" dirty="0" smtClean="0">
                <a:solidFill>
                  <a:srgbClr val="0000FF"/>
                </a:solidFill>
              </a:rPr>
              <a:t>[Bordeaux+ 2006]</a:t>
            </a:r>
            <a:endParaRPr lang="en-US" dirty="0" smtClean="0">
              <a:solidFill>
                <a:srgbClr val="0000FF"/>
              </a:solidFill>
            </a:endParaRPr>
          </a:p>
          <a:p>
            <a:pPr lvl="1"/>
            <a:r>
              <a:rPr lang="en-US" sz="2000" dirty="0" smtClean="0"/>
              <a:t>Branching: Variable ordering, aka decision heuristics</a:t>
            </a:r>
          </a:p>
          <a:p>
            <a:pPr lvl="1"/>
            <a:r>
              <a:rPr lang="en-US" sz="2000" dirty="0" smtClean="0"/>
              <a:t>Pruning: Boolean Constraint Propagation</a:t>
            </a:r>
          </a:p>
          <a:p>
            <a:pPr lvl="1"/>
            <a:r>
              <a:rPr lang="en-US" sz="2000" dirty="0" smtClean="0"/>
              <a:t>Backtracking: non-chronological BT and learning</a:t>
            </a:r>
          </a:p>
          <a:p>
            <a:r>
              <a:rPr lang="en-US" dirty="0" smtClean="0"/>
              <a:t>Comparing SAT &amp; CP</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DPLL Framework</a:t>
            </a:r>
            <a:endParaRPr lang="en-US" dirty="0"/>
          </a:p>
        </p:txBody>
      </p:sp>
      <p:sp>
        <p:nvSpPr>
          <p:cNvPr id="4" name="TextBox 3"/>
          <p:cNvSpPr txBox="1"/>
          <p:nvPr/>
        </p:nvSpPr>
        <p:spPr>
          <a:xfrm>
            <a:off x="1828800" y="2209800"/>
            <a:ext cx="5791200" cy="3477875"/>
          </a:xfrm>
          <a:prstGeom prst="rect">
            <a:avLst/>
          </a:prstGeom>
          <a:noFill/>
        </p:spPr>
        <p:txBody>
          <a:bodyPr wrap="square" rtlCol="0">
            <a:spAutoFit/>
          </a:bodyPr>
          <a:lstStyle/>
          <a:p>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false</a:t>
            </a:r>
            <a:endParaRPr lang="en-US" sz="2000" dirty="0" smtClean="0">
              <a:latin typeface="Consolas"/>
              <a:cs typeface="Consolas"/>
            </a:endParaRPr>
          </a:p>
          <a:p>
            <a:r>
              <a:rPr lang="en-US" sz="2000" i="1" dirty="0" smtClean="0">
                <a:latin typeface="Consolas"/>
                <a:cs typeface="Consolas"/>
              </a:rPr>
              <a:t>level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0</a:t>
            </a:r>
          </a:p>
          <a:p>
            <a:r>
              <a:rPr lang="en-US" sz="2000" b="1" dirty="0" smtClean="0">
                <a:latin typeface="Consolas"/>
                <a:cs typeface="Consolas"/>
              </a:rPr>
              <a:t>While </a:t>
            </a:r>
            <a:r>
              <a:rPr lang="en-US" sz="2000" i="1" dirty="0" smtClean="0">
                <a:latin typeface="Consolas"/>
                <a:cs typeface="Consolas"/>
              </a:rPr>
              <a:t>sat </a:t>
            </a:r>
            <a:r>
              <a:rPr lang="en-US" sz="2000" dirty="0" smtClean="0">
                <a:latin typeface="Consolas"/>
                <a:cs typeface="Consolas"/>
              </a:rPr>
              <a:t>= false</a:t>
            </a:r>
          </a:p>
          <a:p>
            <a:r>
              <a:rPr lang="en-US" sz="2000" dirty="0" smtClean="0">
                <a:latin typeface="Consolas"/>
                <a:cs typeface="Consolas"/>
              </a:rPr>
              <a:t>  </a:t>
            </a:r>
            <a:r>
              <a:rPr lang="en-US" sz="2000" b="1" dirty="0" smtClean="0">
                <a:latin typeface="Consolas"/>
                <a:cs typeface="Consolas"/>
              </a:rPr>
              <a:t>If </a:t>
            </a:r>
            <a:r>
              <a:rPr lang="en-US" sz="2000" cap="small" dirty="0" err="1" smtClean="0">
                <a:latin typeface="Consolas"/>
                <a:cs typeface="Consolas"/>
              </a:rPr>
              <a:t>DecideNextBranch</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While </a:t>
            </a:r>
            <a:r>
              <a:rPr lang="en-US" sz="2000" cap="small" dirty="0" smtClean="0">
                <a:latin typeface="Consolas"/>
                <a:cs typeface="Consolas"/>
              </a:rPr>
              <a:t>Deduce </a:t>
            </a:r>
            <a:r>
              <a:rPr lang="en-US" sz="2000" cap="small" dirty="0"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a:t>
            </a:r>
            <a:r>
              <a:rPr lang="en-US" sz="2000" dirty="0" smtClean="0">
                <a:latin typeface="Consolas"/>
                <a:cs typeface="Consolas"/>
              </a:rPr>
              <a:t>conflict</a:t>
            </a:r>
          </a:p>
          <a:p>
            <a:r>
              <a:rPr lang="en-US" sz="2000" dirty="0" smtClean="0">
                <a:latin typeface="Consolas"/>
                <a:cs typeface="Consolas"/>
              </a:rPr>
              <a:t>        </a:t>
            </a:r>
            <a:r>
              <a:rPr lang="en-US" sz="2000" i="1" dirty="0" smtClean="0">
                <a:latin typeface="Consolas"/>
                <a:cs typeface="Consolas"/>
              </a:rPr>
              <a:t>level</a:t>
            </a:r>
            <a:r>
              <a:rPr lang="en-US" sz="2000" dirty="0" smtClean="0">
                <a:latin typeface="Consolas"/>
                <a:cs typeface="Consolas"/>
              </a:rPr>
              <a:t> </a:t>
            </a:r>
            <a:r>
              <a:rPr lang="en-US" sz="2000" dirty="0" err="1" smtClean="0">
                <a:solidFill>
                  <a:srgbClr val="000000"/>
                </a:solidFill>
                <a:latin typeface="Consolas"/>
                <a:cs typeface="Consolas"/>
                <a:sym typeface="Symbol" charset="2"/>
              </a:rPr>
              <a:t></a:t>
            </a:r>
            <a:r>
              <a:rPr lang="en-US" sz="2000" dirty="0" smtClean="0">
                <a:latin typeface="Consolas"/>
                <a:cs typeface="Consolas"/>
              </a:rPr>
              <a:t> </a:t>
            </a:r>
            <a:r>
              <a:rPr lang="en-US" sz="2000" cap="small" dirty="0" err="1" smtClean="0">
                <a:latin typeface="Consolas"/>
                <a:cs typeface="Consolas"/>
              </a:rPr>
              <a:t>AnalyzeConflicts</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If </a:t>
            </a:r>
            <a:r>
              <a:rPr lang="en-US" sz="2000" i="1" dirty="0" smtClean="0">
                <a:latin typeface="Consolas"/>
                <a:cs typeface="Consolas"/>
              </a:rPr>
              <a:t>level </a:t>
            </a:r>
            <a:r>
              <a:rPr lang="en-US" sz="2000" dirty="0" smtClean="0">
                <a:latin typeface="Consolas"/>
                <a:cs typeface="Consolas"/>
              </a:rPr>
              <a:t>&lt; 0</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a:t>
            </a:r>
            <a:endParaRPr lang="en-US" sz="2000" dirty="0" smtClean="0">
              <a:latin typeface="Consolas"/>
              <a:cs typeface="Consolas"/>
            </a:endParaRPr>
          </a:p>
          <a:p>
            <a:r>
              <a:rPr lang="en-US" sz="2000" dirty="0" smtClean="0">
                <a:latin typeface="Consolas"/>
                <a:cs typeface="Consolas"/>
              </a:rPr>
              <a:t>        </a:t>
            </a:r>
            <a:r>
              <a:rPr lang="en-US" sz="2000" b="1" dirty="0" smtClean="0">
                <a:latin typeface="Consolas"/>
                <a:cs typeface="Consolas"/>
              </a:rPr>
              <a:t>Else </a:t>
            </a:r>
            <a:r>
              <a:rPr lang="en-US" sz="2000" cap="small" dirty="0" err="1" smtClean="0">
                <a:latin typeface="Consolas"/>
                <a:cs typeface="Consolas"/>
              </a:rPr>
              <a:t>Backtrack</a:t>
            </a:r>
            <a:r>
              <a:rPr lang="en-US" sz="2000" dirty="0" err="1" smtClean="0">
                <a:latin typeface="Consolas"/>
                <a:cs typeface="Consolas"/>
              </a:rPr>
              <a:t>(</a:t>
            </a:r>
            <a:r>
              <a:rPr lang="en-US" sz="2000" i="1" dirty="0" err="1" smtClean="0">
                <a:latin typeface="Consolas"/>
                <a:cs typeface="Consolas"/>
              </a:rPr>
              <a:t>level</a:t>
            </a:r>
            <a:r>
              <a:rPr lang="en-US" sz="2000" dirty="0" smtClean="0">
                <a:latin typeface="Consolas"/>
                <a:cs typeface="Consolas"/>
              </a:rPr>
              <a:t>)</a:t>
            </a:r>
          </a:p>
          <a:p>
            <a:r>
              <a:rPr lang="en-US" sz="2000" dirty="0" smtClean="0">
                <a:latin typeface="Consolas"/>
                <a:cs typeface="Consolas"/>
              </a:rPr>
              <a:t>  </a:t>
            </a:r>
            <a:r>
              <a:rPr lang="en-US" sz="2000" b="1" dirty="0" smtClean="0">
                <a:latin typeface="Consolas"/>
                <a:cs typeface="Consolas"/>
              </a:rPr>
              <a:t>Else </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true</a:t>
            </a:r>
            <a:endParaRPr lang="en-US" sz="2000" i="1" dirty="0" smtClean="0">
              <a:latin typeface="Consolas"/>
              <a:cs typeface="Consolas"/>
            </a:endParaRPr>
          </a:p>
          <a:p>
            <a:endParaRPr lang="en-US" b="1" dirty="0">
              <a:latin typeface="Courier New"/>
              <a:cs typeface="Courier New"/>
            </a:endParaRP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22</a:t>
            </a:fld>
            <a:endParaRPr lang="en-US" altLang="en-US"/>
          </a:p>
        </p:txBody>
      </p:sp>
      <p:sp>
        <p:nvSpPr>
          <p:cNvPr id="6" name="TextBox 5"/>
          <p:cNvSpPr txBox="1"/>
          <p:nvPr/>
        </p:nvSpPr>
        <p:spPr>
          <a:xfrm>
            <a:off x="5181600" y="2133600"/>
            <a:ext cx="3810000" cy="738664"/>
          </a:xfrm>
          <a:prstGeom prst="rect">
            <a:avLst/>
          </a:prstGeom>
          <a:noFill/>
        </p:spPr>
        <p:txBody>
          <a:bodyPr wrap="square" rtlCol="0">
            <a:spAutoFit/>
          </a:bodyPr>
          <a:lstStyle/>
          <a:p>
            <a:pPr>
              <a:buFont typeface="Arial"/>
              <a:buChar char="•"/>
            </a:pPr>
            <a:r>
              <a:rPr lang="en-US" sz="1400" cap="small" dirty="0" smtClean="0">
                <a:latin typeface="Courier New"/>
                <a:cs typeface="Courier New"/>
              </a:rPr>
              <a:t> </a:t>
            </a:r>
            <a:r>
              <a:rPr lang="en-US" sz="1400" cap="small" dirty="0" err="1" smtClean="0">
                <a:latin typeface="Consolas"/>
                <a:cs typeface="Consolas"/>
              </a:rPr>
              <a:t>DecideNextBranch</a:t>
            </a:r>
            <a:r>
              <a:rPr lang="en-US" sz="1400" cap="small" dirty="0" smtClean="0">
                <a:latin typeface="Consolas"/>
                <a:cs typeface="Consolas"/>
              </a:rPr>
              <a:t>: </a:t>
            </a:r>
            <a:r>
              <a:rPr lang="en-US" sz="1400" dirty="0" smtClean="0">
                <a:latin typeface="+mn-lt"/>
                <a:cs typeface="Consolas"/>
              </a:rPr>
              <a:t>Branching/Ordering</a:t>
            </a:r>
          </a:p>
          <a:p>
            <a:pPr>
              <a:buFont typeface="Arial"/>
              <a:buChar char="•"/>
            </a:pPr>
            <a:r>
              <a:rPr lang="en-US" sz="1400" cap="small" dirty="0" smtClean="0">
                <a:latin typeface="Consolas"/>
                <a:cs typeface="Consolas"/>
              </a:rPr>
              <a:t> Deduce: </a:t>
            </a:r>
            <a:r>
              <a:rPr lang="en-US" sz="1400" dirty="0" smtClean="0">
                <a:latin typeface="+mn-lt"/>
                <a:cs typeface="Consolas"/>
              </a:rPr>
              <a:t>Pruning/Propagation</a:t>
            </a:r>
            <a:endParaRPr lang="en-US" sz="1400" cap="small" dirty="0" smtClean="0">
              <a:latin typeface="+mn-lt"/>
              <a:cs typeface="Consolas"/>
            </a:endParaRPr>
          </a:p>
          <a:p>
            <a:pPr>
              <a:buFont typeface="Arial"/>
              <a:buChar char="•"/>
            </a:pPr>
            <a:r>
              <a:rPr lang="en-US" sz="1400" cap="small" dirty="0" smtClean="0">
                <a:latin typeface="Consolas"/>
                <a:cs typeface="Consolas"/>
              </a:rPr>
              <a:t> </a:t>
            </a:r>
            <a:r>
              <a:rPr lang="en-US" sz="1400" cap="small" dirty="0" err="1" smtClean="0">
                <a:latin typeface="Consolas"/>
                <a:cs typeface="Consolas"/>
              </a:rPr>
              <a:t>AnalyzeConflicts</a:t>
            </a:r>
            <a:r>
              <a:rPr lang="en-US" sz="1400" cap="small" dirty="0" smtClean="0">
                <a:latin typeface="Consolas"/>
                <a:cs typeface="Consolas"/>
              </a:rPr>
              <a:t>: </a:t>
            </a:r>
            <a:r>
              <a:rPr lang="en-US" sz="1400" dirty="0" smtClean="0">
                <a:latin typeface="+mn-lt"/>
                <a:cs typeface="Consolas"/>
              </a:rPr>
              <a:t>Backtracking/Learning</a:t>
            </a:r>
            <a:endParaRPr lang="en-US" sz="1400" dirty="0">
              <a:latin typeface="+mn-lt"/>
              <a:cs typeface="Consola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DPLL Framework</a:t>
            </a:r>
            <a:endParaRPr lang="en-US" dirty="0"/>
          </a:p>
        </p:txBody>
      </p:sp>
      <p:sp>
        <p:nvSpPr>
          <p:cNvPr id="4" name="TextBox 3"/>
          <p:cNvSpPr txBox="1"/>
          <p:nvPr/>
        </p:nvSpPr>
        <p:spPr>
          <a:xfrm>
            <a:off x="1828800" y="2209800"/>
            <a:ext cx="5791200" cy="3477875"/>
          </a:xfrm>
          <a:prstGeom prst="rect">
            <a:avLst/>
          </a:prstGeom>
          <a:noFill/>
        </p:spPr>
        <p:txBody>
          <a:bodyPr wrap="square" rtlCol="0">
            <a:spAutoFit/>
          </a:bodyPr>
          <a:lstStyle/>
          <a:p>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false</a:t>
            </a:r>
            <a:endParaRPr lang="en-US" sz="2000" dirty="0" smtClean="0">
              <a:latin typeface="Consolas"/>
              <a:cs typeface="Consolas"/>
            </a:endParaRPr>
          </a:p>
          <a:p>
            <a:r>
              <a:rPr lang="en-US" sz="2000" i="1" dirty="0" smtClean="0">
                <a:latin typeface="Consolas"/>
                <a:cs typeface="Consolas"/>
              </a:rPr>
              <a:t>level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0</a:t>
            </a:r>
          </a:p>
          <a:p>
            <a:r>
              <a:rPr lang="en-US" sz="2000" b="1" dirty="0" smtClean="0">
                <a:latin typeface="Consolas"/>
                <a:cs typeface="Consolas"/>
              </a:rPr>
              <a:t>While </a:t>
            </a:r>
            <a:r>
              <a:rPr lang="en-US" sz="2000" i="1" dirty="0" smtClean="0">
                <a:latin typeface="Consolas"/>
                <a:cs typeface="Consolas"/>
              </a:rPr>
              <a:t>sat </a:t>
            </a:r>
            <a:r>
              <a:rPr lang="en-US" sz="2000" dirty="0" smtClean="0">
                <a:latin typeface="Consolas"/>
                <a:cs typeface="Consolas"/>
              </a:rPr>
              <a:t>= false</a:t>
            </a:r>
          </a:p>
          <a:p>
            <a:r>
              <a:rPr lang="en-US" sz="2000" dirty="0" smtClean="0">
                <a:latin typeface="Consolas"/>
                <a:cs typeface="Consolas"/>
              </a:rPr>
              <a:t>  </a:t>
            </a:r>
            <a:r>
              <a:rPr lang="en-US" sz="2000" b="1" dirty="0" smtClean="0">
                <a:latin typeface="Consolas"/>
                <a:cs typeface="Consolas"/>
              </a:rPr>
              <a:t>If </a:t>
            </a:r>
            <a:r>
              <a:rPr lang="en-US" sz="2000" cap="small" dirty="0" err="1" smtClean="0">
                <a:solidFill>
                  <a:srgbClr val="FF0000"/>
                </a:solidFill>
                <a:latin typeface="Consolas"/>
                <a:cs typeface="Consolas"/>
              </a:rPr>
              <a:t>DecideNextBranch</a:t>
            </a:r>
            <a:endParaRPr lang="en-US" sz="2000" cap="small" dirty="0" smtClean="0">
              <a:solidFill>
                <a:srgbClr val="FF0000"/>
              </a:solidFill>
              <a:latin typeface="Consolas"/>
              <a:cs typeface="Consolas"/>
            </a:endParaRPr>
          </a:p>
          <a:p>
            <a:r>
              <a:rPr lang="en-US" sz="2000" dirty="0" smtClean="0">
                <a:latin typeface="Consolas"/>
                <a:cs typeface="Consolas"/>
              </a:rPr>
              <a:t>     </a:t>
            </a:r>
            <a:r>
              <a:rPr lang="en-US" sz="2000" b="1" dirty="0" smtClean="0">
                <a:latin typeface="Consolas"/>
                <a:cs typeface="Consolas"/>
              </a:rPr>
              <a:t>While </a:t>
            </a:r>
            <a:r>
              <a:rPr lang="en-US" sz="2000" cap="small" dirty="0" smtClean="0">
                <a:latin typeface="Consolas"/>
                <a:cs typeface="Consolas"/>
              </a:rPr>
              <a:t>Deduce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a:t>
            </a:r>
            <a:r>
              <a:rPr lang="en-US" sz="2000" dirty="0" smtClean="0">
                <a:latin typeface="Consolas"/>
                <a:cs typeface="Consolas"/>
              </a:rPr>
              <a:t>conflict</a:t>
            </a:r>
          </a:p>
          <a:p>
            <a:r>
              <a:rPr lang="en-US" sz="2000" dirty="0" smtClean="0">
                <a:latin typeface="Consolas"/>
                <a:cs typeface="Consolas"/>
              </a:rPr>
              <a:t>        </a:t>
            </a:r>
            <a:r>
              <a:rPr lang="en-US" sz="2000" i="1" dirty="0" smtClean="0">
                <a:latin typeface="Consolas"/>
                <a:cs typeface="Consolas"/>
              </a:rPr>
              <a:t>level</a:t>
            </a:r>
            <a:r>
              <a:rPr lang="en-US" sz="2000" dirty="0" smtClean="0">
                <a:latin typeface="Consolas"/>
                <a:cs typeface="Consolas"/>
              </a:rPr>
              <a:t> </a:t>
            </a:r>
            <a:r>
              <a:rPr lang="en-US" sz="2000" dirty="0" err="1" smtClean="0">
                <a:solidFill>
                  <a:srgbClr val="000000"/>
                </a:solidFill>
                <a:latin typeface="Consolas"/>
                <a:cs typeface="Consolas"/>
                <a:sym typeface="Symbol" charset="2"/>
              </a:rPr>
              <a:t></a:t>
            </a:r>
            <a:r>
              <a:rPr lang="en-US" sz="2000" dirty="0" smtClean="0">
                <a:latin typeface="Consolas"/>
                <a:cs typeface="Consolas"/>
              </a:rPr>
              <a:t> </a:t>
            </a:r>
            <a:r>
              <a:rPr lang="en-US" sz="2000" cap="small" dirty="0" err="1" smtClean="0">
                <a:latin typeface="Consolas"/>
                <a:cs typeface="Consolas"/>
              </a:rPr>
              <a:t>AnalyzeConflicts</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If </a:t>
            </a:r>
            <a:r>
              <a:rPr lang="en-US" sz="2000" i="1" dirty="0" smtClean="0">
                <a:latin typeface="Consolas"/>
                <a:cs typeface="Consolas"/>
              </a:rPr>
              <a:t>level </a:t>
            </a:r>
            <a:r>
              <a:rPr lang="en-US" sz="2000" dirty="0" smtClean="0">
                <a:latin typeface="Consolas"/>
                <a:cs typeface="Consolas"/>
              </a:rPr>
              <a:t>&lt; 0</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a:t>
            </a:r>
            <a:endParaRPr lang="en-US" sz="2000" dirty="0" smtClean="0">
              <a:latin typeface="Consolas"/>
              <a:cs typeface="Consolas"/>
            </a:endParaRPr>
          </a:p>
          <a:p>
            <a:r>
              <a:rPr lang="en-US" sz="2000" dirty="0" smtClean="0">
                <a:latin typeface="Consolas"/>
                <a:cs typeface="Consolas"/>
              </a:rPr>
              <a:t>        </a:t>
            </a:r>
            <a:r>
              <a:rPr lang="en-US" sz="2000" b="1" dirty="0" smtClean="0">
                <a:latin typeface="Consolas"/>
                <a:cs typeface="Consolas"/>
              </a:rPr>
              <a:t>Else </a:t>
            </a:r>
            <a:r>
              <a:rPr lang="en-US" sz="2000" cap="small" dirty="0" err="1" smtClean="0">
                <a:latin typeface="Consolas"/>
                <a:cs typeface="Consolas"/>
              </a:rPr>
              <a:t>Backtrack</a:t>
            </a:r>
            <a:r>
              <a:rPr lang="en-US" sz="2000" dirty="0" err="1" smtClean="0">
                <a:latin typeface="Consolas"/>
                <a:cs typeface="Consolas"/>
              </a:rPr>
              <a:t>(</a:t>
            </a:r>
            <a:r>
              <a:rPr lang="en-US" sz="2000" i="1" dirty="0" err="1" smtClean="0">
                <a:latin typeface="Consolas"/>
                <a:cs typeface="Consolas"/>
              </a:rPr>
              <a:t>level</a:t>
            </a:r>
            <a:r>
              <a:rPr lang="en-US" sz="2000" dirty="0" smtClean="0">
                <a:latin typeface="Consolas"/>
                <a:cs typeface="Consolas"/>
              </a:rPr>
              <a:t>)</a:t>
            </a:r>
          </a:p>
          <a:p>
            <a:r>
              <a:rPr lang="en-US" sz="2000" dirty="0" smtClean="0">
                <a:latin typeface="Consolas"/>
                <a:cs typeface="Consolas"/>
              </a:rPr>
              <a:t>  </a:t>
            </a:r>
            <a:r>
              <a:rPr lang="en-US" sz="2000" b="1" dirty="0" smtClean="0">
                <a:latin typeface="Consolas"/>
                <a:cs typeface="Consolas"/>
              </a:rPr>
              <a:t>Else </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true</a:t>
            </a:r>
            <a:endParaRPr lang="en-US" sz="2000" i="1" dirty="0" smtClean="0">
              <a:latin typeface="Consolas"/>
              <a:cs typeface="Consolas"/>
            </a:endParaRPr>
          </a:p>
          <a:p>
            <a:endParaRPr lang="en-US" b="1" dirty="0">
              <a:latin typeface="Courier New"/>
              <a:cs typeface="Courier New"/>
            </a:endParaRP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23</a:t>
            </a:fld>
            <a:endParaRPr lang="en-US" altLang="en-US"/>
          </a:p>
        </p:txBody>
      </p:sp>
      <p:sp>
        <p:nvSpPr>
          <p:cNvPr id="6" name="TextBox 5"/>
          <p:cNvSpPr txBox="1"/>
          <p:nvPr/>
        </p:nvSpPr>
        <p:spPr>
          <a:xfrm>
            <a:off x="5181600" y="2133600"/>
            <a:ext cx="3810000" cy="738664"/>
          </a:xfrm>
          <a:prstGeom prst="rect">
            <a:avLst/>
          </a:prstGeom>
          <a:noFill/>
        </p:spPr>
        <p:txBody>
          <a:bodyPr wrap="square" rtlCol="0">
            <a:spAutoFit/>
          </a:bodyPr>
          <a:lstStyle/>
          <a:p>
            <a:pPr>
              <a:buFont typeface="Arial"/>
              <a:buChar char="•"/>
            </a:pPr>
            <a:r>
              <a:rPr lang="en-US" sz="1400" cap="small" dirty="0" smtClean="0">
                <a:solidFill>
                  <a:srgbClr val="FF0000"/>
                </a:solidFill>
                <a:latin typeface="Courier New"/>
                <a:cs typeface="Courier New"/>
              </a:rPr>
              <a:t> </a:t>
            </a:r>
            <a:r>
              <a:rPr lang="en-US" sz="1400" cap="small" dirty="0" err="1" smtClean="0">
                <a:solidFill>
                  <a:srgbClr val="FF0000"/>
                </a:solidFill>
                <a:latin typeface="Consolas"/>
                <a:cs typeface="Consolas"/>
              </a:rPr>
              <a:t>DecideNextBranch</a:t>
            </a:r>
            <a:r>
              <a:rPr lang="en-US" sz="1400" cap="small" dirty="0" smtClean="0">
                <a:solidFill>
                  <a:srgbClr val="FF0000"/>
                </a:solidFill>
                <a:latin typeface="Consolas"/>
                <a:cs typeface="Consolas"/>
              </a:rPr>
              <a:t>: </a:t>
            </a:r>
            <a:r>
              <a:rPr lang="en-US" sz="1400" dirty="0" smtClean="0">
                <a:solidFill>
                  <a:srgbClr val="FF0000"/>
                </a:solidFill>
                <a:latin typeface="+mn-lt"/>
                <a:cs typeface="Consolas"/>
              </a:rPr>
              <a:t>Branching/Ordering</a:t>
            </a:r>
          </a:p>
          <a:p>
            <a:pPr>
              <a:buFont typeface="Arial"/>
              <a:buChar char="•"/>
            </a:pPr>
            <a:r>
              <a:rPr lang="en-US" sz="1400" cap="small" dirty="0" smtClean="0">
                <a:latin typeface="Consolas"/>
                <a:cs typeface="Consolas"/>
              </a:rPr>
              <a:t> Deduce: </a:t>
            </a:r>
            <a:r>
              <a:rPr lang="en-US" sz="1400" dirty="0" smtClean="0">
                <a:latin typeface="+mn-lt"/>
                <a:cs typeface="Consolas"/>
              </a:rPr>
              <a:t>Pruning/Propagation</a:t>
            </a:r>
            <a:endParaRPr lang="en-US" sz="1400" cap="small" dirty="0" smtClean="0">
              <a:latin typeface="+mn-lt"/>
              <a:cs typeface="Consolas"/>
            </a:endParaRPr>
          </a:p>
          <a:p>
            <a:pPr>
              <a:buFont typeface="Arial"/>
              <a:buChar char="•"/>
            </a:pPr>
            <a:r>
              <a:rPr lang="en-US" sz="1400" cap="small" dirty="0" smtClean="0">
                <a:latin typeface="Consolas"/>
                <a:cs typeface="Consolas"/>
              </a:rPr>
              <a:t> </a:t>
            </a:r>
            <a:r>
              <a:rPr lang="en-US" sz="1400" cap="small" dirty="0" err="1" smtClean="0">
                <a:latin typeface="Consolas"/>
                <a:cs typeface="Consolas"/>
              </a:rPr>
              <a:t>AnalyzeConflicts</a:t>
            </a:r>
            <a:r>
              <a:rPr lang="en-US" sz="1400" cap="small" dirty="0" smtClean="0">
                <a:latin typeface="Consolas"/>
                <a:cs typeface="Consolas"/>
              </a:rPr>
              <a:t>: </a:t>
            </a:r>
            <a:r>
              <a:rPr lang="en-US" sz="1400" dirty="0" smtClean="0">
                <a:latin typeface="+mn-lt"/>
                <a:cs typeface="Consolas"/>
              </a:rPr>
              <a:t>Backtracking/Learning</a:t>
            </a:r>
            <a:endParaRPr lang="en-US" sz="1400" dirty="0">
              <a:latin typeface="+mn-lt"/>
              <a:cs typeface="Consola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Heuristics</a:t>
            </a:r>
            <a:endParaRPr lang="en-US" dirty="0"/>
          </a:p>
        </p:txBody>
      </p:sp>
      <p:sp>
        <p:nvSpPr>
          <p:cNvPr id="3" name="Content Placeholder 2"/>
          <p:cNvSpPr>
            <a:spLocks noGrp="1"/>
          </p:cNvSpPr>
          <p:nvPr>
            <p:ph idx="1"/>
          </p:nvPr>
        </p:nvSpPr>
        <p:spPr/>
        <p:txBody>
          <a:bodyPr/>
          <a:lstStyle/>
          <a:p>
            <a:r>
              <a:rPr lang="en-US" sz="2400" dirty="0" smtClean="0"/>
              <a:t>Called decision heuristics</a:t>
            </a:r>
          </a:p>
          <a:p>
            <a:r>
              <a:rPr lang="en-US" sz="2400" dirty="0" smtClean="0"/>
              <a:t>Mainly variable ordering, not value ordering</a:t>
            </a:r>
          </a:p>
          <a:p>
            <a:r>
              <a:rPr lang="en-US" sz="2400" dirty="0" smtClean="0"/>
              <a:t>Rationale</a:t>
            </a:r>
          </a:p>
          <a:p>
            <a:pPr lvl="1"/>
            <a:r>
              <a:rPr lang="en-US" sz="1800" dirty="0" smtClean="0"/>
              <a:t>Try to Force a conflict (through implication graphs) quickly: pruning </a:t>
            </a:r>
            <a:r>
              <a:rPr lang="en-US" sz="1800" dirty="0" err="1" smtClean="0"/>
              <a:t>unsat</a:t>
            </a:r>
            <a:r>
              <a:rPr lang="en-US" sz="1800" dirty="0" smtClean="0"/>
              <a:t> </a:t>
            </a:r>
            <a:r>
              <a:rPr lang="en-US" sz="1800" dirty="0" err="1" smtClean="0"/>
              <a:t>subtrees</a:t>
            </a:r>
            <a:r>
              <a:rPr lang="en-US" sz="1800" dirty="0" smtClean="0"/>
              <a:t> </a:t>
            </a:r>
          </a:p>
          <a:p>
            <a:pPr lvl="1"/>
            <a:r>
              <a:rPr lang="en-US" sz="1800" dirty="0" smtClean="0"/>
              <a:t>Try to satisfy as many clauses as possible: focusing search where solutions exist</a:t>
            </a:r>
          </a:p>
          <a:p>
            <a:r>
              <a:rPr lang="en-US" sz="2400" dirty="0" smtClean="0"/>
              <a:t>Cost-benefit tradeoff</a:t>
            </a:r>
          </a:p>
          <a:p>
            <a:pPr lvl="1"/>
            <a:r>
              <a:rPr lang="en-US" sz="1800" dirty="0" smtClean="0"/>
              <a:t>Based on statistics of the SAT sentence</a:t>
            </a:r>
          </a:p>
          <a:p>
            <a:pPr lvl="1"/>
            <a:r>
              <a:rPr lang="en-US" sz="1800" dirty="0" smtClean="0"/>
              <a:t>Heuristic must be cheap to compute </a:t>
            </a:r>
          </a:p>
          <a:p>
            <a:pPr lvl="1"/>
            <a:r>
              <a:rPr lang="en-US" sz="1800" dirty="0" smtClean="0"/>
              <a:t>Typically </a:t>
            </a:r>
            <a:r>
              <a:rPr lang="en-US" sz="1800" dirty="0" err="1" smtClean="0"/>
              <a:t>sublinear</a:t>
            </a:r>
            <a:r>
              <a:rPr lang="en-US" sz="1800" dirty="0" smtClean="0"/>
              <a:t> asymptotic in the number of variables</a:t>
            </a:r>
          </a:p>
          <a:p>
            <a:r>
              <a:rPr lang="en-US" sz="2200" dirty="0" smtClean="0"/>
              <a:t>Examples </a:t>
            </a:r>
          </a:p>
          <a:p>
            <a:pPr lvl="1"/>
            <a:r>
              <a:rPr lang="en-US" sz="1800" dirty="0" err="1" smtClean="0"/>
              <a:t>Bohm’s</a:t>
            </a:r>
            <a:r>
              <a:rPr lang="en-US" sz="1800" dirty="0" smtClean="0"/>
              <a:t>, MOM, </a:t>
            </a:r>
            <a:r>
              <a:rPr lang="en-US" sz="2000" dirty="0" err="1" smtClean="0"/>
              <a:t>Jeroslow</a:t>
            </a:r>
            <a:r>
              <a:rPr lang="en-US" sz="2000" dirty="0" smtClean="0"/>
              <a:t>-Wang, </a:t>
            </a:r>
            <a:r>
              <a:rPr lang="en-US" sz="2000" dirty="0" smtClean="0">
                <a:solidFill>
                  <a:srgbClr val="0000FF"/>
                </a:solidFill>
              </a:rPr>
              <a:t>DLCS</a:t>
            </a:r>
            <a:r>
              <a:rPr lang="en-US" sz="2000" dirty="0" smtClean="0"/>
              <a:t>, </a:t>
            </a:r>
            <a:r>
              <a:rPr lang="en-US" sz="2000" dirty="0" smtClean="0">
                <a:solidFill>
                  <a:srgbClr val="0000FF"/>
                </a:solidFill>
              </a:rPr>
              <a:t>DLIS</a:t>
            </a:r>
            <a:r>
              <a:rPr lang="en-US" sz="2000" dirty="0" smtClean="0"/>
              <a:t>, </a:t>
            </a:r>
            <a:r>
              <a:rPr lang="en-US" sz="2000" dirty="0" smtClean="0">
                <a:solidFill>
                  <a:srgbClr val="0000FF"/>
                </a:solidFill>
              </a:rPr>
              <a:t>RDLIS</a:t>
            </a:r>
            <a:r>
              <a:rPr lang="en-US" sz="2000" dirty="0" smtClean="0"/>
              <a:t>, </a:t>
            </a:r>
            <a:r>
              <a:rPr lang="en-US" sz="2000" dirty="0" smtClean="0">
                <a:solidFill>
                  <a:srgbClr val="0000FF"/>
                </a:solidFill>
              </a:rPr>
              <a:t>VSIDS</a:t>
            </a:r>
            <a:r>
              <a:rPr lang="en-US" sz="2000" dirty="0" smtClean="0"/>
              <a:t>, etc. </a:t>
            </a:r>
            <a:endParaRPr lang="en-US" sz="1800" dirty="0" smtClean="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DLIS: By Literal Counting</a:t>
            </a:r>
            <a:endParaRPr lang="en-US" dirty="0"/>
          </a:p>
        </p:txBody>
      </p:sp>
      <p:sp>
        <p:nvSpPr>
          <p:cNvPr id="3" name="Content Placeholder 2"/>
          <p:cNvSpPr>
            <a:spLocks noGrp="1"/>
          </p:cNvSpPr>
          <p:nvPr>
            <p:ph idx="1"/>
          </p:nvPr>
        </p:nvSpPr>
        <p:spPr/>
        <p:txBody>
          <a:bodyPr/>
          <a:lstStyle/>
          <a:p>
            <a:r>
              <a:rPr lang="en-US" sz="2000" dirty="0" smtClean="0"/>
              <a:t>RAND</a:t>
            </a:r>
          </a:p>
          <a:p>
            <a:pPr lvl="1"/>
            <a:r>
              <a:rPr lang="en-US" sz="1600" dirty="0" smtClean="0"/>
              <a:t>Pick a literal randomly (no counting!)</a:t>
            </a:r>
          </a:p>
          <a:p>
            <a:r>
              <a:rPr lang="en-US" sz="2000" dirty="0" smtClean="0"/>
              <a:t>Two counters for each variable</a:t>
            </a:r>
          </a:p>
          <a:p>
            <a:pPr lvl="1"/>
            <a:r>
              <a:rPr lang="en-US" sz="1600" dirty="0" err="1" smtClean="0"/>
              <a:t>CP(x</a:t>
            </a:r>
            <a:r>
              <a:rPr lang="en-US" sz="1600" dirty="0" smtClean="0"/>
              <a:t>) be the number of occurrences of </a:t>
            </a:r>
            <a:r>
              <a:rPr lang="en-US" sz="1600" dirty="0" err="1" smtClean="0"/>
              <a:t>x</a:t>
            </a:r>
            <a:r>
              <a:rPr lang="en-US" sz="1600" dirty="0" smtClean="0"/>
              <a:t> in unsatisfied clauses</a:t>
            </a:r>
          </a:p>
          <a:p>
            <a:pPr lvl="1"/>
            <a:r>
              <a:rPr lang="en-US" sz="1600" dirty="0" err="1" smtClean="0"/>
              <a:t>CN(x</a:t>
            </a:r>
            <a:r>
              <a:rPr lang="en-US" sz="1600" dirty="0" smtClean="0"/>
              <a:t>) be the number of occurrences of </a:t>
            </a:r>
            <a:r>
              <a:rPr lang="en-US" sz="1600" dirty="0" err="1" smtClean="0">
                <a:sym typeface="Symbol"/>
              </a:rPr>
              <a:t></a:t>
            </a:r>
            <a:r>
              <a:rPr lang="en-US" sz="1600" dirty="0" err="1" smtClean="0"/>
              <a:t>x</a:t>
            </a:r>
            <a:r>
              <a:rPr lang="en-US" sz="1600" dirty="0" smtClean="0"/>
              <a:t> in unsatisfied clauses</a:t>
            </a:r>
          </a:p>
          <a:p>
            <a:r>
              <a:rPr lang="en-US" sz="2000" dirty="0" smtClean="0"/>
              <a:t>Dynamic Largest Combined Sum (DLCS)</a:t>
            </a:r>
          </a:p>
          <a:p>
            <a:pPr lvl="1"/>
            <a:r>
              <a:rPr lang="en-US" sz="1600" dirty="0" smtClean="0"/>
              <a:t>Pick variable with largest </a:t>
            </a:r>
            <a:r>
              <a:rPr lang="en-US" sz="1600" dirty="0" err="1" smtClean="0"/>
              <a:t>CP(x</a:t>
            </a:r>
            <a:r>
              <a:rPr lang="en-US" sz="1600" dirty="0" smtClean="0"/>
              <a:t>) + </a:t>
            </a:r>
            <a:r>
              <a:rPr lang="en-US" sz="1600" dirty="0" err="1" smtClean="0"/>
              <a:t>CN(x</a:t>
            </a:r>
            <a:r>
              <a:rPr lang="en-US" sz="1600" dirty="0" smtClean="0"/>
              <a:t>) value</a:t>
            </a:r>
          </a:p>
          <a:p>
            <a:pPr lvl="1"/>
            <a:r>
              <a:rPr lang="en-US" sz="1600" dirty="0" smtClean="0"/>
              <a:t>If </a:t>
            </a:r>
            <a:r>
              <a:rPr lang="en-US" sz="1600" dirty="0" err="1" smtClean="0"/>
              <a:t>CP(x</a:t>
            </a:r>
            <a:r>
              <a:rPr lang="en-US" sz="1600" dirty="0" smtClean="0"/>
              <a:t>) ≥ CN (</a:t>
            </a:r>
            <a:r>
              <a:rPr lang="en-US" sz="1600" dirty="0" err="1" smtClean="0"/>
              <a:t>x</a:t>
            </a:r>
            <a:r>
              <a:rPr lang="en-US" sz="1600" dirty="0" smtClean="0"/>
              <a:t>), set </a:t>
            </a:r>
            <a:r>
              <a:rPr lang="en-US" sz="1600" dirty="0" err="1" smtClean="0"/>
              <a:t>x</a:t>
            </a:r>
            <a:r>
              <a:rPr lang="en-US" sz="1600" dirty="0" smtClean="0"/>
              <a:t> true, else set </a:t>
            </a:r>
            <a:r>
              <a:rPr lang="en-US" sz="1600" dirty="0" err="1" smtClean="0"/>
              <a:t>x</a:t>
            </a:r>
            <a:r>
              <a:rPr lang="en-US" sz="1600" dirty="0" smtClean="0"/>
              <a:t> false</a:t>
            </a:r>
          </a:p>
          <a:p>
            <a:r>
              <a:rPr lang="en-US" sz="2000" dirty="0" smtClean="0"/>
              <a:t>Dynamic Largest Individual Sum (DLIS)</a:t>
            </a:r>
          </a:p>
          <a:p>
            <a:pPr lvl="1"/>
            <a:r>
              <a:rPr lang="en-US" sz="1600" dirty="0" smtClean="0"/>
              <a:t>Pick variable with largest value across all CP and CN</a:t>
            </a:r>
          </a:p>
          <a:p>
            <a:pPr lvl="1"/>
            <a:r>
              <a:rPr lang="en-US" sz="1600" dirty="0" smtClean="0"/>
              <a:t>If </a:t>
            </a:r>
            <a:r>
              <a:rPr lang="en-US" sz="1600" dirty="0" err="1" smtClean="0"/>
              <a:t>CP(x</a:t>
            </a:r>
            <a:r>
              <a:rPr lang="en-US" sz="1600" dirty="0" smtClean="0"/>
              <a:t>) ≥ CN (</a:t>
            </a:r>
            <a:r>
              <a:rPr lang="en-US" sz="1600" dirty="0" err="1" smtClean="0"/>
              <a:t>x</a:t>
            </a:r>
            <a:r>
              <a:rPr lang="en-US" sz="1600" dirty="0" smtClean="0"/>
              <a:t>), set </a:t>
            </a:r>
            <a:r>
              <a:rPr lang="en-US" sz="1600" dirty="0" err="1" smtClean="0"/>
              <a:t>x</a:t>
            </a:r>
            <a:r>
              <a:rPr lang="en-US" sz="1600" dirty="0" smtClean="0"/>
              <a:t> true, else set </a:t>
            </a:r>
            <a:r>
              <a:rPr lang="en-US" sz="1600" dirty="0" err="1" smtClean="0"/>
              <a:t>x</a:t>
            </a:r>
            <a:r>
              <a:rPr lang="en-US" sz="1600" dirty="0" smtClean="0"/>
              <a:t> false</a:t>
            </a:r>
          </a:p>
          <a:p>
            <a:r>
              <a:rPr lang="en-US" sz="2000" dirty="0" smtClean="0"/>
              <a:t>Randomized DLIS (RDLIS)</a:t>
            </a:r>
          </a:p>
          <a:p>
            <a:pPr lvl="1"/>
            <a:r>
              <a:rPr lang="en-US" sz="1600" dirty="0" smtClean="0"/>
              <a:t>Choose variable using DLIS</a:t>
            </a:r>
          </a:p>
          <a:p>
            <a:pPr lvl="1"/>
            <a:r>
              <a:rPr lang="en-US" sz="1600" dirty="0" smtClean="0"/>
              <a:t>Select value of the variable randomly</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25</a:t>
            </a:fld>
            <a:endParaRPr lang="en-US" altLang="en-US"/>
          </a:p>
        </p:txBody>
      </p:sp>
      <p:sp>
        <p:nvSpPr>
          <p:cNvPr id="5" name="TextBox 4"/>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DLIS: Drawbacks</a:t>
            </a:r>
            <a:endParaRPr lang="en-US" dirty="0"/>
          </a:p>
        </p:txBody>
      </p:sp>
      <p:sp>
        <p:nvSpPr>
          <p:cNvPr id="3" name="Content Placeholder 2"/>
          <p:cNvSpPr>
            <a:spLocks noGrp="1"/>
          </p:cNvSpPr>
          <p:nvPr>
            <p:ph idx="1"/>
          </p:nvPr>
        </p:nvSpPr>
        <p:spPr/>
        <p:txBody>
          <a:bodyPr/>
          <a:lstStyle/>
          <a:p>
            <a:r>
              <a:rPr lang="en-US" sz="2000" dirty="0" smtClean="0"/>
              <a:t>DLIS is typical of common </a:t>
            </a:r>
            <a:r>
              <a:rPr lang="en-US" sz="2000" dirty="0" smtClean="0">
                <a:solidFill>
                  <a:srgbClr val="FF0000"/>
                </a:solidFill>
              </a:rPr>
              <a:t>dynamic</a:t>
            </a:r>
            <a:r>
              <a:rPr lang="en-US" sz="2000" dirty="0" smtClean="0"/>
              <a:t> decision heuristics</a:t>
            </a:r>
          </a:p>
          <a:p>
            <a:r>
              <a:rPr lang="en-US" sz="2000" dirty="0" smtClean="0"/>
              <a:t>Simple &amp; intuitive</a:t>
            </a:r>
          </a:p>
          <a:p>
            <a:r>
              <a:rPr lang="en-US" sz="2000" dirty="0" smtClean="0"/>
              <a:t>However, considerable work is required to maintain the statistics necessary for this heuristic, for example:</a:t>
            </a:r>
          </a:p>
          <a:p>
            <a:pPr lvl="1"/>
            <a:r>
              <a:rPr lang="en-US" sz="1600" dirty="0" smtClean="0"/>
              <a:t>Must touch </a:t>
            </a:r>
            <a:r>
              <a:rPr lang="en-US" sz="1600" dirty="0" smtClean="0">
                <a:solidFill>
                  <a:srgbClr val="0000FF"/>
                </a:solidFill>
              </a:rPr>
              <a:t>every </a:t>
            </a:r>
            <a:r>
              <a:rPr lang="en-US" sz="1600" dirty="0" smtClean="0"/>
              <a:t>clause that contains a literal that has been set to true</a:t>
            </a:r>
          </a:p>
          <a:p>
            <a:pPr lvl="1"/>
            <a:r>
              <a:rPr lang="en-US" sz="1600" dirty="0" smtClean="0"/>
              <a:t>Maintain ‘sat’ flag for each clause. When the flag transition 0</a:t>
            </a:r>
            <a:r>
              <a:rPr lang="en-US" sz="1700" dirty="0" smtClean="0">
                <a:sym typeface="Symbol"/>
              </a:rPr>
              <a:t></a:t>
            </a:r>
            <a:r>
              <a:rPr lang="en-US" sz="1600" dirty="0" smtClean="0"/>
              <a:t>1, update rankings</a:t>
            </a:r>
          </a:p>
          <a:p>
            <a:pPr lvl="1"/>
            <a:r>
              <a:rPr lang="en-US" sz="1600" dirty="0" smtClean="0"/>
              <a:t>Need to reverse the process for </a:t>
            </a:r>
            <a:r>
              <a:rPr lang="en-US" sz="1600" dirty="0" err="1" smtClean="0"/>
              <a:t>unassignment</a:t>
            </a:r>
            <a:endParaRPr lang="en-US" sz="1600" dirty="0" smtClean="0"/>
          </a:p>
          <a:p>
            <a:pPr lvl="1"/>
            <a:r>
              <a:rPr lang="en-US" sz="1600" dirty="0" smtClean="0"/>
              <a:t>The total effort required for DLIS &amp; similar decision heuristics is </a:t>
            </a:r>
            <a:r>
              <a:rPr lang="en-US" sz="1600" dirty="0" smtClean="0">
                <a:solidFill>
                  <a:srgbClr val="0000FF"/>
                </a:solidFill>
              </a:rPr>
              <a:t>much more </a:t>
            </a:r>
            <a:r>
              <a:rPr lang="en-US" sz="1600" dirty="0" smtClean="0"/>
              <a:t>than that for BCP (which takes 90% of total effort)</a:t>
            </a:r>
          </a:p>
          <a:p>
            <a:r>
              <a:rPr lang="en-US" sz="2000" dirty="0" smtClean="0"/>
              <a:t>Is </a:t>
            </a:r>
            <a:r>
              <a:rPr lang="en-US" sz="2000" dirty="0" smtClean="0">
                <a:solidFill>
                  <a:srgbClr val="FF0000"/>
                </a:solidFill>
              </a:rPr>
              <a:t>state dependent</a:t>
            </a:r>
          </a:p>
          <a:p>
            <a:pPr lvl="1"/>
            <a:r>
              <a:rPr lang="en-US" sz="1600" dirty="0" smtClean="0"/>
              <a:t>The next decision will be determined by the current clause database and search tree, regardless of how you reached current state</a:t>
            </a:r>
          </a:p>
          <a:p>
            <a:pPr lvl="1"/>
            <a:r>
              <a:rPr lang="en-US" sz="1600" dirty="0" smtClean="0"/>
              <a:t>It does not take search history into consideration (aka static statistic)</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Search History</a:t>
            </a:r>
            <a:endParaRPr lang="en-US" dirty="0"/>
          </a:p>
        </p:txBody>
      </p:sp>
      <p:sp>
        <p:nvSpPr>
          <p:cNvPr id="3" name="Content Placeholder 2"/>
          <p:cNvSpPr>
            <a:spLocks noGrp="1"/>
          </p:cNvSpPr>
          <p:nvPr>
            <p:ph idx="1"/>
          </p:nvPr>
        </p:nvSpPr>
        <p:spPr/>
        <p:txBody>
          <a:bodyPr/>
          <a:lstStyle/>
          <a:p>
            <a:r>
              <a:rPr lang="en-US" sz="2400" dirty="0" smtClean="0"/>
              <a:t>Clause learning (will be discussed later)</a:t>
            </a:r>
          </a:p>
          <a:p>
            <a:pPr lvl="1"/>
            <a:r>
              <a:rPr lang="en-US" sz="1800" dirty="0" smtClean="0"/>
              <a:t>As search progressing, we encounter conflicts</a:t>
            </a:r>
          </a:p>
          <a:p>
            <a:pPr lvl="1"/>
            <a:r>
              <a:rPr lang="en-US" sz="1800" dirty="0" smtClean="0"/>
              <a:t>Conflicts are analyzed and summarized as </a:t>
            </a:r>
            <a:r>
              <a:rPr lang="en-US" sz="1800" dirty="0" smtClean="0">
                <a:solidFill>
                  <a:srgbClr val="0000FF"/>
                </a:solidFill>
              </a:rPr>
              <a:t>learned clauses</a:t>
            </a:r>
          </a:p>
          <a:p>
            <a:pPr lvl="1"/>
            <a:r>
              <a:rPr lang="en-US" sz="1800" dirty="0" smtClean="0"/>
              <a:t>Learned clauses are added to the SAT formula (</a:t>
            </a:r>
            <a:r>
              <a:rPr lang="en-US" sz="1800" dirty="0" smtClean="0">
                <a:solidFill>
                  <a:srgbClr val="0000FF"/>
                </a:solidFill>
              </a:rPr>
              <a:t>original </a:t>
            </a:r>
            <a:r>
              <a:rPr lang="en-US" sz="1800" dirty="0" smtClean="0"/>
              <a:t>clauses) to prevent running into the same conflicts again</a:t>
            </a:r>
          </a:p>
          <a:p>
            <a:r>
              <a:rPr lang="en-US" sz="2400" dirty="0" smtClean="0"/>
              <a:t>Decision heuristics should differentiate learned clauses from the </a:t>
            </a:r>
            <a:r>
              <a:rPr lang="en-US" sz="2400" dirty="0" smtClean="0">
                <a:solidFill>
                  <a:srgbClr val="000000"/>
                </a:solidFill>
              </a:rPr>
              <a:t>original </a:t>
            </a:r>
            <a:r>
              <a:rPr lang="en-US" sz="2400" dirty="0" smtClean="0"/>
              <a:t>clauses</a:t>
            </a:r>
          </a:p>
          <a:p>
            <a:r>
              <a:rPr lang="en-US" sz="2400" dirty="0" smtClean="0"/>
              <a:t>VSIDS addresses both shortcomings of DLIS</a:t>
            </a:r>
          </a:p>
          <a:p>
            <a:pPr lvl="1"/>
            <a:r>
              <a:rPr lang="en-US" sz="1800" dirty="0" smtClean="0"/>
              <a:t>Cheaper to compute</a:t>
            </a:r>
          </a:p>
          <a:p>
            <a:pPr lvl="1"/>
            <a:r>
              <a:rPr lang="en-US" sz="1800" dirty="0" smtClean="0"/>
              <a:t>Differentiates between learned &amp; original clause</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VSIDS: Decision heuristic in Chaff</a:t>
            </a:r>
            <a:endParaRPr lang="en-US" dirty="0"/>
          </a:p>
        </p:txBody>
      </p:sp>
      <p:sp>
        <p:nvSpPr>
          <p:cNvPr id="3" name="Content Placeholder 2"/>
          <p:cNvSpPr>
            <a:spLocks noGrp="1"/>
          </p:cNvSpPr>
          <p:nvPr>
            <p:ph idx="1"/>
          </p:nvPr>
        </p:nvSpPr>
        <p:spPr/>
        <p:txBody>
          <a:bodyPr/>
          <a:lstStyle/>
          <a:p>
            <a:r>
              <a:rPr lang="en-US" sz="2000" dirty="0" smtClean="0"/>
              <a:t>Variable State Independent Decaying Sum (</a:t>
            </a:r>
            <a:r>
              <a:rPr lang="en-US" sz="2000" dirty="0" smtClean="0">
                <a:solidFill>
                  <a:srgbClr val="FF0000"/>
                </a:solidFill>
              </a:rPr>
              <a:t>VSIDS</a:t>
            </a:r>
            <a:r>
              <a:rPr lang="en-US" sz="2000" dirty="0" smtClean="0"/>
              <a:t>)</a:t>
            </a:r>
          </a:p>
          <a:p>
            <a:r>
              <a:rPr lang="en-US" sz="2000" dirty="0" smtClean="0"/>
              <a:t>Choose literal that has the highest score to branch</a:t>
            </a:r>
          </a:p>
          <a:p>
            <a:pPr lvl="1"/>
            <a:r>
              <a:rPr lang="en-US" sz="1600" dirty="0" smtClean="0"/>
              <a:t>Initial score of a literal is its literal count in the initial clause database</a:t>
            </a:r>
          </a:p>
          <a:p>
            <a:pPr lvl="1"/>
            <a:r>
              <a:rPr lang="en-US" sz="1600" dirty="0" smtClean="0"/>
              <a:t>Score is incremented (by 1) when a </a:t>
            </a:r>
            <a:r>
              <a:rPr lang="en-US" sz="1600" dirty="0" smtClean="0">
                <a:solidFill>
                  <a:srgbClr val="0000FF"/>
                </a:solidFill>
              </a:rPr>
              <a:t>new clause </a:t>
            </a:r>
            <a:r>
              <a:rPr lang="en-US" sz="1600" dirty="0" smtClean="0"/>
              <a:t>containing that literal is added</a:t>
            </a:r>
          </a:p>
          <a:p>
            <a:pPr lvl="1"/>
            <a:r>
              <a:rPr lang="en-US" sz="1600" dirty="0" smtClean="0"/>
              <a:t>Periodically, divide all scores by a constant (decay)</a:t>
            </a:r>
          </a:p>
          <a:p>
            <a:r>
              <a:rPr lang="en-US" sz="2000" dirty="0" smtClean="0"/>
              <a:t>VSIDS is </a:t>
            </a:r>
            <a:r>
              <a:rPr lang="en-US" sz="2000" dirty="0" smtClean="0">
                <a:solidFill>
                  <a:srgbClr val="FF0000"/>
                </a:solidFill>
              </a:rPr>
              <a:t>semi-static </a:t>
            </a:r>
            <a:r>
              <a:rPr lang="en-US" sz="2000" dirty="0" smtClean="0"/>
              <a:t>because it does not change as variables get assigned/unassigned</a:t>
            </a:r>
          </a:p>
          <a:p>
            <a:pPr lvl="1"/>
            <a:r>
              <a:rPr lang="en-US" sz="1600" dirty="0" smtClean="0"/>
              <a:t>Scores are much cheaper to maintain</a:t>
            </a:r>
          </a:p>
          <a:p>
            <a:r>
              <a:rPr lang="en-US" sz="2000" dirty="0" smtClean="0"/>
              <a:t>VSIDS is based on </a:t>
            </a:r>
            <a:r>
              <a:rPr lang="en-US" sz="2000" dirty="0" smtClean="0">
                <a:solidFill>
                  <a:srgbClr val="FF0000"/>
                </a:solidFill>
              </a:rPr>
              <a:t>dynamic statistics </a:t>
            </a:r>
            <a:r>
              <a:rPr lang="en-US" sz="2000" dirty="0" smtClean="0"/>
              <a:t>because it takes search history into consideration</a:t>
            </a:r>
          </a:p>
          <a:p>
            <a:pPr lvl="1"/>
            <a:r>
              <a:rPr lang="en-US" sz="1600" dirty="0" smtClean="0"/>
              <a:t>Much more robust than DLIS</a:t>
            </a:r>
          </a:p>
          <a:p>
            <a:pPr lvl="1"/>
            <a:r>
              <a:rPr lang="en-US" sz="1600" dirty="0" smtClean="0"/>
              <a:t>Highly effective in real world benchmarks</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Heuristics in CP</a:t>
            </a:r>
            <a:endParaRPr lang="en-US" dirty="0"/>
          </a:p>
        </p:txBody>
      </p:sp>
      <p:sp>
        <p:nvSpPr>
          <p:cNvPr id="3" name="Content Placeholder 2"/>
          <p:cNvSpPr>
            <a:spLocks noGrp="1"/>
          </p:cNvSpPr>
          <p:nvPr>
            <p:ph idx="1"/>
          </p:nvPr>
        </p:nvSpPr>
        <p:spPr/>
        <p:txBody>
          <a:bodyPr/>
          <a:lstStyle/>
          <a:p>
            <a:r>
              <a:rPr lang="en-US" sz="2400" dirty="0" smtClean="0"/>
              <a:t>Fail first principle: Don’t use this term</a:t>
            </a:r>
          </a:p>
          <a:p>
            <a:r>
              <a:rPr lang="en-US" sz="2400" dirty="0" smtClean="0"/>
              <a:t>Principle</a:t>
            </a:r>
          </a:p>
          <a:p>
            <a:pPr lvl="1"/>
            <a:r>
              <a:rPr lang="en-US" sz="2000" dirty="0" smtClean="0"/>
              <a:t>Variable: Choose most constrained variable first</a:t>
            </a:r>
          </a:p>
          <a:p>
            <a:pPr lvl="1"/>
            <a:r>
              <a:rPr lang="en-US" sz="2000" dirty="0" smtClean="0"/>
              <a:t>Value: Choose most promising value first</a:t>
            </a:r>
          </a:p>
          <a:p>
            <a:r>
              <a:rPr lang="en-US" sz="2000" dirty="0" smtClean="0"/>
              <a:t>Many, many heuristics proposed (&amp; studied)</a:t>
            </a:r>
          </a:p>
          <a:p>
            <a:pPr lvl="1"/>
            <a:r>
              <a:rPr lang="en-US" sz="2000" dirty="0" smtClean="0"/>
              <a:t>Some of them takes problem structure into consideration</a:t>
            </a:r>
          </a:p>
          <a:p>
            <a:pPr lvl="1"/>
            <a:r>
              <a:rPr lang="en-US" sz="2000" dirty="0" smtClean="0"/>
              <a:t>Authors claim that CP heuristics are domain dependent, which is not correct</a:t>
            </a:r>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many new terms</a:t>
            </a:r>
            <a:endParaRPr lang="en-US" dirty="0"/>
          </a:p>
        </p:txBody>
      </p:sp>
      <p:sp>
        <p:nvSpPr>
          <p:cNvPr id="3" name="Content Placeholder 2"/>
          <p:cNvSpPr>
            <a:spLocks noGrp="1"/>
          </p:cNvSpPr>
          <p:nvPr>
            <p:ph idx="1"/>
          </p:nvPr>
        </p:nvSpPr>
        <p:spPr>
          <a:xfrm>
            <a:off x="457200" y="2024063"/>
            <a:ext cx="3124200" cy="4376737"/>
          </a:xfrm>
        </p:spPr>
        <p:txBody>
          <a:bodyPr/>
          <a:lstStyle/>
          <a:p>
            <a:pPr marL="457200" indent="-457200">
              <a:buFont typeface="+mj-lt"/>
              <a:buAutoNum type="arabicPeriod"/>
            </a:pPr>
            <a:r>
              <a:rPr lang="en-US" sz="2000" dirty="0" smtClean="0"/>
              <a:t>Asserting clause</a:t>
            </a:r>
          </a:p>
          <a:p>
            <a:pPr marL="457200" indent="-457200">
              <a:buFont typeface="+mj-lt"/>
              <a:buAutoNum type="arabicPeriod"/>
            </a:pPr>
            <a:r>
              <a:rPr lang="en-US" sz="2000" dirty="0" smtClean="0"/>
              <a:t>BCP</a:t>
            </a:r>
          </a:p>
          <a:p>
            <a:pPr marL="457200" indent="-457200">
              <a:buFont typeface="+mj-lt"/>
              <a:buAutoNum type="arabicPeriod"/>
            </a:pPr>
            <a:r>
              <a:rPr lang="en-US" sz="2000" dirty="0" smtClean="0"/>
              <a:t>Binary clause reasoning</a:t>
            </a:r>
          </a:p>
          <a:p>
            <a:pPr marL="457200" indent="-457200">
              <a:buFont typeface="+mj-lt"/>
              <a:buAutoNum type="arabicPeriod"/>
            </a:pPr>
            <a:r>
              <a:rPr lang="en-US" sz="2000" dirty="0" smtClean="0"/>
              <a:t>Branching</a:t>
            </a:r>
          </a:p>
          <a:p>
            <a:pPr marL="457200" indent="-457200">
              <a:buFont typeface="+mj-lt"/>
              <a:buAutoNum type="arabicPeriod"/>
            </a:pPr>
            <a:r>
              <a:rPr lang="en-US" sz="2000" dirty="0" smtClean="0"/>
              <a:t>Conflict clause</a:t>
            </a:r>
          </a:p>
          <a:p>
            <a:pPr marL="457200" indent="-457200">
              <a:buFont typeface="+mj-lt"/>
              <a:buAutoNum type="arabicPeriod"/>
            </a:pPr>
            <a:r>
              <a:rPr lang="en-US" sz="2000" dirty="0" smtClean="0"/>
              <a:t>Conflicting Rule</a:t>
            </a:r>
          </a:p>
          <a:p>
            <a:pPr marL="457200" indent="-457200">
              <a:buFont typeface="+mj-lt"/>
              <a:buAutoNum type="arabicPeriod"/>
            </a:pPr>
            <a:r>
              <a:rPr lang="en-US" sz="2000" dirty="0" err="1" smtClean="0"/>
              <a:t>Contrapositive</a:t>
            </a:r>
            <a:r>
              <a:rPr lang="en-US" sz="2000" dirty="0" smtClean="0"/>
              <a:t> rule</a:t>
            </a:r>
          </a:p>
          <a:p>
            <a:pPr marL="457200" indent="-457200">
              <a:buFont typeface="+mj-lt"/>
              <a:buAutoNum type="arabicPeriod"/>
            </a:pPr>
            <a:r>
              <a:rPr lang="en-US" sz="2000" dirty="0" smtClean="0"/>
              <a:t>Decision heuristic</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a:t>
            </a:fld>
            <a:endParaRPr lang="en-US" altLang="en-US"/>
          </a:p>
        </p:txBody>
      </p:sp>
      <p:sp>
        <p:nvSpPr>
          <p:cNvPr id="6" name="Content Placeholder 2"/>
          <p:cNvSpPr txBox="1">
            <a:spLocks/>
          </p:cNvSpPr>
          <p:nvPr/>
        </p:nvSpPr>
        <p:spPr bwMode="auto">
          <a:xfrm>
            <a:off x="3352800" y="2024063"/>
            <a:ext cx="31242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Decision Only Scheme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Decision variable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DPLL</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Enforced variable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First UIP scheme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Grasp, SATO, Chaff</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Hyper resolution</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Implication graph</a:t>
            </a:r>
          </a:p>
        </p:txBody>
      </p:sp>
      <p:sp>
        <p:nvSpPr>
          <p:cNvPr id="7" name="Content Placeholder 2"/>
          <p:cNvSpPr txBox="1">
            <a:spLocks/>
          </p:cNvSpPr>
          <p:nvPr/>
        </p:nvSpPr>
        <p:spPr bwMode="auto">
          <a:xfrm>
            <a:off x="6096000" y="1981200"/>
            <a:ext cx="31242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Leaned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Literal Counting</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Original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Resolution rule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Unique Implication Point</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Unit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Unit Literal Rule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Watched literal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DPLL Framework</a:t>
            </a:r>
            <a:endParaRPr lang="en-US" dirty="0"/>
          </a:p>
        </p:txBody>
      </p:sp>
      <p:sp>
        <p:nvSpPr>
          <p:cNvPr id="4" name="TextBox 3"/>
          <p:cNvSpPr txBox="1"/>
          <p:nvPr/>
        </p:nvSpPr>
        <p:spPr>
          <a:xfrm>
            <a:off x="1828800" y="2209800"/>
            <a:ext cx="5791200" cy="3477875"/>
          </a:xfrm>
          <a:prstGeom prst="rect">
            <a:avLst/>
          </a:prstGeom>
          <a:noFill/>
        </p:spPr>
        <p:txBody>
          <a:bodyPr wrap="square" rtlCol="0">
            <a:spAutoFit/>
          </a:bodyPr>
          <a:lstStyle/>
          <a:p>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false</a:t>
            </a:r>
            <a:endParaRPr lang="en-US" sz="2000" dirty="0" smtClean="0">
              <a:latin typeface="Consolas"/>
              <a:cs typeface="Consolas"/>
            </a:endParaRPr>
          </a:p>
          <a:p>
            <a:r>
              <a:rPr lang="en-US" sz="2000" i="1" dirty="0" smtClean="0">
                <a:latin typeface="Consolas"/>
                <a:cs typeface="Consolas"/>
              </a:rPr>
              <a:t>level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0</a:t>
            </a:r>
          </a:p>
          <a:p>
            <a:r>
              <a:rPr lang="en-US" sz="2000" b="1" dirty="0" smtClean="0">
                <a:latin typeface="Consolas"/>
                <a:cs typeface="Consolas"/>
              </a:rPr>
              <a:t>While </a:t>
            </a:r>
            <a:r>
              <a:rPr lang="en-US" sz="2000" i="1" dirty="0" smtClean="0">
                <a:latin typeface="Consolas"/>
                <a:cs typeface="Consolas"/>
              </a:rPr>
              <a:t>sat </a:t>
            </a:r>
            <a:r>
              <a:rPr lang="en-US" sz="2000" dirty="0" smtClean="0">
                <a:latin typeface="Consolas"/>
                <a:cs typeface="Consolas"/>
              </a:rPr>
              <a:t>= false</a:t>
            </a:r>
          </a:p>
          <a:p>
            <a:r>
              <a:rPr lang="en-US" sz="2000" dirty="0" smtClean="0">
                <a:latin typeface="Consolas"/>
                <a:cs typeface="Consolas"/>
              </a:rPr>
              <a:t>  </a:t>
            </a:r>
            <a:r>
              <a:rPr lang="en-US" sz="2000" b="1" dirty="0" smtClean="0">
                <a:latin typeface="Consolas"/>
                <a:cs typeface="Consolas"/>
              </a:rPr>
              <a:t>If </a:t>
            </a:r>
            <a:r>
              <a:rPr lang="en-US" sz="2000" cap="small" dirty="0" err="1" smtClean="0">
                <a:latin typeface="Consolas"/>
                <a:cs typeface="Consolas"/>
              </a:rPr>
              <a:t>DecideNextBranch</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While </a:t>
            </a:r>
            <a:r>
              <a:rPr lang="en-US" sz="2000" cap="small" dirty="0" smtClean="0">
                <a:solidFill>
                  <a:srgbClr val="FF0000"/>
                </a:solidFill>
                <a:latin typeface="Consolas"/>
                <a:cs typeface="Consolas"/>
              </a:rPr>
              <a:t>Deduce </a:t>
            </a:r>
            <a:r>
              <a:rPr lang="en-US" sz="2000" cap="small" dirty="0"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a:t>
            </a:r>
            <a:r>
              <a:rPr lang="en-US" sz="2000" dirty="0" smtClean="0">
                <a:latin typeface="Consolas"/>
                <a:cs typeface="Consolas"/>
              </a:rPr>
              <a:t>conflict</a:t>
            </a:r>
          </a:p>
          <a:p>
            <a:r>
              <a:rPr lang="en-US" sz="2000" dirty="0" smtClean="0">
                <a:latin typeface="Consolas"/>
                <a:cs typeface="Consolas"/>
              </a:rPr>
              <a:t>        </a:t>
            </a:r>
            <a:r>
              <a:rPr lang="en-US" sz="2000" i="1" dirty="0" smtClean="0">
                <a:latin typeface="Consolas"/>
                <a:cs typeface="Consolas"/>
              </a:rPr>
              <a:t>level</a:t>
            </a:r>
            <a:r>
              <a:rPr lang="en-US" sz="2000" dirty="0" smtClean="0">
                <a:latin typeface="Consolas"/>
                <a:cs typeface="Consolas"/>
              </a:rPr>
              <a:t> </a:t>
            </a:r>
            <a:r>
              <a:rPr lang="en-US" sz="2000" dirty="0" err="1" smtClean="0">
                <a:solidFill>
                  <a:srgbClr val="000000"/>
                </a:solidFill>
                <a:latin typeface="Consolas"/>
                <a:cs typeface="Consolas"/>
                <a:sym typeface="Symbol" charset="2"/>
              </a:rPr>
              <a:t></a:t>
            </a:r>
            <a:r>
              <a:rPr lang="en-US" sz="2000" dirty="0" smtClean="0">
                <a:latin typeface="Consolas"/>
                <a:cs typeface="Consolas"/>
              </a:rPr>
              <a:t> </a:t>
            </a:r>
            <a:r>
              <a:rPr lang="en-US" sz="2000" cap="small" dirty="0" err="1" smtClean="0">
                <a:latin typeface="Consolas"/>
                <a:cs typeface="Consolas"/>
              </a:rPr>
              <a:t>AnalyzeConflicts</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If </a:t>
            </a:r>
            <a:r>
              <a:rPr lang="en-US" sz="2000" i="1" dirty="0" smtClean="0">
                <a:latin typeface="Consolas"/>
                <a:cs typeface="Consolas"/>
              </a:rPr>
              <a:t>level </a:t>
            </a:r>
            <a:r>
              <a:rPr lang="en-US" sz="2000" dirty="0" smtClean="0">
                <a:latin typeface="Consolas"/>
                <a:cs typeface="Consolas"/>
              </a:rPr>
              <a:t>&lt; 0</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a:t>
            </a:r>
            <a:endParaRPr lang="en-US" sz="2000" dirty="0" smtClean="0">
              <a:latin typeface="Consolas"/>
              <a:cs typeface="Consolas"/>
            </a:endParaRPr>
          </a:p>
          <a:p>
            <a:r>
              <a:rPr lang="en-US" sz="2000" dirty="0" smtClean="0">
                <a:latin typeface="Consolas"/>
                <a:cs typeface="Consolas"/>
              </a:rPr>
              <a:t>        </a:t>
            </a:r>
            <a:r>
              <a:rPr lang="en-US" sz="2000" b="1" dirty="0" smtClean="0">
                <a:latin typeface="Consolas"/>
                <a:cs typeface="Consolas"/>
              </a:rPr>
              <a:t>Else </a:t>
            </a:r>
            <a:r>
              <a:rPr lang="en-US" sz="2000" cap="small" dirty="0" err="1" smtClean="0">
                <a:latin typeface="Consolas"/>
                <a:cs typeface="Consolas"/>
              </a:rPr>
              <a:t>Backtrack</a:t>
            </a:r>
            <a:r>
              <a:rPr lang="en-US" sz="2000" dirty="0" err="1" smtClean="0">
                <a:latin typeface="Consolas"/>
                <a:cs typeface="Consolas"/>
              </a:rPr>
              <a:t>(</a:t>
            </a:r>
            <a:r>
              <a:rPr lang="en-US" sz="2000" i="1" dirty="0" err="1" smtClean="0">
                <a:latin typeface="Consolas"/>
                <a:cs typeface="Consolas"/>
              </a:rPr>
              <a:t>level</a:t>
            </a:r>
            <a:r>
              <a:rPr lang="en-US" sz="2000" dirty="0" smtClean="0">
                <a:latin typeface="Consolas"/>
                <a:cs typeface="Consolas"/>
              </a:rPr>
              <a:t>)</a:t>
            </a:r>
          </a:p>
          <a:p>
            <a:r>
              <a:rPr lang="en-US" sz="2000" dirty="0" smtClean="0">
                <a:latin typeface="Consolas"/>
                <a:cs typeface="Consolas"/>
              </a:rPr>
              <a:t>  </a:t>
            </a:r>
            <a:r>
              <a:rPr lang="en-US" sz="2000" b="1" dirty="0" smtClean="0">
                <a:latin typeface="Consolas"/>
                <a:cs typeface="Consolas"/>
              </a:rPr>
              <a:t>Else </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true</a:t>
            </a:r>
            <a:endParaRPr lang="en-US" sz="2000" i="1" dirty="0" smtClean="0">
              <a:latin typeface="Consolas"/>
              <a:cs typeface="Consolas"/>
            </a:endParaRPr>
          </a:p>
          <a:p>
            <a:endParaRPr lang="en-US" b="1" dirty="0">
              <a:latin typeface="Courier New"/>
              <a:cs typeface="Courier New"/>
            </a:endParaRP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30</a:t>
            </a:fld>
            <a:endParaRPr lang="en-US" altLang="en-US"/>
          </a:p>
        </p:txBody>
      </p:sp>
      <p:sp>
        <p:nvSpPr>
          <p:cNvPr id="6" name="TextBox 5"/>
          <p:cNvSpPr txBox="1"/>
          <p:nvPr/>
        </p:nvSpPr>
        <p:spPr>
          <a:xfrm>
            <a:off x="5181600" y="2133600"/>
            <a:ext cx="3810000" cy="738664"/>
          </a:xfrm>
          <a:prstGeom prst="rect">
            <a:avLst/>
          </a:prstGeom>
          <a:noFill/>
        </p:spPr>
        <p:txBody>
          <a:bodyPr wrap="square" rtlCol="0">
            <a:spAutoFit/>
          </a:bodyPr>
          <a:lstStyle/>
          <a:p>
            <a:pPr>
              <a:buFont typeface="Arial"/>
              <a:buChar char="•"/>
            </a:pPr>
            <a:r>
              <a:rPr lang="en-US" sz="1400" cap="small" dirty="0" smtClean="0">
                <a:latin typeface="Courier New"/>
                <a:cs typeface="Courier New"/>
              </a:rPr>
              <a:t> </a:t>
            </a:r>
            <a:r>
              <a:rPr lang="en-US" sz="1400" cap="small" dirty="0" err="1" smtClean="0">
                <a:latin typeface="Consolas"/>
                <a:cs typeface="Consolas"/>
              </a:rPr>
              <a:t>DecideNextBranch</a:t>
            </a:r>
            <a:r>
              <a:rPr lang="en-US" sz="1400" cap="small" dirty="0" smtClean="0">
                <a:latin typeface="Consolas"/>
                <a:cs typeface="Consolas"/>
              </a:rPr>
              <a:t>: </a:t>
            </a:r>
            <a:r>
              <a:rPr lang="en-US" sz="1400" dirty="0" smtClean="0">
                <a:latin typeface="+mn-lt"/>
                <a:cs typeface="Consolas"/>
              </a:rPr>
              <a:t>Branching/Ordering</a:t>
            </a:r>
          </a:p>
          <a:p>
            <a:pPr>
              <a:buFont typeface="Arial"/>
              <a:buChar char="•"/>
            </a:pPr>
            <a:r>
              <a:rPr lang="en-US" sz="1400" cap="small" dirty="0" smtClean="0">
                <a:solidFill>
                  <a:srgbClr val="FF0000"/>
                </a:solidFill>
                <a:latin typeface="Consolas"/>
                <a:cs typeface="Consolas"/>
              </a:rPr>
              <a:t> Deduce: </a:t>
            </a:r>
            <a:r>
              <a:rPr lang="en-US" sz="1400" dirty="0" smtClean="0">
                <a:solidFill>
                  <a:srgbClr val="FF0000"/>
                </a:solidFill>
                <a:latin typeface="+mn-lt"/>
                <a:cs typeface="Consolas"/>
              </a:rPr>
              <a:t>Pruning/Propagation</a:t>
            </a:r>
            <a:endParaRPr lang="en-US" sz="1400" cap="small" dirty="0" smtClean="0">
              <a:solidFill>
                <a:srgbClr val="FF0000"/>
              </a:solidFill>
              <a:latin typeface="+mn-lt"/>
              <a:cs typeface="Consolas"/>
            </a:endParaRPr>
          </a:p>
          <a:p>
            <a:pPr>
              <a:buFont typeface="Arial"/>
              <a:buChar char="•"/>
            </a:pPr>
            <a:r>
              <a:rPr lang="en-US" sz="1400" cap="small" dirty="0" smtClean="0">
                <a:latin typeface="Consolas"/>
                <a:cs typeface="Consolas"/>
              </a:rPr>
              <a:t> </a:t>
            </a:r>
            <a:r>
              <a:rPr lang="en-US" sz="1400" cap="small" dirty="0" err="1" smtClean="0">
                <a:latin typeface="Consolas"/>
                <a:cs typeface="Consolas"/>
              </a:rPr>
              <a:t>AnalyzeConflicts</a:t>
            </a:r>
            <a:r>
              <a:rPr lang="en-US" sz="1400" cap="small" dirty="0" smtClean="0">
                <a:latin typeface="Consolas"/>
                <a:cs typeface="Consolas"/>
              </a:rPr>
              <a:t>: </a:t>
            </a:r>
            <a:r>
              <a:rPr lang="en-US" sz="1400" dirty="0" smtClean="0">
                <a:latin typeface="+mn-lt"/>
                <a:cs typeface="Consolas"/>
              </a:rPr>
              <a:t>Backtracking/Learning</a:t>
            </a:r>
            <a:endParaRPr lang="en-US" sz="1400" dirty="0">
              <a:latin typeface="+mn-lt"/>
              <a:cs typeface="Consola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Outline</a:t>
            </a:r>
            <a:endParaRPr lang="en-US" dirty="0"/>
          </a:p>
        </p:txBody>
      </p:sp>
      <p:sp>
        <p:nvSpPr>
          <p:cNvPr id="3" name="Content Placeholder 2"/>
          <p:cNvSpPr>
            <a:spLocks noGrp="1"/>
          </p:cNvSpPr>
          <p:nvPr>
            <p:ph idx="1"/>
          </p:nvPr>
        </p:nvSpPr>
        <p:spPr/>
        <p:txBody>
          <a:bodyPr/>
          <a:lstStyle/>
          <a:p>
            <a:r>
              <a:rPr lang="en-US" dirty="0" smtClean="0"/>
              <a:t>BCP: Principle</a:t>
            </a:r>
          </a:p>
          <a:p>
            <a:r>
              <a:rPr lang="en-US" dirty="0" smtClean="0"/>
              <a:t>BCP: Implementation</a:t>
            </a:r>
          </a:p>
          <a:p>
            <a:pPr lvl="1"/>
            <a:r>
              <a:rPr lang="en-US" dirty="0" smtClean="0"/>
              <a:t>GRASP: literal counting scheme</a:t>
            </a:r>
          </a:p>
          <a:p>
            <a:pPr lvl="1"/>
            <a:r>
              <a:rPr lang="en-US" dirty="0" smtClean="0"/>
              <a:t>SATO:  head/tail list approach</a:t>
            </a:r>
          </a:p>
          <a:p>
            <a:pPr lvl="1"/>
            <a:r>
              <a:rPr lang="en-US" dirty="0" smtClean="0"/>
              <a:t>Chaff: 2-literal watching</a:t>
            </a:r>
            <a:endParaRPr lang="en-US"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by BCP</a:t>
            </a:r>
            <a:endParaRPr lang="en-US" dirty="0"/>
          </a:p>
        </p:txBody>
      </p:sp>
      <p:sp>
        <p:nvSpPr>
          <p:cNvPr id="3" name="Content Placeholder 2"/>
          <p:cNvSpPr>
            <a:spLocks noGrp="1"/>
          </p:cNvSpPr>
          <p:nvPr>
            <p:ph idx="1"/>
          </p:nvPr>
        </p:nvSpPr>
        <p:spPr/>
        <p:txBody>
          <a:bodyPr/>
          <a:lstStyle/>
          <a:p>
            <a:pPr>
              <a:tabLst>
                <a:tab pos="8001000" algn="r"/>
              </a:tabLst>
            </a:pPr>
            <a:r>
              <a:rPr lang="en-US" sz="2000" dirty="0" smtClean="0"/>
              <a:t>After setting a variable to a value, propagate the effect of the assignment	</a:t>
            </a:r>
            <a:r>
              <a:rPr lang="en-US" sz="1400" i="1" dirty="0" smtClean="0">
                <a:solidFill>
                  <a:srgbClr val="0000FF"/>
                </a:solidFill>
              </a:rPr>
              <a:t>(similar to forward checking)</a:t>
            </a:r>
            <a:endParaRPr lang="en-US" sz="2000" i="1" dirty="0" smtClean="0">
              <a:solidFill>
                <a:srgbClr val="0000FF"/>
              </a:solidFill>
            </a:endParaRPr>
          </a:p>
          <a:p>
            <a:pPr lvl="1">
              <a:tabLst>
                <a:tab pos="8001000" algn="r"/>
              </a:tabLst>
            </a:pPr>
            <a:r>
              <a:rPr lang="en-US" sz="1600" dirty="0" smtClean="0"/>
              <a:t>Find out all the unit clauses	</a:t>
            </a:r>
            <a:r>
              <a:rPr lang="en-US" sz="1400" i="1" dirty="0" smtClean="0">
                <a:solidFill>
                  <a:srgbClr val="0000FF"/>
                </a:solidFill>
              </a:rPr>
              <a:t>(similar to domino effect</a:t>
            </a:r>
            <a:r>
              <a:rPr lang="en-US" sz="1600" i="1" dirty="0" smtClean="0">
                <a:solidFill>
                  <a:srgbClr val="0000FF"/>
                </a:solidFill>
              </a:rPr>
              <a:t>)</a:t>
            </a:r>
          </a:p>
          <a:p>
            <a:pPr lvl="1">
              <a:tabLst>
                <a:tab pos="8001000" algn="r"/>
              </a:tabLst>
            </a:pPr>
            <a:r>
              <a:rPr lang="en-US" sz="1600" dirty="0" smtClean="0"/>
              <a:t>Detect conflicts (e.g., conflicting rule)	</a:t>
            </a:r>
            <a:r>
              <a:rPr lang="en-US" sz="1400" i="1" dirty="0" smtClean="0">
                <a:solidFill>
                  <a:srgbClr val="0000FF"/>
                </a:solidFill>
              </a:rPr>
              <a:t>(similar to domain annihilation)</a:t>
            </a:r>
            <a:endParaRPr lang="en-US" sz="1600" i="1" dirty="0" smtClean="0">
              <a:solidFill>
                <a:srgbClr val="0000FF"/>
              </a:solidFill>
            </a:endParaRPr>
          </a:p>
          <a:p>
            <a:r>
              <a:rPr lang="en-US" sz="2000" dirty="0" smtClean="0"/>
              <a:t>Backtrack requires reversing BCP</a:t>
            </a:r>
          </a:p>
          <a:p>
            <a:r>
              <a:rPr lang="en-US" sz="2000" dirty="0" smtClean="0"/>
              <a:t>BCP takes the major part (90%) of the run time of a DLL SAT solver</a:t>
            </a:r>
          </a:p>
          <a:p>
            <a:r>
              <a:rPr lang="en-US" sz="2000" dirty="0" smtClean="0"/>
              <a:t>Implementation of BCP has significant impact on performance of the solver</a:t>
            </a:r>
          </a:p>
          <a:p>
            <a:r>
              <a:rPr lang="en-US" sz="2000" dirty="0" smtClean="0">
                <a:solidFill>
                  <a:srgbClr val="0000FF"/>
                </a:solidFill>
              </a:rPr>
              <a:t>Additional note</a:t>
            </a:r>
            <a:r>
              <a:rPr lang="en-US" sz="2000" dirty="0" smtClean="0"/>
              <a:t>: other propagation mechanisms were developed</a:t>
            </a:r>
          </a:p>
          <a:p>
            <a:pPr lvl="1"/>
            <a:r>
              <a:rPr lang="en-US" sz="1600" dirty="0" smtClean="0"/>
              <a:t>During search: Equivalence reasoning, gates reasoning, binary clause reasoning…</a:t>
            </a:r>
          </a:p>
          <a:p>
            <a:pPr lvl="1"/>
            <a:r>
              <a:rPr lang="en-US" sz="1600" dirty="0" smtClean="0"/>
              <a:t>Before search: preprocessing (e.g., hyper-resolution)</a:t>
            </a:r>
          </a:p>
          <a:p>
            <a:pPr lvl="1"/>
            <a:r>
              <a:rPr lang="en-US" sz="1600" dirty="0" smtClean="0"/>
              <a:t>Useful in some cases, failing in general ones, only BCP is useful in all cases</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Counting in GRASP</a:t>
            </a:r>
            <a:endParaRPr lang="en-US" dirty="0"/>
          </a:p>
        </p:txBody>
      </p:sp>
      <p:sp>
        <p:nvSpPr>
          <p:cNvPr id="3" name="Content Placeholder 2"/>
          <p:cNvSpPr>
            <a:spLocks noGrp="1"/>
          </p:cNvSpPr>
          <p:nvPr>
            <p:ph idx="1"/>
          </p:nvPr>
        </p:nvSpPr>
        <p:spPr/>
        <p:txBody>
          <a:bodyPr/>
          <a:lstStyle/>
          <a:p>
            <a:r>
              <a:rPr lang="en-US" sz="1600" dirty="0" smtClean="0"/>
              <a:t>Each variable keeps a list of all its occurrences in the clauses, both in positive and negative form</a:t>
            </a:r>
          </a:p>
          <a:p>
            <a:r>
              <a:rPr lang="en-US" sz="1600" dirty="0" smtClean="0"/>
              <a:t>Each clause maintains two counters</a:t>
            </a:r>
          </a:p>
          <a:p>
            <a:pPr lvl="1"/>
            <a:r>
              <a:rPr lang="en-US" sz="1200" dirty="0" smtClean="0">
                <a:solidFill>
                  <a:srgbClr val="0000FF"/>
                </a:solidFill>
              </a:rPr>
              <a:t>Num_1_Lits</a:t>
            </a:r>
          </a:p>
          <a:p>
            <a:pPr lvl="1"/>
            <a:r>
              <a:rPr lang="en-US" sz="1200" dirty="0" smtClean="0">
                <a:solidFill>
                  <a:srgbClr val="0000FF"/>
                </a:solidFill>
              </a:rPr>
              <a:t>Num_0_Lits</a:t>
            </a:r>
          </a:p>
          <a:p>
            <a:pPr lvl="1"/>
            <a:r>
              <a:rPr lang="en-US" sz="1200" dirty="0" err="1" smtClean="0">
                <a:solidFill>
                  <a:srgbClr val="008000"/>
                </a:solidFill>
              </a:rPr>
              <a:t>Num_all_Lits</a:t>
            </a:r>
            <a:r>
              <a:rPr lang="en-US" sz="1200" dirty="0" smtClean="0">
                <a:solidFill>
                  <a:srgbClr val="008000"/>
                </a:solidFill>
              </a:rPr>
              <a:t> (this is not a counter, just a constant)</a:t>
            </a:r>
          </a:p>
          <a:p>
            <a:r>
              <a:rPr lang="en-US" sz="1600" dirty="0" smtClean="0"/>
              <a:t>When a variable is assigned, we visit all the clauses that contain the variable to update the status counters of the clause</a:t>
            </a:r>
          </a:p>
          <a:p>
            <a:r>
              <a:rPr lang="en-US" sz="1600" dirty="0" smtClean="0"/>
              <a:t>When a variable is unassigned, we reverse the modifications accordingly</a:t>
            </a:r>
          </a:p>
          <a:p>
            <a:r>
              <a:rPr lang="en-US" sz="1600" dirty="0" smtClean="0"/>
              <a:t>A clause is unit when</a:t>
            </a:r>
          </a:p>
          <a:p>
            <a:pPr lvl="1"/>
            <a:r>
              <a:rPr lang="en-US" sz="1200" dirty="0" smtClean="0">
                <a:solidFill>
                  <a:srgbClr val="0000FF"/>
                </a:solidFill>
              </a:rPr>
              <a:t>(Num_0_Lits = </a:t>
            </a:r>
            <a:r>
              <a:rPr lang="en-US" sz="1200" dirty="0" err="1" smtClean="0">
                <a:solidFill>
                  <a:srgbClr val="0000FF"/>
                </a:solidFill>
              </a:rPr>
              <a:t>Num_all_Lits</a:t>
            </a:r>
            <a:r>
              <a:rPr lang="en-US" sz="1200" dirty="0" smtClean="0">
                <a:solidFill>
                  <a:srgbClr val="0000FF"/>
                </a:solidFill>
              </a:rPr>
              <a:t> – 1) and (Num_1_Lits = 0)</a:t>
            </a:r>
          </a:p>
          <a:p>
            <a:pPr lvl="1"/>
            <a:r>
              <a:rPr lang="en-US" sz="1200" dirty="0" smtClean="0"/>
              <a:t>In this case, solver needs to identify the free literal</a:t>
            </a:r>
          </a:p>
          <a:p>
            <a:r>
              <a:rPr lang="en-US" sz="1600" dirty="0" smtClean="0"/>
              <a:t>A clause is a conflict clause when</a:t>
            </a:r>
          </a:p>
          <a:p>
            <a:pPr lvl="1"/>
            <a:r>
              <a:rPr lang="en-US" sz="1200" dirty="0" smtClean="0">
                <a:solidFill>
                  <a:srgbClr val="0000FF"/>
                </a:solidFill>
              </a:rPr>
              <a:t>Num_0_Lits = </a:t>
            </a:r>
            <a:r>
              <a:rPr lang="en-US" sz="1200" dirty="0" err="1" smtClean="0">
                <a:solidFill>
                  <a:srgbClr val="0000FF"/>
                </a:solidFill>
              </a:rPr>
              <a:t>Num_all_Lits</a:t>
            </a:r>
            <a:endParaRPr lang="en-US" sz="1200" dirty="0" smtClean="0">
              <a:solidFill>
                <a:srgbClr val="0000FF"/>
              </a:solidFill>
            </a:endParaRPr>
          </a:p>
          <a:p>
            <a:r>
              <a:rPr lang="en-US" sz="1600" dirty="0" smtClean="0"/>
              <a:t>Assuming </a:t>
            </a:r>
            <a:r>
              <a:rPr lang="en-US" sz="1600" i="1" dirty="0" err="1" smtClean="0">
                <a:solidFill>
                  <a:srgbClr val="FF0000"/>
                </a:solidFill>
              </a:rPr>
              <a:t>n</a:t>
            </a:r>
            <a:r>
              <a:rPr lang="en-US" sz="1600" dirty="0" smtClean="0"/>
              <a:t> variables, </a:t>
            </a:r>
            <a:r>
              <a:rPr lang="en-US" sz="1600" i="1" dirty="0" err="1" smtClean="0">
                <a:solidFill>
                  <a:srgbClr val="FF0000"/>
                </a:solidFill>
              </a:rPr>
              <a:t>m</a:t>
            </a:r>
            <a:r>
              <a:rPr lang="en-US" sz="1600" dirty="0" smtClean="0"/>
              <a:t> clauses each with </a:t>
            </a:r>
            <a:r>
              <a:rPr lang="en-US" sz="1600" i="1" dirty="0" err="1" smtClean="0">
                <a:solidFill>
                  <a:srgbClr val="FF0000"/>
                </a:solidFill>
              </a:rPr>
              <a:t>l</a:t>
            </a:r>
            <a:r>
              <a:rPr lang="en-US" sz="1600" dirty="0" smtClean="0"/>
              <a:t> literals</a:t>
            </a:r>
          </a:p>
          <a:p>
            <a:pPr lvl="1"/>
            <a:r>
              <a:rPr lang="en-US" sz="1200" dirty="0" smtClean="0"/>
              <a:t>A variable assignment/</a:t>
            </a:r>
            <a:r>
              <a:rPr lang="en-US" sz="1200" dirty="0" err="1" smtClean="0"/>
              <a:t>unassignment</a:t>
            </a:r>
            <a:r>
              <a:rPr lang="en-US" sz="1200" dirty="0" smtClean="0"/>
              <a:t> takes </a:t>
            </a:r>
            <a:r>
              <a:rPr lang="en-US" sz="1200" i="1" dirty="0" err="1" smtClean="0">
                <a:solidFill>
                  <a:srgbClr val="FF0000"/>
                </a:solidFill>
              </a:rPr>
              <a:t>l</a:t>
            </a:r>
            <a:r>
              <a:rPr lang="en-US" sz="1200" i="1" dirty="0" err="1" smtClean="0">
                <a:solidFill>
                  <a:srgbClr val="FF0000"/>
                </a:solidFill>
                <a:latin typeface="Wingdings"/>
                <a:ea typeface="Wingdings"/>
                <a:cs typeface="Wingdings"/>
              </a:rPr>
              <a:t></a:t>
            </a:r>
            <a:r>
              <a:rPr lang="en-US" sz="1200" i="1" dirty="0" err="1" smtClean="0">
                <a:solidFill>
                  <a:srgbClr val="FF0000"/>
                </a:solidFill>
              </a:rPr>
              <a:t>m</a:t>
            </a:r>
            <a:r>
              <a:rPr lang="en-US" sz="1200" i="1" dirty="0" smtClean="0">
                <a:solidFill>
                  <a:srgbClr val="FF0000"/>
                </a:solidFill>
              </a:rPr>
              <a:t> / </a:t>
            </a:r>
            <a:r>
              <a:rPr lang="en-US" sz="1200" i="1" dirty="0" err="1" smtClean="0">
                <a:solidFill>
                  <a:srgbClr val="FF0000"/>
                </a:solidFill>
              </a:rPr>
              <a:t>n</a:t>
            </a:r>
            <a:r>
              <a:rPr lang="en-US" sz="1200" i="1" dirty="0" smtClean="0">
                <a:solidFill>
                  <a:srgbClr val="FF0000"/>
                </a:solidFill>
              </a:rPr>
              <a:t> </a:t>
            </a:r>
            <a:r>
              <a:rPr lang="en-US" sz="1200" dirty="0" smtClean="0"/>
              <a:t>operations on average</a:t>
            </a:r>
          </a:p>
          <a:p>
            <a:r>
              <a:rPr lang="en-US" sz="1600" dirty="0" smtClean="0"/>
              <a:t>A clause is SAT if</a:t>
            </a:r>
          </a:p>
          <a:p>
            <a:pPr lvl="1"/>
            <a:r>
              <a:rPr lang="en-US" sz="1200" dirty="0" smtClean="0">
                <a:solidFill>
                  <a:srgbClr val="0000FF"/>
                </a:solidFill>
              </a:rPr>
              <a:t>Num_1_Literals &gt; 0 </a:t>
            </a:r>
            <a:r>
              <a:rPr lang="en-US" sz="1200" dirty="0" smtClean="0"/>
              <a:t>(this is a constant time operation)</a:t>
            </a:r>
            <a:endParaRPr lang="en-US" sz="12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33</a:t>
            </a:fld>
            <a:endParaRPr lang="en-US" altLang="en-US"/>
          </a:p>
        </p:txBody>
      </p:sp>
      <p:sp>
        <p:nvSpPr>
          <p:cNvPr id="6" name="TextBox 5"/>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Counting in GRASP</a:t>
            </a:r>
            <a:endParaRPr lang="en-US"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34</a:t>
            </a:fld>
            <a:endParaRPr lang="en-US" altLang="en-US"/>
          </a:p>
        </p:txBody>
      </p:sp>
      <p:sp>
        <p:nvSpPr>
          <p:cNvPr id="9" name="Rectangle 8"/>
          <p:cNvSpPr/>
          <p:nvPr/>
        </p:nvSpPr>
        <p:spPr>
          <a:xfrm>
            <a:off x="685800" y="2667000"/>
            <a:ext cx="3048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rPr>
              <a:t>v</a:t>
            </a:r>
            <a:endParaRPr lang="en-US" sz="2000" dirty="0">
              <a:solidFill>
                <a:schemeClr val="tx1"/>
              </a:solidFill>
            </a:endParaRPr>
          </a:p>
        </p:txBody>
      </p:sp>
      <p:sp>
        <p:nvSpPr>
          <p:cNvPr id="10" name="Rectangle 9"/>
          <p:cNvSpPr/>
          <p:nvPr/>
        </p:nvSpPr>
        <p:spPr>
          <a:xfrm>
            <a:off x="1447800" y="2971800"/>
            <a:ext cx="5334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sym typeface="Symbol"/>
              </a:rPr>
              <a:t></a:t>
            </a:r>
            <a:r>
              <a:rPr lang="en-US" sz="2000" dirty="0" err="1" smtClean="0">
                <a:solidFill>
                  <a:schemeClr val="tx1"/>
                </a:solidFill>
              </a:rPr>
              <a:t>v</a:t>
            </a:r>
            <a:endParaRPr lang="en-US" sz="2000" dirty="0">
              <a:solidFill>
                <a:schemeClr val="tx1"/>
              </a:solidFill>
            </a:endParaRPr>
          </a:p>
        </p:txBody>
      </p:sp>
      <p:sp>
        <p:nvSpPr>
          <p:cNvPr id="11" name="Rectangle 10"/>
          <p:cNvSpPr/>
          <p:nvPr/>
        </p:nvSpPr>
        <p:spPr>
          <a:xfrm>
            <a:off x="1447800" y="2362200"/>
            <a:ext cx="5334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rPr>
              <a:t>v</a:t>
            </a:r>
            <a:endParaRPr lang="en-US" sz="2000" dirty="0">
              <a:solidFill>
                <a:schemeClr val="tx1"/>
              </a:solidFill>
            </a:endParaRPr>
          </a:p>
        </p:txBody>
      </p:sp>
      <p:sp>
        <p:nvSpPr>
          <p:cNvPr id="12" name="Rectangle 11"/>
          <p:cNvSpPr/>
          <p:nvPr/>
        </p:nvSpPr>
        <p:spPr>
          <a:xfrm>
            <a:off x="2514600" y="2362200"/>
            <a:ext cx="21336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3" name="Rectangle 12"/>
          <p:cNvSpPr/>
          <p:nvPr/>
        </p:nvSpPr>
        <p:spPr>
          <a:xfrm>
            <a:off x="2514600" y="2971800"/>
            <a:ext cx="21336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13"/>
          <p:cNvSpPr/>
          <p:nvPr/>
        </p:nvSpPr>
        <p:spPr>
          <a:xfrm>
            <a:off x="609600" y="4038600"/>
            <a:ext cx="14478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rgbClr val="000000"/>
                </a:solidFill>
              </a:rPr>
              <a:t>m</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v</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n</a:t>
            </a:r>
            <a:endParaRPr lang="en-US" sz="2000" dirty="0" smtClean="0">
              <a:solidFill>
                <a:srgbClr val="000000"/>
              </a:solidFill>
            </a:endParaRPr>
          </a:p>
        </p:txBody>
      </p:sp>
      <p:sp>
        <p:nvSpPr>
          <p:cNvPr id="15" name="Rectangle 14"/>
          <p:cNvSpPr/>
          <p:nvPr/>
        </p:nvSpPr>
        <p:spPr>
          <a:xfrm>
            <a:off x="2362200" y="4038600"/>
            <a:ext cx="14478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rgbClr val="000000"/>
                </a:solidFill>
              </a:rPr>
              <a:t>p</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q</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v</a:t>
            </a:r>
            <a:endParaRPr lang="en-US" sz="2000" dirty="0" smtClean="0">
              <a:solidFill>
                <a:srgbClr val="000000"/>
              </a:solidFill>
            </a:endParaRPr>
          </a:p>
        </p:txBody>
      </p:sp>
      <p:sp>
        <p:nvSpPr>
          <p:cNvPr id="16" name="Rectangle 15"/>
          <p:cNvSpPr/>
          <p:nvPr/>
        </p:nvSpPr>
        <p:spPr>
          <a:xfrm>
            <a:off x="4114800" y="4038600"/>
            <a:ext cx="14478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rgbClr val="000000"/>
                </a:solidFill>
              </a:rPr>
              <a:t>x</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chemeClr val="tx1"/>
                </a:solidFill>
                <a:sym typeface="Symbol"/>
              </a:rPr>
              <a:t></a:t>
            </a:r>
            <a:r>
              <a:rPr lang="en-US" sz="2000" dirty="0" err="1" smtClean="0">
                <a:solidFill>
                  <a:schemeClr val="tx1"/>
                </a:solidFill>
              </a:rPr>
              <a:t>v</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y</a:t>
            </a:r>
            <a:endParaRPr lang="en-US" sz="2000" dirty="0" smtClean="0">
              <a:solidFill>
                <a:srgbClr val="000000"/>
              </a:solidFill>
            </a:endParaRPr>
          </a:p>
        </p:txBody>
      </p:sp>
      <p:sp>
        <p:nvSpPr>
          <p:cNvPr id="17" name="Rectangle 16"/>
          <p:cNvSpPr/>
          <p:nvPr/>
        </p:nvSpPr>
        <p:spPr>
          <a:xfrm>
            <a:off x="5867400" y="4038600"/>
            <a:ext cx="1447800" cy="304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rgbClr val="000000"/>
                </a:solidFill>
              </a:rPr>
              <a:t>i</a:t>
            </a:r>
            <a:r>
              <a:rPr lang="en-US" sz="2000" baseline="-25000" dirty="0" smtClean="0">
                <a:solidFill>
                  <a:srgbClr val="000000"/>
                </a:solidFill>
              </a:rPr>
              <a:t> </a:t>
            </a:r>
            <a:r>
              <a:rPr lang="en-US" sz="2000" dirty="0" err="1" smtClean="0">
                <a:solidFill>
                  <a:srgbClr val="000000"/>
                </a:solidFill>
                <a:sym typeface="Symbol"/>
              </a:rPr>
              <a:t></a:t>
            </a:r>
            <a:r>
              <a:rPr lang="en-US" sz="2000" dirty="0" smtClean="0">
                <a:solidFill>
                  <a:srgbClr val="000000"/>
                </a:solidFill>
                <a:sym typeface="Symbol"/>
              </a:rPr>
              <a:t> </a:t>
            </a:r>
            <a:r>
              <a:rPr lang="en-US" sz="2000" dirty="0" err="1" smtClean="0">
                <a:solidFill>
                  <a:srgbClr val="000000"/>
                </a:solidFill>
                <a:sym typeface="Symbol"/>
              </a:rPr>
              <a:t>j</a:t>
            </a:r>
            <a:r>
              <a:rPr lang="en-US" sz="2000" dirty="0" smtClean="0">
                <a:solidFill>
                  <a:srgbClr val="000000"/>
                </a:solidFill>
                <a:sym typeface="Symbol"/>
              </a:rPr>
              <a:t> </a:t>
            </a:r>
            <a:r>
              <a:rPr lang="en-US" sz="2000" dirty="0" err="1" smtClean="0">
                <a:solidFill>
                  <a:schemeClr val="tx1"/>
                </a:solidFill>
                <a:sym typeface="Symbol"/>
              </a:rPr>
              <a:t></a:t>
            </a:r>
            <a:r>
              <a:rPr lang="en-US" sz="2000" dirty="0" err="1" smtClean="0">
                <a:solidFill>
                  <a:schemeClr val="tx1"/>
                </a:solidFill>
              </a:rPr>
              <a:t>v</a:t>
            </a:r>
            <a:endParaRPr lang="en-US" sz="2000" dirty="0" smtClean="0">
              <a:solidFill>
                <a:srgbClr val="000000"/>
              </a:solidFill>
            </a:endParaRPr>
          </a:p>
        </p:txBody>
      </p:sp>
      <p:sp>
        <p:nvSpPr>
          <p:cNvPr id="18" name="TextBox 17"/>
          <p:cNvSpPr txBox="1"/>
          <p:nvPr/>
        </p:nvSpPr>
        <p:spPr>
          <a:xfrm>
            <a:off x="533400" y="4343400"/>
            <a:ext cx="1219200" cy="461665"/>
          </a:xfrm>
          <a:prstGeom prst="rect">
            <a:avLst/>
          </a:prstGeom>
          <a:noFill/>
        </p:spPr>
        <p:txBody>
          <a:bodyPr wrap="square" rtlCol="0">
            <a:spAutoFit/>
          </a:bodyPr>
          <a:lstStyle/>
          <a:p>
            <a:r>
              <a:rPr lang="en-US" sz="1200" dirty="0" smtClean="0">
                <a:solidFill>
                  <a:srgbClr val="000000"/>
                </a:solidFill>
              </a:rPr>
              <a:t>Num_1_Lits</a:t>
            </a:r>
          </a:p>
          <a:p>
            <a:r>
              <a:rPr lang="en-US" sz="1200" dirty="0" smtClean="0">
                <a:solidFill>
                  <a:srgbClr val="000000"/>
                </a:solidFill>
              </a:rPr>
              <a:t>Num_0_Lits</a:t>
            </a:r>
          </a:p>
        </p:txBody>
      </p:sp>
      <p:sp>
        <p:nvSpPr>
          <p:cNvPr id="19" name="TextBox 18"/>
          <p:cNvSpPr txBox="1"/>
          <p:nvPr/>
        </p:nvSpPr>
        <p:spPr>
          <a:xfrm>
            <a:off x="2286000" y="4343400"/>
            <a:ext cx="1219200" cy="461665"/>
          </a:xfrm>
          <a:prstGeom prst="rect">
            <a:avLst/>
          </a:prstGeom>
          <a:noFill/>
        </p:spPr>
        <p:txBody>
          <a:bodyPr wrap="square" rtlCol="0">
            <a:spAutoFit/>
          </a:bodyPr>
          <a:lstStyle/>
          <a:p>
            <a:r>
              <a:rPr lang="en-US" sz="1200" dirty="0" smtClean="0">
                <a:solidFill>
                  <a:srgbClr val="000000"/>
                </a:solidFill>
              </a:rPr>
              <a:t>Num_1_Lits</a:t>
            </a:r>
          </a:p>
          <a:p>
            <a:r>
              <a:rPr lang="en-US" sz="1200" dirty="0" smtClean="0">
                <a:solidFill>
                  <a:srgbClr val="000000"/>
                </a:solidFill>
              </a:rPr>
              <a:t>Num_0_Lits</a:t>
            </a:r>
          </a:p>
        </p:txBody>
      </p:sp>
      <p:sp>
        <p:nvSpPr>
          <p:cNvPr id="20" name="TextBox 19"/>
          <p:cNvSpPr txBox="1"/>
          <p:nvPr/>
        </p:nvSpPr>
        <p:spPr>
          <a:xfrm>
            <a:off x="4038600" y="4343400"/>
            <a:ext cx="1219200" cy="461665"/>
          </a:xfrm>
          <a:prstGeom prst="rect">
            <a:avLst/>
          </a:prstGeom>
          <a:noFill/>
        </p:spPr>
        <p:txBody>
          <a:bodyPr wrap="square" rtlCol="0">
            <a:spAutoFit/>
          </a:bodyPr>
          <a:lstStyle/>
          <a:p>
            <a:r>
              <a:rPr lang="en-US" sz="1200" dirty="0" smtClean="0">
                <a:solidFill>
                  <a:srgbClr val="000000"/>
                </a:solidFill>
              </a:rPr>
              <a:t>Num_1_Lits</a:t>
            </a:r>
          </a:p>
          <a:p>
            <a:r>
              <a:rPr lang="en-US" sz="1200" dirty="0" smtClean="0">
                <a:solidFill>
                  <a:srgbClr val="000000"/>
                </a:solidFill>
              </a:rPr>
              <a:t>Num_0_Lits</a:t>
            </a:r>
          </a:p>
        </p:txBody>
      </p:sp>
      <p:sp>
        <p:nvSpPr>
          <p:cNvPr id="21" name="TextBox 20"/>
          <p:cNvSpPr txBox="1"/>
          <p:nvPr/>
        </p:nvSpPr>
        <p:spPr>
          <a:xfrm>
            <a:off x="5791200" y="4343400"/>
            <a:ext cx="1219200" cy="461665"/>
          </a:xfrm>
          <a:prstGeom prst="rect">
            <a:avLst/>
          </a:prstGeom>
          <a:noFill/>
        </p:spPr>
        <p:txBody>
          <a:bodyPr wrap="square" rtlCol="0">
            <a:spAutoFit/>
          </a:bodyPr>
          <a:lstStyle/>
          <a:p>
            <a:r>
              <a:rPr lang="en-US" sz="1200" dirty="0" smtClean="0">
                <a:solidFill>
                  <a:srgbClr val="000000"/>
                </a:solidFill>
              </a:rPr>
              <a:t>Num_1_Lits</a:t>
            </a:r>
          </a:p>
          <a:p>
            <a:r>
              <a:rPr lang="en-US" sz="1200" dirty="0" smtClean="0">
                <a:solidFill>
                  <a:srgbClr val="000000"/>
                </a:solidFill>
              </a:rPr>
              <a:t>Num_0_Lits</a:t>
            </a:r>
          </a:p>
        </p:txBody>
      </p:sp>
      <p:cxnSp>
        <p:nvCxnSpPr>
          <p:cNvPr id="23" name="Straight Arrow Connector 22"/>
          <p:cNvCxnSpPr>
            <a:stCxn id="9" idx="3"/>
            <a:endCxn id="11" idx="1"/>
          </p:cNvCxnSpPr>
          <p:nvPr/>
        </p:nvCxnSpPr>
        <p:spPr>
          <a:xfrm flipV="1">
            <a:off x="990600" y="2514600"/>
            <a:ext cx="457200" cy="304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3"/>
            <a:endCxn id="10" idx="1"/>
          </p:cNvCxnSpPr>
          <p:nvPr/>
        </p:nvCxnSpPr>
        <p:spPr>
          <a:xfrm>
            <a:off x="990600" y="2819400"/>
            <a:ext cx="457200" cy="304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1" idx="3"/>
            <a:endCxn id="12" idx="1"/>
          </p:cNvCxnSpPr>
          <p:nvPr/>
        </p:nvCxnSpPr>
        <p:spPr>
          <a:xfrm>
            <a:off x="1981200" y="2514600"/>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3"/>
            <a:endCxn id="13" idx="1"/>
          </p:cNvCxnSpPr>
          <p:nvPr/>
        </p:nvCxnSpPr>
        <p:spPr>
          <a:xfrm>
            <a:off x="1981200" y="3124200"/>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1538698" y="2509854"/>
            <a:ext cx="1162423" cy="1501881"/>
          </a:xfrm>
          <a:custGeom>
            <a:avLst/>
            <a:gdLst>
              <a:gd name="connsiteX0" fmla="*/ 1162423 w 1162423"/>
              <a:gd name="connsiteY0" fmla="*/ 0 h 1501881"/>
              <a:gd name="connsiteX1" fmla="*/ 708877 w 1162423"/>
              <a:gd name="connsiteY1" fmla="*/ 322552 h 1501881"/>
              <a:gd name="connsiteX2" fmla="*/ 114227 w 1162423"/>
              <a:gd name="connsiteY2" fmla="*/ 1088612 h 1501881"/>
              <a:gd name="connsiteX3" fmla="*/ 23517 w 1162423"/>
              <a:gd name="connsiteY3" fmla="*/ 1501881 h 1501881"/>
            </a:gdLst>
            <a:ahLst/>
            <a:cxnLst>
              <a:cxn ang="0">
                <a:pos x="connsiteX0" y="connsiteY0"/>
              </a:cxn>
              <a:cxn ang="0">
                <a:pos x="connsiteX1" y="connsiteY1"/>
              </a:cxn>
              <a:cxn ang="0">
                <a:pos x="connsiteX2" y="connsiteY2"/>
              </a:cxn>
              <a:cxn ang="0">
                <a:pos x="connsiteX3" y="connsiteY3"/>
              </a:cxn>
            </a:cxnLst>
            <a:rect l="l" t="t" r="r" b="b"/>
            <a:pathLst>
              <a:path w="1162423" h="1501881">
                <a:moveTo>
                  <a:pt x="1162423" y="0"/>
                </a:moveTo>
                <a:cubicBezTo>
                  <a:pt x="1022999" y="70558"/>
                  <a:pt x="883576" y="141117"/>
                  <a:pt x="708877" y="322552"/>
                </a:cubicBezTo>
                <a:cubicBezTo>
                  <a:pt x="534178" y="503987"/>
                  <a:pt x="228454" y="892057"/>
                  <a:pt x="114227" y="1088612"/>
                </a:cubicBezTo>
                <a:cubicBezTo>
                  <a:pt x="0" y="1285167"/>
                  <a:pt x="11758" y="1393524"/>
                  <a:pt x="23517" y="1501881"/>
                </a:cubicBezTo>
              </a:path>
            </a:pathLst>
          </a:cu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262693" y="2509854"/>
            <a:ext cx="660162" cy="1491801"/>
          </a:xfrm>
          <a:custGeom>
            <a:avLst/>
            <a:gdLst>
              <a:gd name="connsiteX0" fmla="*/ 660162 w 660162"/>
              <a:gd name="connsiteY0" fmla="*/ 0 h 1491801"/>
              <a:gd name="connsiteX1" fmla="*/ 166300 w 660162"/>
              <a:gd name="connsiteY1" fmla="*/ 433429 h 1491801"/>
              <a:gd name="connsiteX2" fmla="*/ 25197 w 660162"/>
              <a:gd name="connsiteY2" fmla="*/ 786219 h 1491801"/>
              <a:gd name="connsiteX3" fmla="*/ 317482 w 660162"/>
              <a:gd name="connsiteY3" fmla="*/ 1290206 h 1491801"/>
              <a:gd name="connsiteX4" fmla="*/ 498901 w 660162"/>
              <a:gd name="connsiteY4" fmla="*/ 1491801 h 149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62" h="1491801">
                <a:moveTo>
                  <a:pt x="660162" y="0"/>
                </a:moveTo>
                <a:cubicBezTo>
                  <a:pt x="466144" y="151196"/>
                  <a:pt x="272127" y="302393"/>
                  <a:pt x="166300" y="433429"/>
                </a:cubicBezTo>
                <a:cubicBezTo>
                  <a:pt x="60473" y="564465"/>
                  <a:pt x="0" y="643423"/>
                  <a:pt x="25197" y="786219"/>
                </a:cubicBezTo>
                <a:cubicBezTo>
                  <a:pt x="50394" y="929015"/>
                  <a:pt x="238531" y="1172609"/>
                  <a:pt x="317482" y="1290206"/>
                </a:cubicBezTo>
                <a:cubicBezTo>
                  <a:pt x="396433" y="1407803"/>
                  <a:pt x="447667" y="1449802"/>
                  <a:pt x="498901" y="1491801"/>
                </a:cubicBezTo>
              </a:path>
            </a:pathLst>
          </a:cu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2691042" y="3144877"/>
            <a:ext cx="1925053" cy="836618"/>
          </a:xfrm>
          <a:custGeom>
            <a:avLst/>
            <a:gdLst>
              <a:gd name="connsiteX0" fmla="*/ 0 w 1925053"/>
              <a:gd name="connsiteY0" fmla="*/ 0 h 836618"/>
              <a:gd name="connsiteX1" fmla="*/ 342680 w 1925053"/>
              <a:gd name="connsiteY1" fmla="*/ 332632 h 836618"/>
              <a:gd name="connsiteX2" fmla="*/ 1582373 w 1925053"/>
              <a:gd name="connsiteY2" fmla="*/ 554386 h 836618"/>
              <a:gd name="connsiteX3" fmla="*/ 1925053 w 1925053"/>
              <a:gd name="connsiteY3" fmla="*/ 836618 h 836618"/>
            </a:gdLst>
            <a:ahLst/>
            <a:cxnLst>
              <a:cxn ang="0">
                <a:pos x="connsiteX0" y="connsiteY0"/>
              </a:cxn>
              <a:cxn ang="0">
                <a:pos x="connsiteX1" y="connsiteY1"/>
              </a:cxn>
              <a:cxn ang="0">
                <a:pos x="connsiteX2" y="connsiteY2"/>
              </a:cxn>
              <a:cxn ang="0">
                <a:pos x="connsiteX3" y="connsiteY3"/>
              </a:cxn>
            </a:cxnLst>
            <a:rect l="l" t="t" r="r" b="b"/>
            <a:pathLst>
              <a:path w="1925053" h="836618">
                <a:moveTo>
                  <a:pt x="0" y="0"/>
                </a:moveTo>
                <a:cubicBezTo>
                  <a:pt x="39475" y="120117"/>
                  <a:pt x="78951" y="240234"/>
                  <a:pt x="342680" y="332632"/>
                </a:cubicBezTo>
                <a:cubicBezTo>
                  <a:pt x="606409" y="425030"/>
                  <a:pt x="1318644" y="470388"/>
                  <a:pt x="1582373" y="554386"/>
                </a:cubicBezTo>
                <a:cubicBezTo>
                  <a:pt x="1846102" y="638384"/>
                  <a:pt x="1885577" y="737501"/>
                  <a:pt x="1925053" y="836618"/>
                </a:cubicBezTo>
              </a:path>
            </a:pathLst>
          </a:cu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2902697" y="3134798"/>
            <a:ext cx="3577978" cy="846697"/>
          </a:xfrm>
          <a:custGeom>
            <a:avLst/>
            <a:gdLst>
              <a:gd name="connsiteX0" fmla="*/ 0 w 3577978"/>
              <a:gd name="connsiteY0" fmla="*/ 0 h 846697"/>
              <a:gd name="connsiteX1" fmla="*/ 493862 w 3577978"/>
              <a:gd name="connsiteY1" fmla="*/ 251993 h 846697"/>
              <a:gd name="connsiteX2" fmla="*/ 1360639 w 3577978"/>
              <a:gd name="connsiteY2" fmla="*/ 362870 h 846697"/>
              <a:gd name="connsiteX3" fmla="*/ 2701121 w 3577978"/>
              <a:gd name="connsiteY3" fmla="*/ 493907 h 846697"/>
              <a:gd name="connsiteX4" fmla="*/ 3406638 w 3577978"/>
              <a:gd name="connsiteY4" fmla="*/ 635023 h 846697"/>
              <a:gd name="connsiteX5" fmla="*/ 3577978 w 3577978"/>
              <a:gd name="connsiteY5" fmla="*/ 846697 h 8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7978" h="846697">
                <a:moveTo>
                  <a:pt x="0" y="0"/>
                </a:moveTo>
                <a:cubicBezTo>
                  <a:pt x="133544" y="95757"/>
                  <a:pt x="267089" y="191515"/>
                  <a:pt x="493862" y="251993"/>
                </a:cubicBezTo>
                <a:cubicBezTo>
                  <a:pt x="720635" y="312471"/>
                  <a:pt x="992763" y="322551"/>
                  <a:pt x="1360639" y="362870"/>
                </a:cubicBezTo>
                <a:cubicBezTo>
                  <a:pt x="1728515" y="403189"/>
                  <a:pt x="2360121" y="448548"/>
                  <a:pt x="2701121" y="493907"/>
                </a:cubicBezTo>
                <a:cubicBezTo>
                  <a:pt x="3042121" y="539266"/>
                  <a:pt x="3260495" y="576225"/>
                  <a:pt x="3406638" y="635023"/>
                </a:cubicBezTo>
                <a:cubicBezTo>
                  <a:pt x="3552781" y="693821"/>
                  <a:pt x="3565379" y="770259"/>
                  <a:pt x="3577978" y="846697"/>
                </a:cubicBezTo>
              </a:path>
            </a:pathLst>
          </a:cu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Literal Counting</a:t>
            </a:r>
            <a:endParaRPr lang="en-US" dirty="0"/>
          </a:p>
        </p:txBody>
      </p:sp>
      <p:sp>
        <p:nvSpPr>
          <p:cNvPr id="3" name="Content Placeholder 2"/>
          <p:cNvSpPr>
            <a:spLocks noGrp="1"/>
          </p:cNvSpPr>
          <p:nvPr>
            <p:ph idx="1"/>
          </p:nvPr>
        </p:nvSpPr>
        <p:spPr/>
        <p:txBody>
          <a:bodyPr/>
          <a:lstStyle/>
          <a:p>
            <a:r>
              <a:rPr lang="en-US" sz="2000" dirty="0" smtClean="0"/>
              <a:t>Each clause keeps </a:t>
            </a:r>
            <a:r>
              <a:rPr lang="en-US" sz="2000" dirty="0" smtClean="0">
                <a:solidFill>
                  <a:srgbClr val="FF0000"/>
                </a:solidFill>
              </a:rPr>
              <a:t>one </a:t>
            </a:r>
            <a:r>
              <a:rPr lang="en-US" sz="2000" dirty="0" smtClean="0"/>
              <a:t>counter (not 2)</a:t>
            </a:r>
          </a:p>
          <a:p>
            <a:pPr lvl="1"/>
            <a:r>
              <a:rPr lang="en-US" sz="1600" dirty="0" err="1" smtClean="0">
                <a:solidFill>
                  <a:srgbClr val="0000FF"/>
                </a:solidFill>
              </a:rPr>
              <a:t>Num_Non_Zero_Literals</a:t>
            </a:r>
            <a:endParaRPr lang="en-US" sz="1600" dirty="0" smtClean="0">
              <a:solidFill>
                <a:srgbClr val="0000FF"/>
              </a:solidFill>
            </a:endParaRPr>
          </a:p>
          <a:p>
            <a:r>
              <a:rPr lang="en-US" sz="2000" dirty="0" smtClean="0"/>
              <a:t>A clause is a unit clause when</a:t>
            </a:r>
          </a:p>
          <a:p>
            <a:pPr lvl="1"/>
            <a:r>
              <a:rPr lang="en-US" sz="1600" dirty="0" err="1" smtClean="0">
                <a:solidFill>
                  <a:srgbClr val="0000FF"/>
                </a:solidFill>
              </a:rPr>
              <a:t>Num_Non_Zero_Literals</a:t>
            </a:r>
            <a:r>
              <a:rPr lang="en-US" sz="1600" dirty="0" smtClean="0">
                <a:solidFill>
                  <a:srgbClr val="0000FF"/>
                </a:solidFill>
              </a:rPr>
              <a:t> = 1</a:t>
            </a:r>
          </a:p>
          <a:p>
            <a:pPr lvl="1"/>
            <a:r>
              <a:rPr lang="en-US" sz="1600" dirty="0" smtClean="0"/>
              <a:t>Solver checks the remaining literal: if it’s unassigned, then the literal is forced to 1. Otherwise, the clause is skipped</a:t>
            </a:r>
          </a:p>
          <a:p>
            <a:r>
              <a:rPr lang="en-US" sz="2000" dirty="0" smtClean="0"/>
              <a:t>A clause is a conflict clause when</a:t>
            </a:r>
          </a:p>
          <a:p>
            <a:pPr lvl="1"/>
            <a:r>
              <a:rPr lang="en-US" sz="1600" dirty="0" err="1" smtClean="0">
                <a:solidFill>
                  <a:srgbClr val="0000FF"/>
                </a:solidFill>
              </a:rPr>
              <a:t>Num_Non_Zero_Literals</a:t>
            </a:r>
            <a:r>
              <a:rPr lang="en-US" sz="1600" dirty="0" smtClean="0">
                <a:solidFill>
                  <a:srgbClr val="0000FF"/>
                </a:solidFill>
              </a:rPr>
              <a:t> = 0</a:t>
            </a:r>
          </a:p>
          <a:p>
            <a:r>
              <a:rPr lang="en-US" sz="2000" dirty="0" smtClean="0"/>
              <a:t>Assuming </a:t>
            </a:r>
            <a:r>
              <a:rPr lang="en-US" sz="2000" i="1" dirty="0" err="1" smtClean="0">
                <a:solidFill>
                  <a:srgbClr val="FF0000"/>
                </a:solidFill>
              </a:rPr>
              <a:t>n</a:t>
            </a:r>
            <a:r>
              <a:rPr lang="en-US" sz="2000" dirty="0" smtClean="0"/>
              <a:t> variables, </a:t>
            </a:r>
            <a:r>
              <a:rPr lang="en-US" sz="2000" i="1" dirty="0" err="1" smtClean="0">
                <a:solidFill>
                  <a:srgbClr val="FF0000"/>
                </a:solidFill>
              </a:rPr>
              <a:t>m</a:t>
            </a:r>
            <a:r>
              <a:rPr lang="en-US" sz="2000" dirty="0" smtClean="0"/>
              <a:t> clauses each with </a:t>
            </a:r>
            <a:r>
              <a:rPr lang="en-US" sz="2000" i="1" dirty="0" err="1" smtClean="0">
                <a:solidFill>
                  <a:srgbClr val="FF0000"/>
                </a:solidFill>
              </a:rPr>
              <a:t>l</a:t>
            </a:r>
            <a:r>
              <a:rPr lang="en-US" sz="2000" dirty="0" smtClean="0"/>
              <a:t> literals</a:t>
            </a:r>
          </a:p>
          <a:p>
            <a:pPr lvl="1"/>
            <a:r>
              <a:rPr lang="en-US" sz="1600" dirty="0" smtClean="0"/>
              <a:t>A variable assignment/</a:t>
            </a:r>
            <a:r>
              <a:rPr lang="en-US" sz="1600" dirty="0" err="1" smtClean="0"/>
              <a:t>unassignment</a:t>
            </a:r>
            <a:r>
              <a:rPr lang="en-US" sz="1600" dirty="0" smtClean="0"/>
              <a:t> takes </a:t>
            </a:r>
            <a:r>
              <a:rPr lang="en-US" sz="1600" i="1" dirty="0" err="1" smtClean="0">
                <a:solidFill>
                  <a:srgbClr val="FF0000"/>
                </a:solidFill>
              </a:rPr>
              <a:t>l</a:t>
            </a:r>
            <a:r>
              <a:rPr lang="en-US" sz="1600" i="1" dirty="0" err="1" smtClean="0">
                <a:solidFill>
                  <a:srgbClr val="FF0000"/>
                </a:solidFill>
                <a:latin typeface="Wingdings"/>
                <a:ea typeface="Wingdings"/>
                <a:cs typeface="Wingdings"/>
              </a:rPr>
              <a:t></a:t>
            </a:r>
            <a:r>
              <a:rPr lang="en-US" sz="1600" i="1" dirty="0" err="1" smtClean="0">
                <a:solidFill>
                  <a:srgbClr val="FF0000"/>
                </a:solidFill>
              </a:rPr>
              <a:t>m</a:t>
            </a:r>
            <a:r>
              <a:rPr lang="en-US" sz="1600" i="1" dirty="0" smtClean="0">
                <a:solidFill>
                  <a:srgbClr val="FF0000"/>
                </a:solidFill>
              </a:rPr>
              <a:t> / 2n </a:t>
            </a:r>
            <a:r>
              <a:rPr lang="en-US" sz="1600" dirty="0" smtClean="0"/>
              <a:t>operations on average</a:t>
            </a:r>
          </a:p>
          <a:p>
            <a:r>
              <a:rPr lang="en-US" sz="2000" dirty="0" smtClean="0"/>
              <a:t>A clause is SAT if</a:t>
            </a:r>
          </a:p>
          <a:p>
            <a:pPr lvl="1"/>
            <a:r>
              <a:rPr lang="en-US" sz="1600" dirty="0" smtClean="0"/>
              <a:t>Check all literals in clause to identify at least one with value 1</a:t>
            </a:r>
          </a:p>
          <a:p>
            <a:pPr lvl="1"/>
            <a:r>
              <a:rPr lang="en-US" sz="1600" dirty="0" smtClean="0"/>
              <a:t>This operation is linear WRT the length of the clause</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35</a:t>
            </a:fld>
            <a:endParaRPr lang="en-US" altLang="en-US"/>
          </a:p>
        </p:txBody>
      </p:sp>
      <p:sp>
        <p:nvSpPr>
          <p:cNvPr id="5" name="TextBox 4"/>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SATO (1/3)</a:t>
            </a:r>
            <a:endParaRPr lang="en-US" dirty="0"/>
          </a:p>
        </p:txBody>
      </p:sp>
      <p:pic>
        <p:nvPicPr>
          <p:cNvPr id="5" name="Picture 4"/>
          <p:cNvPicPr>
            <a:picLocks noChangeAspect="1"/>
          </p:cNvPicPr>
          <p:nvPr/>
        </p:nvPicPr>
        <p:blipFill>
          <a:blip r:embed="rId2"/>
          <a:stretch>
            <a:fillRect/>
          </a:stretch>
        </p:blipFill>
        <p:spPr>
          <a:xfrm>
            <a:off x="1777539" y="1828800"/>
            <a:ext cx="5309061" cy="4267200"/>
          </a:xfrm>
          <a:prstGeom prst="rect">
            <a:avLst/>
          </a:prstGeom>
        </p:spPr>
      </p:pic>
      <p:sp>
        <p:nvSpPr>
          <p:cNvPr id="4" name="Slide Number Placeholder 3"/>
          <p:cNvSpPr>
            <a:spLocks noGrp="1"/>
          </p:cNvSpPr>
          <p:nvPr>
            <p:ph type="sldNum" sz="quarter" idx="12"/>
          </p:nvPr>
        </p:nvSpPr>
        <p:spPr/>
        <p:txBody>
          <a:bodyPr/>
          <a:lstStyle/>
          <a:p>
            <a:fld id="{32E6F7C4-CF77-449A-8837-AC119188FB74}" type="slidenum">
              <a:rPr lang="en-US" altLang="en-US" smtClean="0"/>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SATO (2/3)</a:t>
            </a:r>
            <a:endParaRPr lang="en-US" dirty="0"/>
          </a:p>
        </p:txBody>
      </p:sp>
      <p:sp>
        <p:nvSpPr>
          <p:cNvPr id="3" name="Content Placeholder 2"/>
          <p:cNvSpPr>
            <a:spLocks noGrp="1"/>
          </p:cNvSpPr>
          <p:nvPr>
            <p:ph idx="1"/>
          </p:nvPr>
        </p:nvSpPr>
        <p:spPr/>
        <p:txBody>
          <a:bodyPr/>
          <a:lstStyle/>
          <a:p>
            <a:r>
              <a:rPr lang="en-US" sz="2000" dirty="0" smtClean="0"/>
              <a:t>Not based on counter:  no need to updated and monitor clause status</a:t>
            </a:r>
          </a:p>
          <a:p>
            <a:r>
              <a:rPr lang="en-US" sz="2000" dirty="0" smtClean="0"/>
              <a:t>Literals of a clause are arranged in a linear array</a:t>
            </a:r>
          </a:p>
          <a:p>
            <a:r>
              <a:rPr lang="en-US" sz="2000" dirty="0" smtClean="0"/>
              <a:t>Each clause has two pointers: head &amp; tail</a:t>
            </a:r>
          </a:p>
          <a:p>
            <a:r>
              <a:rPr lang="en-US" sz="2000" dirty="0" smtClean="0"/>
              <a:t>Pointers point to the first/last literal from beginning/end of the clause that is either free (unassigned) or has value 1</a:t>
            </a:r>
            <a:endParaRPr lang="en-US" sz="2000" dirty="0" smtClean="0">
              <a:solidFill>
                <a:srgbClr val="0000FF"/>
              </a:solidFill>
            </a:endParaRPr>
          </a:p>
          <a:p>
            <a:r>
              <a:rPr lang="en-US" sz="2000" dirty="0" smtClean="0"/>
              <a:t>If a free literal of </a:t>
            </a:r>
            <a:r>
              <a:rPr lang="en-US" sz="2000" dirty="0" smtClean="0">
                <a:solidFill>
                  <a:srgbClr val="0000FF"/>
                </a:solidFill>
              </a:rPr>
              <a:t>head pointer</a:t>
            </a:r>
            <a:r>
              <a:rPr lang="en-US" sz="2000" dirty="0" smtClean="0"/>
              <a:t> is assigned 0, head pointer moves towards the end of the clause to find literal that is free or has value 1</a:t>
            </a:r>
          </a:p>
          <a:p>
            <a:r>
              <a:rPr lang="en-US" sz="2000" dirty="0" smtClean="0"/>
              <a:t>If a free literal of </a:t>
            </a:r>
            <a:r>
              <a:rPr lang="en-US" sz="2000" dirty="0" smtClean="0">
                <a:solidFill>
                  <a:srgbClr val="0000FF"/>
                </a:solidFill>
              </a:rPr>
              <a:t>tail pointer</a:t>
            </a:r>
            <a:r>
              <a:rPr lang="en-US" sz="2000" dirty="0" smtClean="0"/>
              <a:t> is assigned 0, tail pointer moves towards the beginning of the clause to find literal that is free or has value 1</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SATO (3/3)</a:t>
            </a:r>
            <a:endParaRPr lang="en-US" dirty="0"/>
          </a:p>
        </p:txBody>
      </p:sp>
      <p:sp>
        <p:nvSpPr>
          <p:cNvPr id="3" name="Content Placeholder 2"/>
          <p:cNvSpPr>
            <a:spLocks noGrp="1"/>
          </p:cNvSpPr>
          <p:nvPr>
            <p:ph idx="1"/>
          </p:nvPr>
        </p:nvSpPr>
        <p:spPr/>
        <p:txBody>
          <a:bodyPr/>
          <a:lstStyle/>
          <a:p>
            <a:r>
              <a:rPr lang="en-US" sz="2000" dirty="0" smtClean="0"/>
              <a:t>Each variable keeps 4 lists </a:t>
            </a:r>
          </a:p>
          <a:p>
            <a:pPr lvl="1"/>
            <a:r>
              <a:rPr lang="en-US" sz="1600" dirty="0" smtClean="0"/>
              <a:t>positive heads: list of clauses where it is a positive head </a:t>
            </a:r>
          </a:p>
          <a:p>
            <a:pPr lvl="1"/>
            <a:r>
              <a:rPr lang="en-US" sz="1600" dirty="0" smtClean="0"/>
              <a:t>negative heads: ...</a:t>
            </a:r>
          </a:p>
          <a:p>
            <a:pPr lvl="1"/>
            <a:r>
              <a:rPr lang="en-US" sz="1600" dirty="0" smtClean="0"/>
              <a:t>positive tails</a:t>
            </a:r>
          </a:p>
          <a:p>
            <a:pPr lvl="1"/>
            <a:r>
              <a:rPr lang="en-US" sz="1600" dirty="0" smtClean="0"/>
              <a:t>negative tails</a:t>
            </a:r>
          </a:p>
          <a:p>
            <a:r>
              <a:rPr lang="en-US" sz="2000" dirty="0" smtClean="0"/>
              <a:t>Whenever a variable is assigned a value, the corresponding clauses are updated accordingly</a:t>
            </a:r>
          </a:p>
          <a:p>
            <a:r>
              <a:rPr lang="en-US" sz="2000" dirty="0" smtClean="0"/>
              <a:t>Upon backtracking: all heads, tails, &amp; lists need to be updated</a:t>
            </a:r>
          </a:p>
          <a:p>
            <a:r>
              <a:rPr lang="en-US" sz="2000" dirty="0" smtClean="0">
                <a:solidFill>
                  <a:srgbClr val="0000FF"/>
                </a:solidFill>
              </a:rPr>
              <a:t>The clause is a unit or a conflict clause when head meets tail</a:t>
            </a:r>
          </a:p>
          <a:p>
            <a:r>
              <a:rPr lang="en-US" sz="2000" dirty="0" smtClean="0"/>
              <a:t>Assuming </a:t>
            </a:r>
            <a:r>
              <a:rPr lang="en-US" sz="2000" i="1" dirty="0" err="1" smtClean="0">
                <a:solidFill>
                  <a:srgbClr val="FF0000"/>
                </a:solidFill>
              </a:rPr>
              <a:t>n</a:t>
            </a:r>
            <a:r>
              <a:rPr lang="en-US" sz="2000" dirty="0" smtClean="0"/>
              <a:t> variables, </a:t>
            </a:r>
            <a:r>
              <a:rPr lang="en-US" sz="2000" i="1" dirty="0" err="1" smtClean="0">
                <a:solidFill>
                  <a:srgbClr val="FF0000"/>
                </a:solidFill>
              </a:rPr>
              <a:t>m</a:t>
            </a:r>
            <a:r>
              <a:rPr lang="en-US" sz="2000" dirty="0" smtClean="0"/>
              <a:t> clauses each with </a:t>
            </a:r>
            <a:r>
              <a:rPr lang="en-US" sz="2000" i="1" dirty="0" err="1" smtClean="0">
                <a:solidFill>
                  <a:srgbClr val="FF0000"/>
                </a:solidFill>
              </a:rPr>
              <a:t>l</a:t>
            </a:r>
            <a:r>
              <a:rPr lang="en-US" sz="2000" dirty="0" smtClean="0"/>
              <a:t> literals</a:t>
            </a:r>
          </a:p>
          <a:p>
            <a:pPr lvl="1"/>
            <a:r>
              <a:rPr lang="en-US" sz="1600" dirty="0" smtClean="0"/>
              <a:t>A variable assignment/</a:t>
            </a:r>
            <a:r>
              <a:rPr lang="en-US" sz="1600" dirty="0" err="1" smtClean="0"/>
              <a:t>unassignment</a:t>
            </a:r>
            <a:r>
              <a:rPr lang="en-US" sz="1600" dirty="0" smtClean="0"/>
              <a:t> takes </a:t>
            </a:r>
            <a:r>
              <a:rPr lang="en-US" sz="1600" i="1" dirty="0" err="1" smtClean="0">
                <a:solidFill>
                  <a:srgbClr val="FF0000"/>
                </a:solidFill>
              </a:rPr>
              <a:t>m</a:t>
            </a:r>
            <a:r>
              <a:rPr lang="en-US" sz="1600" i="1" dirty="0" smtClean="0">
                <a:solidFill>
                  <a:srgbClr val="FF0000"/>
                </a:solidFill>
              </a:rPr>
              <a:t> / </a:t>
            </a:r>
            <a:r>
              <a:rPr lang="en-US" sz="1600" i="1" dirty="0" err="1" smtClean="0">
                <a:solidFill>
                  <a:srgbClr val="FF0000"/>
                </a:solidFill>
              </a:rPr>
              <a:t>n</a:t>
            </a:r>
            <a:r>
              <a:rPr lang="en-US" sz="1600" i="1" dirty="0" smtClean="0">
                <a:solidFill>
                  <a:srgbClr val="FF0000"/>
                </a:solidFill>
              </a:rPr>
              <a:t> </a:t>
            </a:r>
            <a:r>
              <a:rPr lang="en-US" sz="1600" dirty="0" smtClean="0"/>
              <a:t>operations on average</a:t>
            </a:r>
          </a:p>
          <a:p>
            <a:pPr lvl="1"/>
            <a:r>
              <a:rPr lang="en-US" sz="1600" dirty="0" smtClean="0"/>
              <a:t>Each operation may be more expensive than literal counting</a:t>
            </a:r>
            <a:endParaRPr lang="en-US" sz="12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(1/8)</a:t>
            </a:r>
            <a:endParaRPr lang="en-US" dirty="0"/>
          </a:p>
        </p:txBody>
      </p:sp>
      <p:sp>
        <p:nvSpPr>
          <p:cNvPr id="3" name="Content Placeholder 2"/>
          <p:cNvSpPr>
            <a:spLocks noGrp="1"/>
          </p:cNvSpPr>
          <p:nvPr>
            <p:ph idx="1"/>
          </p:nvPr>
        </p:nvSpPr>
        <p:spPr/>
        <p:txBody>
          <a:bodyPr/>
          <a:lstStyle/>
          <a:p>
            <a:r>
              <a:rPr lang="en-US" sz="2000" dirty="0" smtClean="0"/>
              <a:t>When does a clause become a unit clause?</a:t>
            </a:r>
          </a:p>
          <a:p>
            <a:pPr lvl="1"/>
            <a:r>
              <a:rPr lang="en-US" sz="1600" dirty="0" smtClean="0"/>
              <a:t>All literals in a clause but one are assigned 0</a:t>
            </a:r>
          </a:p>
          <a:p>
            <a:pPr lvl="2"/>
            <a:r>
              <a:rPr lang="en-US" sz="1300" dirty="0" smtClean="0"/>
              <a:t>For (v</a:t>
            </a:r>
            <a:r>
              <a:rPr lang="en-US" sz="1300" baseline="-25000" dirty="0" smtClean="0"/>
              <a:t>1</a:t>
            </a:r>
            <a:r>
              <a:rPr lang="en-US" sz="1300" dirty="0" smtClean="0"/>
              <a:t>+v</a:t>
            </a:r>
            <a:r>
              <a:rPr lang="en-US" sz="1300" baseline="-25000" dirty="0" smtClean="0"/>
              <a:t>2</a:t>
            </a:r>
            <a:r>
              <a:rPr lang="en-US" sz="1300" dirty="0" smtClean="0"/>
              <a:t>+v</a:t>
            </a:r>
            <a:r>
              <a:rPr lang="en-US" sz="1300" baseline="-25000" dirty="0" smtClean="0"/>
              <a:t>3</a:t>
            </a:r>
            <a:r>
              <a:rPr lang="en-US" sz="1300" dirty="0" smtClean="0"/>
              <a:t>), the following are unit clauses (0+0+v</a:t>
            </a:r>
            <a:r>
              <a:rPr lang="en-US" sz="1300" baseline="-25000" dirty="0" smtClean="0"/>
              <a:t>3</a:t>
            </a:r>
            <a:r>
              <a:rPr lang="en-US" sz="1300" dirty="0" smtClean="0"/>
              <a:t>) or (0+v</a:t>
            </a:r>
            <a:r>
              <a:rPr lang="en-US" sz="1300" baseline="-25000" dirty="0" smtClean="0"/>
              <a:t>2</a:t>
            </a:r>
            <a:r>
              <a:rPr lang="en-US" sz="1300" dirty="0" smtClean="0"/>
              <a:t>+0) or (v</a:t>
            </a:r>
            <a:r>
              <a:rPr lang="en-US" sz="1300" baseline="-25000" dirty="0" smtClean="0"/>
              <a:t>1</a:t>
            </a:r>
            <a:r>
              <a:rPr lang="en-US" sz="1300" dirty="0" smtClean="0"/>
              <a:t>+0+0)</a:t>
            </a:r>
          </a:p>
          <a:p>
            <a:r>
              <a:rPr lang="en-US" sz="2000" dirty="0" smtClean="0"/>
              <a:t>For an N-literal clause, this can only occur after N-1 of the literals have been assigned to 0</a:t>
            </a:r>
          </a:p>
          <a:p>
            <a:r>
              <a:rPr lang="en-US" sz="2000" dirty="0" smtClean="0"/>
              <a:t>So, theoretically, we could completely ignore the first N-2 assignments to this clause</a:t>
            </a:r>
          </a:p>
          <a:p>
            <a:r>
              <a:rPr lang="en-US" sz="2000" dirty="0" smtClean="0"/>
              <a:t>In practice, we have to watch only two literals in the clause</a:t>
            </a:r>
          </a:p>
          <a:p>
            <a:pPr lvl="1"/>
            <a:r>
              <a:rPr lang="en-US" sz="1600" dirty="0" smtClean="0"/>
              <a:t>We pick two literals in each clause to ‘watch’ and </a:t>
            </a:r>
          </a:p>
          <a:p>
            <a:pPr lvl="1"/>
            <a:r>
              <a:rPr lang="en-US" sz="1600" dirty="0" smtClean="0"/>
              <a:t>Ignore any assignments to the other literals in the clause</a:t>
            </a:r>
          </a:p>
          <a:p>
            <a:r>
              <a:rPr lang="en-US" sz="2000" dirty="0" smtClean="0"/>
              <a:t>Another advantage:  during backtracking, no updates are necessary</a:t>
            </a:r>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t>
            </a:r>
            <a:r>
              <a:rPr lang="en-US" dirty="0" err="1" smtClean="0"/>
              <a:t>Satisfiability</a:t>
            </a:r>
            <a:r>
              <a:rPr lang="en-US" dirty="0" smtClean="0"/>
              <a:t> (SAT)</a:t>
            </a:r>
            <a:endParaRPr lang="en-US" dirty="0"/>
          </a:p>
        </p:txBody>
      </p:sp>
      <p:sp>
        <p:nvSpPr>
          <p:cNvPr id="3" name="Content Placeholder 2"/>
          <p:cNvSpPr>
            <a:spLocks noGrp="1"/>
          </p:cNvSpPr>
          <p:nvPr>
            <p:ph idx="1"/>
          </p:nvPr>
        </p:nvSpPr>
        <p:spPr/>
        <p:txBody>
          <a:bodyPr/>
          <a:lstStyle/>
          <a:p>
            <a:r>
              <a:rPr lang="en-US" sz="2000" dirty="0" smtClean="0"/>
              <a:t>Given a sentence expressed in </a:t>
            </a:r>
            <a:r>
              <a:rPr lang="en-US" sz="2000" dirty="0" smtClean="0">
                <a:solidFill>
                  <a:srgbClr val="3366FF"/>
                </a:solidFill>
              </a:rPr>
              <a:t>Conjunctive Normal Form (CNF)</a:t>
            </a:r>
          </a:p>
          <a:p>
            <a:pPr lvl="1"/>
            <a:r>
              <a:rPr lang="en-US" sz="2000" dirty="0" smtClean="0"/>
              <a:t>Boolean </a:t>
            </a:r>
            <a:r>
              <a:rPr lang="en-US" sz="2000" dirty="0" smtClean="0">
                <a:solidFill>
                  <a:srgbClr val="0000FF"/>
                </a:solidFill>
              </a:rPr>
              <a:t>variables </a:t>
            </a:r>
            <a:r>
              <a:rPr lang="en-US" sz="2000" dirty="0" smtClean="0"/>
              <a:t>or </a:t>
            </a:r>
            <a:r>
              <a:rPr lang="en-US" sz="2000" dirty="0" smtClean="0">
                <a:solidFill>
                  <a:srgbClr val="0000FF"/>
                </a:solidFill>
              </a:rPr>
              <a:t>terms</a:t>
            </a:r>
            <a:r>
              <a:rPr lang="en-US" sz="2000" dirty="0" smtClean="0"/>
              <a:t>: </a:t>
            </a:r>
            <a:r>
              <a:rPr lang="en-US" sz="2000" dirty="0" err="1" smtClean="0"/>
              <a:t>a,b,c</a:t>
            </a:r>
            <a:endParaRPr lang="en-US" sz="2000" dirty="0" smtClean="0"/>
          </a:p>
          <a:p>
            <a:pPr lvl="1"/>
            <a:r>
              <a:rPr lang="en-US" sz="2000" dirty="0" smtClean="0"/>
              <a:t>Negation of terms:  </a:t>
            </a:r>
            <a:r>
              <a:rPr lang="en-US" sz="2000" dirty="0" err="1" smtClean="0">
                <a:sym typeface="Symbol"/>
              </a:rPr>
              <a:t></a:t>
            </a:r>
            <a:r>
              <a:rPr lang="en-US" sz="2000" dirty="0" err="1" smtClean="0"/>
              <a:t>a</a:t>
            </a:r>
            <a:r>
              <a:rPr lang="en-US" sz="2000" dirty="0" smtClean="0"/>
              <a:t>,</a:t>
            </a:r>
            <a:r>
              <a:rPr lang="en-US" sz="2000" dirty="0" smtClean="0">
                <a:sym typeface="Symbol"/>
              </a:rPr>
              <a:t> </a:t>
            </a:r>
            <a:r>
              <a:rPr lang="en-US" sz="2000" dirty="0" err="1" smtClean="0">
                <a:sym typeface="Symbol"/>
              </a:rPr>
              <a:t></a:t>
            </a:r>
            <a:r>
              <a:rPr lang="en-US" sz="2000" dirty="0" err="1" smtClean="0"/>
              <a:t>b</a:t>
            </a:r>
            <a:r>
              <a:rPr lang="en-US" sz="2000" dirty="0" smtClean="0"/>
              <a:t>,</a:t>
            </a:r>
            <a:r>
              <a:rPr lang="en-US" sz="2000" dirty="0" smtClean="0">
                <a:sym typeface="Symbol"/>
              </a:rPr>
              <a:t> </a:t>
            </a:r>
            <a:r>
              <a:rPr lang="en-US" sz="2000" dirty="0" err="1" smtClean="0">
                <a:sym typeface="Symbol"/>
              </a:rPr>
              <a:t></a:t>
            </a:r>
            <a:r>
              <a:rPr lang="en-US" sz="2000" dirty="0" err="1" smtClean="0"/>
              <a:t>c</a:t>
            </a:r>
            <a:endParaRPr lang="en-US" sz="2000" dirty="0" smtClean="0"/>
          </a:p>
          <a:p>
            <a:pPr lvl="1"/>
            <a:r>
              <a:rPr lang="en-US" sz="2000" dirty="0" smtClean="0">
                <a:solidFill>
                  <a:srgbClr val="0000FF"/>
                </a:solidFill>
              </a:rPr>
              <a:t>Literal</a:t>
            </a:r>
            <a:r>
              <a:rPr lang="en-US" sz="2000" dirty="0" smtClean="0"/>
              <a:t>: term or its negation</a:t>
            </a:r>
            <a:endParaRPr lang="en-US" sz="2000" dirty="0" smtClean="0">
              <a:solidFill>
                <a:srgbClr val="0000FF"/>
              </a:solidFill>
            </a:endParaRPr>
          </a:p>
          <a:p>
            <a:pPr lvl="1"/>
            <a:r>
              <a:rPr lang="en-US" sz="2000" dirty="0" smtClean="0">
                <a:solidFill>
                  <a:srgbClr val="0000FF"/>
                </a:solidFill>
              </a:rPr>
              <a:t>Clause</a:t>
            </a:r>
            <a:r>
              <a:rPr lang="en-US" sz="2000" dirty="0" smtClean="0"/>
              <a:t>: Disjunction of literals</a:t>
            </a:r>
          </a:p>
          <a:p>
            <a:pPr lvl="1"/>
            <a:r>
              <a:rPr lang="en-US" sz="2000" dirty="0" smtClean="0">
                <a:solidFill>
                  <a:srgbClr val="0000FF"/>
                </a:solidFill>
              </a:rPr>
              <a:t>Sentence</a:t>
            </a:r>
            <a:r>
              <a:rPr lang="en-US" sz="2000" dirty="0" smtClean="0"/>
              <a:t>: Conjunction of clauses </a:t>
            </a:r>
          </a:p>
          <a:p>
            <a:endParaRPr lang="en-US" sz="2000" dirty="0">
              <a:solidFill>
                <a:srgbClr val="3366FF"/>
              </a:solidFill>
            </a:endParaRP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a:t>
            </a:fld>
            <a:endParaRPr lang="en-US" altLang="en-US"/>
          </a:p>
        </p:txBody>
      </p:sp>
      <p:sp>
        <p:nvSpPr>
          <p:cNvPr id="9" name="Content Placeholder 2"/>
          <p:cNvSpPr txBox="1">
            <a:spLocks/>
          </p:cNvSpPr>
          <p:nvPr/>
        </p:nvSpPr>
        <p:spPr bwMode="auto">
          <a:xfrm>
            <a:off x="457200" y="4800600"/>
            <a:ext cx="8229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Given a Boolean propositional formula, determine whether there exists a variable assignment that makes the formula evaluate to </a:t>
            </a:r>
            <a:r>
              <a:rPr kumimoji="0" lang="en-US" sz="2000" b="0" u="none" strike="noStrike" kern="0" cap="none" spc="0" normalizeH="0" baseline="0" noProof="0" dirty="0" smtClean="0">
                <a:ln>
                  <a:noFill/>
                </a:ln>
                <a:solidFill>
                  <a:srgbClr val="0000FF"/>
                </a:solidFill>
                <a:effectLst/>
                <a:uLnTx/>
                <a:uFillTx/>
                <a:latin typeface="+mn-lt"/>
                <a:ea typeface="+mn-ea"/>
                <a:cs typeface="+mn-cs"/>
              </a:rPr>
              <a:t>true</a:t>
            </a:r>
          </a:p>
        </p:txBody>
      </p:sp>
      <p:sp>
        <p:nvSpPr>
          <p:cNvPr id="17" name="TextBox 16"/>
          <p:cNvSpPr txBox="1"/>
          <p:nvPr/>
        </p:nvSpPr>
        <p:spPr>
          <a:xfrm>
            <a:off x="7391400" y="5678269"/>
            <a:ext cx="1219200" cy="646331"/>
          </a:xfrm>
          <a:prstGeom prst="rect">
            <a:avLst/>
          </a:prstGeom>
          <a:noFill/>
        </p:spPr>
        <p:txBody>
          <a:bodyPr wrap="square" rtlCol="0">
            <a:spAutoFit/>
          </a:bodyPr>
          <a:lstStyle/>
          <a:p>
            <a:r>
              <a:rPr lang="en-US" dirty="0" smtClean="0">
                <a:solidFill>
                  <a:srgbClr val="008000"/>
                </a:solidFill>
              </a:rPr>
              <a:t>x=1</a:t>
            </a:r>
          </a:p>
          <a:p>
            <a:r>
              <a:rPr lang="en-US" dirty="0" err="1" smtClean="0">
                <a:solidFill>
                  <a:srgbClr val="FF0000"/>
                </a:solidFill>
                <a:sym typeface="Symbol"/>
              </a:rPr>
              <a:t>y</a:t>
            </a:r>
            <a:r>
              <a:rPr lang="en-US" dirty="0" smtClean="0">
                <a:solidFill>
                  <a:srgbClr val="FF0000"/>
                </a:solidFill>
              </a:rPr>
              <a:t>=0</a:t>
            </a:r>
            <a:endParaRPr lang="en-US" dirty="0">
              <a:solidFill>
                <a:srgbClr val="FF0000"/>
              </a:solidFill>
            </a:endParaRPr>
          </a:p>
        </p:txBody>
      </p:sp>
      <p:sp>
        <p:nvSpPr>
          <p:cNvPr id="10" name="TextBox 9"/>
          <p:cNvSpPr txBox="1"/>
          <p:nvPr/>
        </p:nvSpPr>
        <p:spPr>
          <a:xfrm>
            <a:off x="1676400" y="4114800"/>
            <a:ext cx="54864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bc</a:t>
            </a:r>
            <a:r>
              <a:rPr lang="en-US" sz="2000" dirty="0" smtClean="0">
                <a:latin typeface="ＭＳ ゴシック"/>
                <a:ea typeface="ＭＳ ゴシック"/>
                <a:cs typeface="ＭＳ ゴシック"/>
              </a:rPr>
              <a:t>)</a:t>
            </a:r>
            <a:endParaRPr lang="en-US" sz="2000" dirty="0" smtClean="0"/>
          </a:p>
        </p:txBody>
      </p:sp>
      <p:sp>
        <p:nvSpPr>
          <p:cNvPr id="11" name="TextBox 10"/>
          <p:cNvSpPr txBox="1"/>
          <p:nvPr/>
        </p:nvSpPr>
        <p:spPr>
          <a:xfrm>
            <a:off x="1676400" y="5715000"/>
            <a:ext cx="5486400" cy="400110"/>
          </a:xfrm>
          <a:prstGeom prst="rect">
            <a:avLst/>
          </a:prstGeom>
          <a:noFill/>
        </p:spPr>
        <p:txBody>
          <a:bodyPr wrap="square" rtlCol="0">
            <a:spAutoFit/>
          </a:bodyPr>
          <a:lstStyle/>
          <a:p>
            <a:r>
              <a:rPr lang="en-US" sz="2000" dirty="0" smtClean="0"/>
              <a:t>(</a:t>
            </a:r>
            <a:r>
              <a:rPr lang="en-US" sz="2000" dirty="0" err="1" smtClean="0">
                <a:solidFill>
                  <a:srgbClr val="008000"/>
                </a:solidFill>
              </a:rPr>
              <a:t>a</a:t>
            </a:r>
            <a:r>
              <a:rPr lang="en-US" sz="2000" dirty="0" err="1" smtClean="0">
                <a:sym typeface="Symbol"/>
              </a:rPr>
              <a:t></a:t>
            </a:r>
            <a:r>
              <a:rPr lang="en-US" sz="2000" dirty="0" err="1" smtClean="0">
                <a:solidFill>
                  <a:srgbClr val="008000"/>
                </a:solidFill>
                <a:sym typeface="Symbol"/>
              </a:rPr>
              <a:t>b</a:t>
            </a:r>
            <a:r>
              <a:rPr lang="en-US" sz="2000" dirty="0" err="1" smtClean="0">
                <a:sym typeface="Symbol"/>
              </a:rPr>
              <a:t></a:t>
            </a:r>
            <a:r>
              <a:rPr lang="en-US" sz="2000" dirty="0" err="1" smtClean="0">
                <a:solidFill>
                  <a:srgbClr val="008000"/>
                </a:solidFill>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FF0000"/>
                </a:solidFill>
                <a:sym typeface="Symbol"/>
              </a:rPr>
              <a:t></a:t>
            </a:r>
            <a:r>
              <a:rPr lang="en-US" sz="2000" dirty="0" err="1" smtClean="0">
                <a:solidFill>
                  <a:srgbClr val="FF0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008000"/>
                </a:solidFill>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FF0000"/>
                </a:solidFill>
                <a:sym typeface="Symbol"/>
              </a:rPr>
              <a:t></a:t>
            </a:r>
            <a:r>
              <a:rPr lang="en-US" sz="2000" dirty="0" err="1" smtClean="0">
                <a:solidFill>
                  <a:srgbClr val="FF0000"/>
                </a:solidFill>
              </a:rPr>
              <a:t>a</a:t>
            </a:r>
            <a:r>
              <a:rPr lang="en-US" sz="2000" dirty="0" err="1" smtClean="0">
                <a:sym typeface="Symbol"/>
              </a:rPr>
              <a:t></a:t>
            </a:r>
            <a:r>
              <a:rPr lang="en-US" sz="2000" dirty="0" err="1" smtClean="0">
                <a:solidFill>
                  <a:srgbClr val="008000"/>
                </a:solidFill>
                <a:sym typeface="Symbol"/>
              </a:rPr>
              <a:t>b</a:t>
            </a:r>
            <a:r>
              <a:rPr lang="en-US" sz="2000" dirty="0" err="1" smtClean="0">
                <a:sym typeface="Symbol"/>
              </a:rPr>
              <a:t></a:t>
            </a:r>
            <a:r>
              <a:rPr lang="en-US" sz="2000" dirty="0" err="1" smtClean="0">
                <a:solidFill>
                  <a:srgbClr val="FF0000"/>
                </a:solidFill>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olidFill>
                  <a:srgbClr val="008000"/>
                </a:solidFill>
              </a:rPr>
              <a:t>a</a:t>
            </a:r>
            <a:r>
              <a:rPr lang="en-US" sz="2000" dirty="0" err="1" smtClean="0">
                <a:sym typeface="Symbol"/>
              </a:rPr>
              <a:t></a:t>
            </a:r>
            <a:r>
              <a:rPr lang="en-US" sz="2000" dirty="0" err="1" smtClean="0">
                <a:solidFill>
                  <a:srgbClr val="FF0000"/>
                </a:solidFill>
                <a:sym typeface="Symbol"/>
              </a:rPr>
              <a:t>b</a:t>
            </a:r>
            <a:r>
              <a:rPr lang="en-US" sz="2000" dirty="0" err="1" smtClean="0">
                <a:sym typeface="Symbol"/>
              </a:rPr>
              <a:t></a:t>
            </a:r>
            <a:r>
              <a:rPr lang="en-US" sz="2000" dirty="0" err="1" smtClean="0">
                <a:solidFill>
                  <a:srgbClr val="FF0000"/>
                </a:solidFill>
                <a:sym typeface="Symbol"/>
              </a:rPr>
              <a:t>c</a:t>
            </a:r>
            <a:r>
              <a:rPr lang="en-US" sz="2000" dirty="0" smtClean="0">
                <a:latin typeface="ＭＳ ゴシック"/>
                <a:ea typeface="ＭＳ ゴシック"/>
                <a:cs typeface="ＭＳ ゴシック"/>
              </a:rPr>
              <a:t>)</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1"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(2/8)</a:t>
            </a:r>
            <a:endParaRPr lang="en-US" dirty="0"/>
          </a:p>
        </p:txBody>
      </p:sp>
      <p:sp>
        <p:nvSpPr>
          <p:cNvPr id="3" name="Content Placeholder 2"/>
          <p:cNvSpPr>
            <a:spLocks noGrp="1"/>
          </p:cNvSpPr>
          <p:nvPr>
            <p:ph idx="1"/>
          </p:nvPr>
        </p:nvSpPr>
        <p:spPr/>
        <p:txBody>
          <a:bodyPr/>
          <a:lstStyle/>
          <a:p>
            <a:r>
              <a:rPr lang="en-US" sz="2000" dirty="0" smtClean="0"/>
              <a:t>Let’s illustrate this with an example:</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We always watch the first two literals in each clause</a:t>
            </a:r>
          </a:p>
          <a:p>
            <a:r>
              <a:rPr lang="en-US" sz="2000" dirty="0" smtClean="0"/>
              <a:t>Changing which literals are watched is represented by reordering the literals in the clause </a:t>
            </a:r>
            <a:endParaRPr lang="en-US" sz="2000" dirty="0"/>
          </a:p>
        </p:txBody>
      </p:sp>
      <p:sp>
        <p:nvSpPr>
          <p:cNvPr id="6" name="Slide Number Placeholder 5"/>
          <p:cNvSpPr>
            <a:spLocks noGrp="1"/>
          </p:cNvSpPr>
          <p:nvPr>
            <p:ph type="sldNum" sz="quarter" idx="12"/>
          </p:nvPr>
        </p:nvSpPr>
        <p:spPr/>
        <p:txBody>
          <a:bodyPr/>
          <a:lstStyle/>
          <a:p>
            <a:fld id="{32E6F7C4-CF77-449A-8837-AC119188FB74}" type="slidenum">
              <a:rPr lang="en-US" altLang="en-US" smtClean="0"/>
              <a:pPr/>
              <a:t>40</a:t>
            </a:fld>
            <a:endParaRPr lang="en-US" altLang="en-US"/>
          </a:p>
        </p:txBody>
      </p:sp>
      <p:sp>
        <p:nvSpPr>
          <p:cNvPr id="7" name="TextBox 6"/>
          <p:cNvSpPr txBox="1"/>
          <p:nvPr/>
        </p:nvSpPr>
        <p:spPr>
          <a:xfrm>
            <a:off x="3429000" y="2438400"/>
            <a:ext cx="2133600" cy="1477328"/>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t>x</a:t>
            </a:r>
            <a:r>
              <a:rPr lang="en-US" baseline="-25000" dirty="0" smtClean="0"/>
              <a:t>1  </a:t>
            </a:r>
            <a:r>
              <a:rPr lang="en-US" dirty="0" err="1" smtClean="0">
                <a:sym typeface="Symbol"/>
              </a:rPr>
              <a:t></a:t>
            </a:r>
            <a:r>
              <a:rPr lang="en-US" dirty="0" smtClean="0">
                <a:sym typeface="Symbol"/>
              </a:rPr>
              <a:t> </a:t>
            </a:r>
            <a:r>
              <a:rPr lang="en-US" dirty="0" smtClean="0"/>
              <a:t>x</a:t>
            </a:r>
            <a:r>
              <a:rPr lang="en-US" baseline="-25000" dirty="0" smtClean="0"/>
              <a:t>2 </a:t>
            </a:r>
            <a:r>
              <a:rPr lang="en-US" dirty="0" smtClean="0">
                <a:sym typeface="Symbol"/>
              </a:rPr>
              <a:t></a:t>
            </a:r>
            <a:r>
              <a:rPr lang="en-US" dirty="0" smtClean="0"/>
              <a:t>x</a:t>
            </a:r>
            <a:r>
              <a:rPr lang="en-US" baseline="-25000" dirty="0" smtClean="0"/>
              <a:t>3</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a:p>
            <a:r>
              <a:rPr lang="en-US" dirty="0" smtClean="0">
                <a:sym typeface="Symbol"/>
              </a:rPr>
              <a:t></a:t>
            </a:r>
            <a:r>
              <a:rPr lang="en-US" dirty="0" smtClean="0"/>
              <a:t>x</a:t>
            </a:r>
            <a:r>
              <a:rPr lang="en-US" baseline="-25000" dirty="0" smtClean="0"/>
              <a:t>1</a:t>
            </a:r>
            <a:r>
              <a:rPr lang="en-US" dirty="0" smtClean="0"/>
              <a:t> </a:t>
            </a:r>
          </a:p>
        </p:txBody>
      </p:sp>
      <p:sp>
        <p:nvSpPr>
          <p:cNvPr id="8" name="Rounded Rectangle 7"/>
          <p:cNvSpPr/>
          <p:nvPr/>
        </p:nvSpPr>
        <p:spPr>
          <a:xfrm>
            <a:off x="3505200" y="2590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20440" y="3583909"/>
            <a:ext cx="457200" cy="391886"/>
          </a:xfrm>
          <a:prstGeom prst="ellipse">
            <a:avLst/>
          </a:prstGeom>
          <a:solidFill>
            <a:srgbClr val="3366FF">
              <a:alpha val="40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57800" y="3382328"/>
            <a:ext cx="2667000" cy="646331"/>
          </a:xfrm>
          <a:prstGeom prst="rect">
            <a:avLst/>
          </a:prstGeom>
          <a:noFill/>
          <a:ln>
            <a:solidFill>
              <a:srgbClr val="000000"/>
            </a:solidFill>
          </a:ln>
        </p:spPr>
        <p:txBody>
          <a:bodyPr wrap="square" rtlCol="0">
            <a:spAutoFit/>
          </a:bodyPr>
          <a:lstStyle/>
          <a:p>
            <a:r>
              <a:rPr lang="en-US" dirty="0" smtClean="0"/>
              <a:t>Unit clause immediately ‘enforced’ as x</a:t>
            </a:r>
            <a:r>
              <a:rPr lang="en-US" baseline="-25000" dirty="0" smtClean="0"/>
              <a:t>1</a:t>
            </a:r>
            <a:r>
              <a:rPr lang="en-US" dirty="0" smtClean="0"/>
              <a:t>=0</a:t>
            </a:r>
            <a:endParaRPr lang="en-US" dirty="0"/>
          </a:p>
        </p:txBody>
      </p:sp>
      <p:cxnSp>
        <p:nvCxnSpPr>
          <p:cNvPr id="11" name="Straight Arrow Connector 10"/>
          <p:cNvCxnSpPr>
            <a:stCxn id="10" idx="1"/>
            <a:endCxn id="9" idx="6"/>
          </p:cNvCxnSpPr>
          <p:nvPr/>
        </p:nvCxnSpPr>
        <p:spPr>
          <a:xfrm rot="10800000" flipV="1">
            <a:off x="3977640" y="3705494"/>
            <a:ext cx="1280160" cy="7435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(3/8)</a:t>
            </a:r>
            <a:endParaRPr lang="en-US" dirty="0"/>
          </a:p>
        </p:txBody>
      </p:sp>
      <p:sp>
        <p:nvSpPr>
          <p:cNvPr id="3" name="Content Placeholder 2"/>
          <p:cNvSpPr>
            <a:spLocks noGrp="1"/>
          </p:cNvSpPr>
          <p:nvPr>
            <p:ph idx="1"/>
          </p:nvPr>
        </p:nvSpPr>
        <p:spPr/>
        <p:txBody>
          <a:bodyPr/>
          <a:lstStyle/>
          <a:p>
            <a:r>
              <a:rPr lang="en-US" sz="2000" dirty="0" smtClean="0"/>
              <a:t>We begin by processing the assignment x</a:t>
            </a:r>
            <a:r>
              <a:rPr lang="en-US" sz="2000" baseline="-25000" dirty="0" smtClean="0"/>
              <a:t>1</a:t>
            </a:r>
            <a:r>
              <a:rPr lang="en-US" sz="2000" dirty="0" smtClean="0"/>
              <a:t> = 0</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We examine each clause where the assignment has set a watched literal to 0</a:t>
            </a:r>
          </a:p>
          <a:p>
            <a:endParaRPr lang="en-US" sz="2000" dirty="0"/>
          </a:p>
        </p:txBody>
      </p:sp>
      <p:sp>
        <p:nvSpPr>
          <p:cNvPr id="6" name="Slide Number Placeholder 5"/>
          <p:cNvSpPr>
            <a:spLocks noGrp="1"/>
          </p:cNvSpPr>
          <p:nvPr>
            <p:ph type="sldNum" sz="quarter" idx="12"/>
          </p:nvPr>
        </p:nvSpPr>
        <p:spPr/>
        <p:txBody>
          <a:bodyPr/>
          <a:lstStyle/>
          <a:p>
            <a:fld id="{32E6F7C4-CF77-449A-8837-AC119188FB74}" type="slidenum">
              <a:rPr lang="en-US" altLang="en-US" smtClean="0"/>
              <a:pPr/>
              <a:t>41</a:t>
            </a:fld>
            <a:endParaRPr lang="en-US" altLang="en-US"/>
          </a:p>
        </p:txBody>
      </p:sp>
      <p:sp>
        <p:nvSpPr>
          <p:cNvPr id="7" name="Rounded Rectangle 6"/>
          <p:cNvSpPr/>
          <p:nvPr/>
        </p:nvSpPr>
        <p:spPr>
          <a:xfrm>
            <a:off x="35052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429000" y="2057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t>x</a:t>
            </a:r>
            <a:r>
              <a:rPr lang="en-US" baseline="-25000" dirty="0" smtClean="0"/>
              <a:t>1  </a:t>
            </a:r>
            <a:r>
              <a:rPr lang="en-US" dirty="0" err="1" smtClean="0">
                <a:sym typeface="Symbol"/>
              </a:rPr>
              <a:t></a:t>
            </a:r>
            <a:r>
              <a:rPr lang="en-US" dirty="0" smtClean="0">
                <a:sym typeface="Symbol"/>
              </a:rPr>
              <a:t> </a:t>
            </a:r>
            <a:r>
              <a:rPr lang="en-US" dirty="0" smtClean="0"/>
              <a:t>x</a:t>
            </a:r>
            <a:r>
              <a:rPr lang="en-US" baseline="-25000" dirty="0" smtClean="0"/>
              <a:t>2 </a:t>
            </a:r>
            <a:r>
              <a:rPr lang="en-US" dirty="0" smtClean="0">
                <a:sym typeface="Symbol"/>
              </a:rPr>
              <a:t></a:t>
            </a:r>
            <a:r>
              <a:rPr lang="en-US" dirty="0" smtClean="0"/>
              <a:t>x</a:t>
            </a:r>
            <a:r>
              <a:rPr lang="en-US" baseline="-25000" dirty="0" smtClean="0"/>
              <a:t>3</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2" name="Rectangle 11"/>
          <p:cNvSpPr/>
          <p:nvPr/>
        </p:nvSpPr>
        <p:spPr>
          <a:xfrm>
            <a:off x="3505200" y="3276600"/>
            <a:ext cx="1524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p>
          <a:p>
            <a:r>
              <a:rPr lang="en-US" sz="1400" dirty="0" smtClean="0">
                <a:solidFill>
                  <a:srgbClr val="000000"/>
                </a:solidFill>
                <a:sym typeface="Wingdings"/>
              </a:rPr>
              <a:t>Pending: </a:t>
            </a:r>
            <a:endParaRPr lang="en-US" sz="1400" dirty="0">
              <a:solidFill>
                <a:srgbClr val="000000"/>
              </a:solidFill>
            </a:endParaRPr>
          </a:p>
        </p:txBody>
      </p:sp>
      <p:sp>
        <p:nvSpPr>
          <p:cNvPr id="13" name="Right Arrow 12"/>
          <p:cNvSpPr/>
          <p:nvPr/>
        </p:nvSpPr>
        <p:spPr>
          <a:xfrm>
            <a:off x="3124200" y="24384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3124200" y="27432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(4/8)</a:t>
            </a:r>
            <a:endParaRPr lang="en-US" dirty="0"/>
          </a:p>
        </p:txBody>
      </p:sp>
      <p:sp>
        <p:nvSpPr>
          <p:cNvPr id="3" name="Content Placeholder 2"/>
          <p:cNvSpPr>
            <a:spLocks noGrp="1"/>
          </p:cNvSpPr>
          <p:nvPr>
            <p:ph idx="1"/>
          </p:nvPr>
        </p:nvSpPr>
        <p:spPr>
          <a:xfrm>
            <a:off x="457200" y="1719263"/>
            <a:ext cx="8229600" cy="414337"/>
          </a:xfrm>
        </p:spPr>
        <p:txBody>
          <a:bodyPr/>
          <a:lstStyle/>
          <a:p>
            <a:r>
              <a:rPr lang="en-US" sz="2000" dirty="0" smtClean="0"/>
              <a:t>Now let’s actually process the second and third clauses: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42</a:t>
            </a:fld>
            <a:endParaRPr lang="en-US" altLang="en-US"/>
          </a:p>
        </p:txBody>
      </p:sp>
      <p:sp>
        <p:nvSpPr>
          <p:cNvPr id="12" name="Rounded Rectangle 11"/>
          <p:cNvSpPr/>
          <p:nvPr/>
        </p:nvSpPr>
        <p:spPr>
          <a:xfrm>
            <a:off x="17526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676400" y="2057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t>x</a:t>
            </a:r>
            <a:r>
              <a:rPr lang="en-US" baseline="-25000" dirty="0" smtClean="0"/>
              <a:t>1  </a:t>
            </a:r>
            <a:r>
              <a:rPr lang="en-US" dirty="0" err="1" smtClean="0">
                <a:sym typeface="Symbol"/>
              </a:rPr>
              <a:t></a:t>
            </a:r>
            <a:r>
              <a:rPr lang="en-US" dirty="0" smtClean="0">
                <a:sym typeface="Symbol"/>
              </a:rPr>
              <a:t> </a:t>
            </a:r>
            <a:r>
              <a:rPr lang="en-US" dirty="0" smtClean="0"/>
              <a:t>x</a:t>
            </a:r>
            <a:r>
              <a:rPr lang="en-US" baseline="-25000" dirty="0" smtClean="0"/>
              <a:t>2 </a:t>
            </a:r>
            <a:r>
              <a:rPr lang="en-US" dirty="0" smtClean="0">
                <a:sym typeface="Symbol"/>
              </a:rPr>
              <a:t></a:t>
            </a:r>
            <a:r>
              <a:rPr lang="en-US" dirty="0" smtClean="0"/>
              <a:t>x</a:t>
            </a:r>
            <a:r>
              <a:rPr lang="en-US" baseline="-25000" dirty="0" smtClean="0"/>
              <a:t>3</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4" name="Rectangle 13"/>
          <p:cNvSpPr/>
          <p:nvPr/>
        </p:nvSpPr>
        <p:spPr>
          <a:xfrm>
            <a:off x="1752600" y="3276600"/>
            <a:ext cx="1524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p>
          <a:p>
            <a:r>
              <a:rPr lang="en-US" sz="1400" dirty="0" smtClean="0">
                <a:solidFill>
                  <a:srgbClr val="000000"/>
                </a:solidFill>
                <a:sym typeface="Wingdings"/>
              </a:rPr>
              <a:t>Pending: </a:t>
            </a:r>
            <a:endParaRPr lang="en-US" sz="1400" dirty="0">
              <a:solidFill>
                <a:srgbClr val="000000"/>
              </a:solidFill>
            </a:endParaRPr>
          </a:p>
        </p:txBody>
      </p:sp>
      <p:sp>
        <p:nvSpPr>
          <p:cNvPr id="15" name="Right Arrow 14"/>
          <p:cNvSpPr/>
          <p:nvPr/>
        </p:nvSpPr>
        <p:spPr>
          <a:xfrm>
            <a:off x="1371600" y="24384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7244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48200" y="2057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9" name="Rectangle 18"/>
          <p:cNvSpPr/>
          <p:nvPr/>
        </p:nvSpPr>
        <p:spPr>
          <a:xfrm>
            <a:off x="4724400" y="3276600"/>
            <a:ext cx="1524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p>
          <a:p>
            <a:r>
              <a:rPr lang="en-US" sz="1400" dirty="0" smtClean="0">
                <a:solidFill>
                  <a:srgbClr val="000000"/>
                </a:solidFill>
                <a:sym typeface="Wingdings"/>
              </a:rPr>
              <a:t>Pending: </a:t>
            </a:r>
            <a:endParaRPr lang="en-US" sz="1400" dirty="0">
              <a:solidFill>
                <a:srgbClr val="000000"/>
              </a:solidFill>
            </a:endParaRPr>
          </a:p>
        </p:txBody>
      </p:sp>
      <p:sp>
        <p:nvSpPr>
          <p:cNvPr id="22" name="Rounded Rectangle 21"/>
          <p:cNvSpPr/>
          <p:nvPr/>
        </p:nvSpPr>
        <p:spPr>
          <a:xfrm>
            <a:off x="1752600" y="4495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676400" y="4343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24" name="Rectangle 23"/>
          <p:cNvSpPr/>
          <p:nvPr/>
        </p:nvSpPr>
        <p:spPr>
          <a:xfrm>
            <a:off x="1752600" y="5562600"/>
            <a:ext cx="1524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p>
          <a:p>
            <a:r>
              <a:rPr lang="en-US" sz="1400" dirty="0" smtClean="0">
                <a:solidFill>
                  <a:srgbClr val="000000"/>
                </a:solidFill>
                <a:sym typeface="Wingdings"/>
              </a:rPr>
              <a:t>Pending: </a:t>
            </a:r>
            <a:endParaRPr lang="en-US" sz="1400" dirty="0">
              <a:solidFill>
                <a:srgbClr val="000000"/>
              </a:solidFill>
            </a:endParaRPr>
          </a:p>
        </p:txBody>
      </p:sp>
      <p:sp>
        <p:nvSpPr>
          <p:cNvPr id="25" name="Rounded Rectangle 24"/>
          <p:cNvSpPr/>
          <p:nvPr/>
        </p:nvSpPr>
        <p:spPr>
          <a:xfrm>
            <a:off x="4724400" y="4495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648200" y="4343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27" name="Rectangle 26"/>
          <p:cNvSpPr/>
          <p:nvPr/>
        </p:nvSpPr>
        <p:spPr>
          <a:xfrm>
            <a:off x="4724400" y="5562600"/>
            <a:ext cx="1524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p>
          <a:p>
            <a:r>
              <a:rPr lang="en-US" sz="1400" dirty="0" smtClean="0">
                <a:solidFill>
                  <a:srgbClr val="000000"/>
                </a:solidFill>
                <a:sym typeface="Wingdings"/>
              </a:rPr>
              <a:t>Pending: (</a:t>
            </a:r>
            <a:r>
              <a:rPr lang="en-US" sz="1400" dirty="0" smtClean="0">
                <a:solidFill>
                  <a:srgbClr val="000000"/>
                </a:solidFill>
              </a:rPr>
              <a:t>x</a:t>
            </a:r>
            <a:r>
              <a:rPr lang="en-US" sz="1400" baseline="-25000" dirty="0" smtClean="0">
                <a:solidFill>
                  <a:srgbClr val="000000"/>
                </a:solidFill>
              </a:rPr>
              <a:t>2</a:t>
            </a:r>
            <a:r>
              <a:rPr lang="en-US" sz="1400" dirty="0" smtClean="0">
                <a:solidFill>
                  <a:srgbClr val="000000"/>
                </a:solidFill>
              </a:rPr>
              <a:t>=0</a:t>
            </a:r>
            <a:r>
              <a:rPr lang="en-US" sz="1400" dirty="0" smtClean="0">
                <a:solidFill>
                  <a:srgbClr val="000000"/>
                </a:solidFill>
                <a:sym typeface="Wingdings"/>
              </a:rPr>
              <a:t>) </a:t>
            </a:r>
            <a:endParaRPr lang="en-US" sz="1400" dirty="0">
              <a:solidFill>
                <a:srgbClr val="000000"/>
              </a:solidFill>
            </a:endParaRPr>
          </a:p>
        </p:txBody>
      </p:sp>
      <p:sp>
        <p:nvSpPr>
          <p:cNvPr id="28" name="Right Arrow 27"/>
          <p:cNvSpPr/>
          <p:nvPr/>
        </p:nvSpPr>
        <p:spPr>
          <a:xfrm>
            <a:off x="1371600" y="50292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bwMode="auto">
          <a:xfrm>
            <a:off x="457200" y="39624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 the 2</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nd</a:t>
            </a:r>
            <a:r>
              <a:rPr kumimoji="0" lang="en-US" sz="2000" b="0" i="0" u="none" strike="noStrike" kern="0" cap="none" spc="0" normalizeH="0" baseline="0" noProof="0" dirty="0" smtClean="0">
                <a:ln>
                  <a:noFill/>
                </a:ln>
                <a:solidFill>
                  <a:schemeClr val="tx1"/>
                </a:solidFill>
                <a:effectLst/>
                <a:uLnTx/>
                <a:uFillTx/>
                <a:latin typeface="+mn-lt"/>
                <a:ea typeface="+mn-ea"/>
                <a:cs typeface="+mn-cs"/>
              </a:rPr>
              <a:t> clause, we replace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000" b="0" i="0" u="none" strike="noStrike" kern="0" cap="none" spc="0" normalizeH="0" baseline="0" noProof="0" dirty="0" smtClean="0">
                <a:ln>
                  <a:noFill/>
                </a:ln>
                <a:solidFill>
                  <a:schemeClr val="tx1"/>
                </a:solidFill>
                <a:effectLst/>
                <a:uLnTx/>
                <a:uFillTx/>
                <a:latin typeface="+mn-lt"/>
                <a:ea typeface="+mn-ea"/>
                <a:cs typeface="+mn-cs"/>
              </a:rPr>
              <a:t> with </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Symbol"/>
              </a:rPr>
              <a:t>x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as a new watched literal</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bwMode="auto">
          <a:xfrm>
            <a:off x="457200" y="6096000"/>
            <a:ext cx="82296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 3</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rd</a:t>
            </a:r>
            <a:r>
              <a:rPr kumimoji="0" lang="en-US" sz="2000" b="0" i="0" u="none" strike="noStrike" kern="0" cap="none" spc="0" normalizeH="0" baseline="0" noProof="0" dirty="0" smtClean="0">
                <a:ln>
                  <a:noFill/>
                </a:ln>
                <a:solidFill>
                  <a:schemeClr val="tx1"/>
                </a:solidFill>
                <a:effectLst/>
                <a:uLnTx/>
                <a:uFillTx/>
                <a:latin typeface="+mn-lt"/>
                <a:ea typeface="+mn-ea"/>
                <a:cs typeface="+mn-cs"/>
              </a:rPr>
              <a:t> clause is unit clause. We add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2</a:t>
            </a:r>
            <a:r>
              <a:rPr kumimoji="0" lang="en-US" sz="2000" b="0" i="0" u="none" strike="noStrike" kern="0" cap="none" spc="0" normalizeH="0" baseline="0" noProof="0" dirty="0" smtClean="0">
                <a:ln>
                  <a:noFill/>
                </a:ln>
                <a:solidFill>
                  <a:schemeClr val="tx1"/>
                </a:solidFill>
                <a:effectLst/>
                <a:uLnTx/>
                <a:uFillTx/>
                <a:latin typeface="+mn-lt"/>
                <a:ea typeface="+mn-ea"/>
                <a:cs typeface="+mn-cs"/>
              </a:rPr>
              <a:t>=0) to the queue of assignments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2" grpId="0" animBg="1"/>
      <p:bldP spid="23" grpId="0"/>
      <p:bldP spid="24" grpId="0" animBg="1"/>
      <p:bldP spid="25" grpId="0" animBg="1"/>
      <p:bldP spid="26" grpId="0"/>
      <p:bldP spid="27" grpId="0" animBg="1"/>
      <p:bldP spid="28" grpId="0" animBg="1"/>
      <p:bldP spid="20" grpId="0"/>
      <p:bldP spid="21"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(5/8)</a:t>
            </a:r>
            <a:endParaRPr lang="en-US" dirty="0"/>
          </a:p>
        </p:txBody>
      </p:sp>
      <p:sp>
        <p:nvSpPr>
          <p:cNvPr id="3" name="Content Placeholder 2"/>
          <p:cNvSpPr>
            <a:spLocks noGrp="1"/>
          </p:cNvSpPr>
          <p:nvPr>
            <p:ph idx="1"/>
          </p:nvPr>
        </p:nvSpPr>
        <p:spPr>
          <a:xfrm>
            <a:off x="457200" y="1719263"/>
            <a:ext cx="8229600" cy="2243137"/>
          </a:xfrm>
        </p:spPr>
        <p:txBody>
          <a:bodyPr/>
          <a:lstStyle/>
          <a:p>
            <a:r>
              <a:rPr lang="en-US" sz="2000" dirty="0" smtClean="0"/>
              <a:t>Next, we process (x</a:t>
            </a:r>
            <a:r>
              <a:rPr lang="en-US" sz="2000" baseline="-25000" dirty="0" smtClean="0"/>
              <a:t>2</a:t>
            </a:r>
            <a:r>
              <a:rPr lang="en-US" sz="2000" dirty="0" smtClean="0"/>
              <a:t>=0). We only examine the first 2 clauses</a:t>
            </a:r>
          </a:p>
          <a:p>
            <a:endParaRPr lang="en-US" sz="2000" dirty="0" smtClean="0"/>
          </a:p>
          <a:p>
            <a:endParaRPr lang="en-US" sz="2000" dirty="0" smtClean="0"/>
          </a:p>
          <a:p>
            <a:endParaRPr lang="en-US" sz="2000" dirty="0" smtClean="0"/>
          </a:p>
          <a:p>
            <a:pPr>
              <a:buNone/>
            </a:pPr>
            <a:endParaRPr lang="en-US" sz="2000" dirty="0" smtClean="0"/>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43</a:t>
            </a:fld>
            <a:endParaRPr lang="en-US" altLang="en-US"/>
          </a:p>
        </p:txBody>
      </p:sp>
      <p:sp>
        <p:nvSpPr>
          <p:cNvPr id="12" name="Rounded Rectangle 11"/>
          <p:cNvSpPr/>
          <p:nvPr/>
        </p:nvSpPr>
        <p:spPr>
          <a:xfrm>
            <a:off x="17526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52600" y="3276600"/>
            <a:ext cx="18288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a:t>
            </a:r>
            <a:r>
              <a:rPr lang="en-US" sz="1400" dirty="0" smtClean="0">
                <a:solidFill>
                  <a:srgbClr val="000000"/>
                </a:solidFill>
                <a:sym typeface="Wingdings"/>
              </a:rPr>
              <a:t>)</a:t>
            </a:r>
          </a:p>
          <a:p>
            <a:r>
              <a:rPr lang="en-US" sz="1400" dirty="0" smtClean="0">
                <a:solidFill>
                  <a:srgbClr val="000000"/>
                </a:solidFill>
                <a:sym typeface="Wingdings"/>
              </a:rPr>
              <a:t>Pending: </a:t>
            </a:r>
            <a:endParaRPr lang="en-US" sz="1400" dirty="0">
              <a:solidFill>
                <a:srgbClr val="000000"/>
              </a:solidFill>
            </a:endParaRPr>
          </a:p>
        </p:txBody>
      </p:sp>
      <p:sp>
        <p:nvSpPr>
          <p:cNvPr id="15" name="Right Arrow 14"/>
          <p:cNvSpPr/>
          <p:nvPr/>
        </p:nvSpPr>
        <p:spPr>
          <a:xfrm>
            <a:off x="1371600" y="22098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7244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48200" y="2057400"/>
            <a:ext cx="2133600" cy="1200329"/>
          </a:xfrm>
          <a:prstGeom prst="rect">
            <a:avLst/>
          </a:prstGeom>
          <a:noFill/>
        </p:spPr>
        <p:txBody>
          <a:bodyPr wrap="square" rtlCol="0">
            <a:spAutoFit/>
          </a:bodyPr>
          <a:lstStyle/>
          <a:p>
            <a:r>
              <a:rPr lang="en-US" dirty="0" smtClean="0"/>
              <a:t>x</a:t>
            </a:r>
            <a:r>
              <a:rPr lang="en-US" baseline="-25000" dirty="0" smtClean="0"/>
              <a:t>4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2</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9" name="Rectangle 18"/>
          <p:cNvSpPr/>
          <p:nvPr/>
        </p:nvSpPr>
        <p:spPr>
          <a:xfrm>
            <a:off x="4724400" y="3276600"/>
            <a:ext cx="1905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a:t>
            </a:r>
            <a:r>
              <a:rPr lang="en-US" sz="1400" dirty="0" smtClean="0">
                <a:solidFill>
                  <a:srgbClr val="000000"/>
                </a:solidFill>
                <a:sym typeface="Wingdings"/>
              </a:rPr>
              <a:t>)</a:t>
            </a:r>
          </a:p>
          <a:p>
            <a:r>
              <a:rPr lang="en-US" sz="1400" dirty="0" smtClean="0">
                <a:solidFill>
                  <a:srgbClr val="000000"/>
                </a:solidFill>
                <a:sym typeface="Wingdings"/>
              </a:rPr>
              <a:t>Pending:(</a:t>
            </a:r>
            <a:r>
              <a:rPr lang="en-US" sz="1400" dirty="0" smtClean="0">
                <a:solidFill>
                  <a:srgbClr val="000000"/>
                </a:solidFill>
              </a:rPr>
              <a:t>x</a:t>
            </a:r>
            <a:r>
              <a:rPr lang="en-US" sz="1400" baseline="-25000" dirty="0" smtClean="0">
                <a:solidFill>
                  <a:srgbClr val="000000"/>
                </a:solidFill>
              </a:rPr>
              <a:t>3</a:t>
            </a:r>
            <a:r>
              <a:rPr lang="en-US" sz="1400" dirty="0" smtClean="0">
                <a:solidFill>
                  <a:srgbClr val="000000"/>
                </a:solidFill>
              </a:rPr>
              <a:t>=0</a:t>
            </a:r>
            <a:r>
              <a:rPr lang="en-US" sz="1400" dirty="0" smtClean="0">
                <a:solidFill>
                  <a:srgbClr val="000000"/>
                </a:solidFill>
                <a:sym typeface="Wingdings"/>
              </a:rPr>
              <a:t>) </a:t>
            </a:r>
            <a:endParaRPr lang="en-US" sz="1400" dirty="0">
              <a:solidFill>
                <a:srgbClr val="000000"/>
              </a:solidFill>
            </a:endParaRPr>
          </a:p>
        </p:txBody>
      </p:sp>
      <p:sp>
        <p:nvSpPr>
          <p:cNvPr id="28" name="Right Arrow 27"/>
          <p:cNvSpPr/>
          <p:nvPr/>
        </p:nvSpPr>
        <p:spPr>
          <a:xfrm>
            <a:off x="1371600" y="24384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676400" y="2057400"/>
            <a:ext cx="2133600" cy="1200329"/>
          </a:xfrm>
          <a:prstGeom prst="rect">
            <a:avLst/>
          </a:prstGeom>
          <a:noFill/>
        </p:spPr>
        <p:txBody>
          <a:bodyPr wrap="square" rtlCol="0">
            <a:spAutoFit/>
          </a:bodyPr>
          <a:lstStyle/>
          <a:p>
            <a:r>
              <a:rPr lang="en-US" dirty="0" smtClean="0"/>
              <a:t>x</a:t>
            </a:r>
            <a:r>
              <a:rPr lang="en-US" baseline="-25000" dirty="0" smtClean="0"/>
              <a:t>2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6" name="Content Placeholder 2"/>
          <p:cNvSpPr txBox="1">
            <a:spLocks/>
          </p:cNvSpPr>
          <p:nvPr/>
        </p:nvSpPr>
        <p:spPr bwMode="auto">
          <a:xfrm>
            <a:off x="457200" y="4114799"/>
            <a:ext cx="8229600" cy="2016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For the 1</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st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clause, we replace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2</a:t>
            </a:r>
            <a:r>
              <a:rPr kumimoji="0" lang="en-US" sz="2000" b="0" i="0" u="none" strike="noStrike" kern="0" cap="none" spc="0" normalizeH="0" baseline="0" noProof="0" dirty="0" smtClean="0">
                <a:ln>
                  <a:noFill/>
                </a:ln>
                <a:solidFill>
                  <a:schemeClr val="tx1"/>
                </a:solidFill>
                <a:effectLst/>
                <a:uLnTx/>
                <a:uFillTx/>
                <a:latin typeface="+mn-lt"/>
                <a:ea typeface="+mn-ea"/>
                <a:cs typeface="+mn-cs"/>
              </a:rPr>
              <a:t> with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4</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as a new watched literal </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 2</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nd</a:t>
            </a:r>
            <a:r>
              <a:rPr kumimoji="0" lang="en-US" sz="2000" b="0" i="0" u="none" strike="noStrike" kern="0" cap="none" spc="0" normalizeH="0" baseline="0" noProof="0" dirty="0" smtClean="0">
                <a:ln>
                  <a:noFill/>
                </a:ln>
                <a:solidFill>
                  <a:schemeClr val="tx1"/>
                </a:solidFill>
                <a:effectLst/>
                <a:uLnTx/>
                <a:uFillTx/>
                <a:latin typeface="+mn-lt"/>
                <a:ea typeface="+mn-ea"/>
                <a:cs typeface="+mn-cs"/>
              </a:rPr>
              <a:t> clause is unit clause. We add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3</a:t>
            </a:r>
            <a:r>
              <a:rPr kumimoji="0" lang="en-US" sz="2000" b="0" i="0" u="none" strike="noStrike" kern="0" cap="none" spc="0" normalizeH="0" baseline="0" noProof="0" dirty="0" smtClean="0">
                <a:ln>
                  <a:noFill/>
                </a:ln>
                <a:solidFill>
                  <a:schemeClr val="tx1"/>
                </a:solidFill>
                <a:effectLst/>
                <a:uLnTx/>
                <a:uFillTx/>
                <a:latin typeface="+mn-lt"/>
                <a:ea typeface="+mn-ea"/>
                <a:cs typeface="+mn-cs"/>
              </a:rPr>
              <a:t>=0) to the queue of assignments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8" grpId="0" animBg="1"/>
      <p:bldP spid="16"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(6/8)</a:t>
            </a:r>
            <a:endParaRPr lang="en-US" dirty="0"/>
          </a:p>
        </p:txBody>
      </p:sp>
      <p:sp>
        <p:nvSpPr>
          <p:cNvPr id="3" name="Content Placeholder 2"/>
          <p:cNvSpPr>
            <a:spLocks noGrp="1"/>
          </p:cNvSpPr>
          <p:nvPr>
            <p:ph idx="1"/>
          </p:nvPr>
        </p:nvSpPr>
        <p:spPr>
          <a:xfrm>
            <a:off x="457200" y="1719263"/>
            <a:ext cx="8229600" cy="2319337"/>
          </a:xfrm>
        </p:spPr>
        <p:txBody>
          <a:bodyPr/>
          <a:lstStyle/>
          <a:p>
            <a:r>
              <a:rPr lang="en-US" sz="2000" dirty="0" smtClean="0"/>
              <a:t>Next, we process (x</a:t>
            </a:r>
            <a:r>
              <a:rPr lang="en-US" sz="2000" baseline="-25000" dirty="0" smtClean="0"/>
              <a:t>3</a:t>
            </a:r>
            <a:r>
              <a:rPr lang="en-US" sz="2000" dirty="0" smtClean="0"/>
              <a:t>=0). We only examine the first clause</a:t>
            </a:r>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44</a:t>
            </a:fld>
            <a:endParaRPr lang="en-US" altLang="en-US"/>
          </a:p>
        </p:txBody>
      </p:sp>
      <p:sp>
        <p:nvSpPr>
          <p:cNvPr id="12" name="Rounded Rectangle 11"/>
          <p:cNvSpPr/>
          <p:nvPr/>
        </p:nvSpPr>
        <p:spPr>
          <a:xfrm>
            <a:off x="17526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52600" y="3276600"/>
            <a:ext cx="2286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=0</a:t>
            </a:r>
            <a:r>
              <a:rPr lang="en-US" sz="1400" dirty="0" smtClean="0">
                <a:solidFill>
                  <a:srgbClr val="000000"/>
                </a:solidFill>
                <a:sym typeface="Wingdings"/>
              </a:rPr>
              <a:t>)</a:t>
            </a:r>
          </a:p>
          <a:p>
            <a:r>
              <a:rPr lang="en-US" sz="1400" dirty="0" smtClean="0">
                <a:solidFill>
                  <a:srgbClr val="000000"/>
                </a:solidFill>
                <a:sym typeface="Wingdings"/>
              </a:rPr>
              <a:t>Pending: </a:t>
            </a:r>
            <a:endParaRPr lang="en-US" sz="1400" dirty="0">
              <a:solidFill>
                <a:srgbClr val="000000"/>
              </a:solidFill>
            </a:endParaRPr>
          </a:p>
        </p:txBody>
      </p:sp>
      <p:sp>
        <p:nvSpPr>
          <p:cNvPr id="15" name="Right Arrow 14"/>
          <p:cNvSpPr/>
          <p:nvPr/>
        </p:nvSpPr>
        <p:spPr>
          <a:xfrm>
            <a:off x="1371600" y="22098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7244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648200" y="2057400"/>
            <a:ext cx="2133600" cy="1200329"/>
          </a:xfrm>
          <a:prstGeom prst="rect">
            <a:avLst/>
          </a:prstGeom>
          <a:noFill/>
        </p:spPr>
        <p:txBody>
          <a:bodyPr wrap="square" rtlCol="0">
            <a:spAutoFit/>
          </a:bodyPr>
          <a:lstStyle/>
          <a:p>
            <a:r>
              <a:rPr lang="en-US" dirty="0" smtClean="0"/>
              <a:t>x</a:t>
            </a:r>
            <a:r>
              <a:rPr lang="en-US" baseline="-25000" dirty="0" smtClean="0"/>
              <a:t>4  </a:t>
            </a:r>
            <a:r>
              <a:rPr lang="en-US" dirty="0" err="1" smtClean="0">
                <a:sym typeface="Symbol"/>
              </a:rPr>
              <a:t></a:t>
            </a:r>
            <a:r>
              <a:rPr lang="en-US" dirty="0" smtClean="0">
                <a:sym typeface="Symbol"/>
              </a:rPr>
              <a:t> </a:t>
            </a:r>
            <a:r>
              <a:rPr lang="en-US" dirty="0" smtClean="0"/>
              <a:t>x</a:t>
            </a:r>
            <a:r>
              <a:rPr lang="en-US" baseline="-25000" dirty="0" smtClean="0"/>
              <a:t>5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2</a:t>
            </a:r>
            <a:r>
              <a:rPr lang="en-US" dirty="0" smtClean="0">
                <a:sym typeface="Symbol"/>
              </a:rPr>
              <a:t> </a:t>
            </a:r>
            <a:r>
              <a:rPr lang="en-US" dirty="0" smtClean="0"/>
              <a:t>x</a:t>
            </a:r>
            <a:r>
              <a:rPr lang="en-US" baseline="-25000" dirty="0" smtClean="0"/>
              <a:t>3</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9" name="Rectangle 18"/>
          <p:cNvSpPr/>
          <p:nvPr/>
        </p:nvSpPr>
        <p:spPr>
          <a:xfrm>
            <a:off x="4724400" y="3276600"/>
            <a:ext cx="22098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=0</a:t>
            </a:r>
            <a:r>
              <a:rPr lang="en-US" sz="1400" dirty="0" smtClean="0">
                <a:solidFill>
                  <a:srgbClr val="000000"/>
                </a:solidFill>
                <a:sym typeface="Wingdings"/>
              </a:rPr>
              <a:t>)</a:t>
            </a:r>
          </a:p>
          <a:p>
            <a:r>
              <a:rPr lang="en-US" sz="1400" dirty="0" smtClean="0">
                <a:solidFill>
                  <a:srgbClr val="000000"/>
                </a:solidFill>
                <a:sym typeface="Wingdings"/>
              </a:rPr>
              <a:t>Pending: </a:t>
            </a:r>
            <a:endParaRPr lang="en-US" sz="1400" dirty="0">
              <a:solidFill>
                <a:srgbClr val="000000"/>
              </a:solidFill>
            </a:endParaRPr>
          </a:p>
        </p:txBody>
      </p:sp>
      <p:sp>
        <p:nvSpPr>
          <p:cNvPr id="20" name="TextBox 19"/>
          <p:cNvSpPr txBox="1"/>
          <p:nvPr/>
        </p:nvSpPr>
        <p:spPr>
          <a:xfrm>
            <a:off x="1676400" y="2057400"/>
            <a:ext cx="2133600" cy="1200329"/>
          </a:xfrm>
          <a:prstGeom prst="rect">
            <a:avLst/>
          </a:prstGeom>
          <a:noFill/>
        </p:spPr>
        <p:txBody>
          <a:bodyPr wrap="square" rtlCol="0">
            <a:spAutoFit/>
          </a:bodyPr>
          <a:lstStyle/>
          <a:p>
            <a:r>
              <a:rPr lang="en-US" dirty="0" smtClean="0"/>
              <a:t>x</a:t>
            </a:r>
            <a:r>
              <a:rPr lang="en-US" baseline="-25000" dirty="0" smtClean="0"/>
              <a:t>4  </a:t>
            </a:r>
            <a:r>
              <a:rPr lang="en-US" dirty="0" err="1" smtClean="0">
                <a:sym typeface="Symbol"/>
              </a:rPr>
              <a:t></a:t>
            </a:r>
            <a:r>
              <a:rPr lang="en-US" dirty="0" smtClean="0">
                <a:sym typeface="Symbol"/>
              </a:rPr>
              <a:t> </a:t>
            </a:r>
            <a:r>
              <a:rPr lang="en-US" dirty="0" smtClean="0"/>
              <a:t>x</a:t>
            </a:r>
            <a:r>
              <a:rPr lang="en-US" baseline="-25000" dirty="0" smtClean="0"/>
              <a:t>3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2</a:t>
            </a:r>
            <a:r>
              <a:rPr lang="en-US" dirty="0" smtClean="0">
                <a:sym typeface="Symbol"/>
              </a:rPr>
              <a:t> </a:t>
            </a:r>
            <a:r>
              <a:rPr lang="en-US" dirty="0" smtClean="0"/>
              <a:t>x</a:t>
            </a:r>
            <a:r>
              <a:rPr lang="en-US" baseline="-25000" dirty="0" smtClean="0"/>
              <a:t>5</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
        <p:nvSpPr>
          <p:cNvPr id="13" name="Content Placeholder 2"/>
          <p:cNvSpPr txBox="1">
            <a:spLocks/>
          </p:cNvSpPr>
          <p:nvPr/>
        </p:nvSpPr>
        <p:spPr bwMode="auto">
          <a:xfrm>
            <a:off x="457200" y="4114800"/>
            <a:ext cx="8229600" cy="20161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For the 1</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st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clause, we replace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with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5</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as a new watched literal</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Since there are no pending assignments, and no conflict, BCP terminates &amp; we move to a new variable assignment. Both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4</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5</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are free. Assume we assign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4</a:t>
            </a:r>
            <a:r>
              <a:rPr kumimoji="0" lang="en-US" sz="2000" b="0" i="0" u="none" strike="noStrike" kern="0" cap="none" spc="0" normalizeH="0" baseline="0" noProof="0" dirty="0" smtClean="0">
                <a:ln>
                  <a:noFill/>
                </a:ln>
                <a:solidFill>
                  <a:schemeClr val="tx1"/>
                </a:solidFill>
                <a:effectLst/>
                <a:uLnTx/>
                <a:uFillTx/>
                <a:latin typeface="+mn-lt"/>
                <a:ea typeface="+mn-ea"/>
                <a:cs typeface="+mn-cs"/>
              </a:rPr>
              <a:t>=1 and proceed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13"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(7/8)</a:t>
            </a:r>
            <a:endParaRPr lang="en-US" dirty="0"/>
          </a:p>
        </p:txBody>
      </p:sp>
      <p:sp>
        <p:nvSpPr>
          <p:cNvPr id="3" name="Content Placeholder 2"/>
          <p:cNvSpPr>
            <a:spLocks noGrp="1"/>
          </p:cNvSpPr>
          <p:nvPr>
            <p:ph idx="1"/>
          </p:nvPr>
        </p:nvSpPr>
        <p:spPr/>
        <p:txBody>
          <a:bodyPr/>
          <a:lstStyle/>
          <a:p>
            <a:r>
              <a:rPr lang="en-US" sz="2000" dirty="0" smtClean="0"/>
              <a:t>Next, we process (x</a:t>
            </a:r>
            <a:r>
              <a:rPr lang="en-US" sz="2000" baseline="-25000" dirty="0" smtClean="0"/>
              <a:t>4</a:t>
            </a:r>
            <a:r>
              <a:rPr lang="en-US" sz="2000" dirty="0" smtClean="0"/>
              <a:t>=1). We can’t propagate</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We move to a new variable assignment. Only x</a:t>
            </a:r>
            <a:r>
              <a:rPr lang="en-US" sz="2000" baseline="-25000" dirty="0" smtClean="0"/>
              <a:t>5</a:t>
            </a:r>
            <a:r>
              <a:rPr lang="en-US" sz="2000" dirty="0" smtClean="0"/>
              <a:t> is free. Assume we assign x</a:t>
            </a:r>
            <a:r>
              <a:rPr lang="en-US" sz="2000" baseline="-25000" dirty="0" smtClean="0"/>
              <a:t>5</a:t>
            </a:r>
            <a:r>
              <a:rPr lang="en-US" sz="2000" dirty="0" smtClean="0"/>
              <a:t>=0 and proceed</a:t>
            </a: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45</a:t>
            </a:fld>
            <a:endParaRPr lang="en-US" altLang="en-US"/>
          </a:p>
        </p:txBody>
      </p:sp>
      <p:sp>
        <p:nvSpPr>
          <p:cNvPr id="12" name="Rounded Rectangle 11"/>
          <p:cNvSpPr/>
          <p:nvPr/>
        </p:nvSpPr>
        <p:spPr>
          <a:xfrm>
            <a:off x="17526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52600" y="3276600"/>
            <a:ext cx="28194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=0, x</a:t>
            </a:r>
            <a:r>
              <a:rPr lang="en-US" sz="1400" baseline="-25000" dirty="0" smtClean="0">
                <a:solidFill>
                  <a:srgbClr val="000000"/>
                </a:solidFill>
              </a:rPr>
              <a:t>4</a:t>
            </a:r>
            <a:r>
              <a:rPr lang="en-US" sz="1400" dirty="0" smtClean="0">
                <a:solidFill>
                  <a:srgbClr val="000000"/>
                </a:solidFill>
              </a:rPr>
              <a:t>=1</a:t>
            </a:r>
            <a:r>
              <a:rPr lang="en-US" sz="1400" dirty="0" smtClean="0">
                <a:solidFill>
                  <a:srgbClr val="000000"/>
                </a:solidFill>
                <a:sym typeface="Wingdings"/>
              </a:rPr>
              <a:t>)</a:t>
            </a:r>
          </a:p>
          <a:p>
            <a:r>
              <a:rPr lang="en-US" sz="1400" dirty="0" smtClean="0">
                <a:solidFill>
                  <a:srgbClr val="000000"/>
                </a:solidFill>
                <a:sym typeface="Wingdings"/>
              </a:rPr>
              <a:t>Pending: </a:t>
            </a:r>
            <a:endParaRPr lang="en-US" sz="1400" dirty="0">
              <a:solidFill>
                <a:srgbClr val="000000"/>
              </a:solidFill>
            </a:endParaRPr>
          </a:p>
        </p:txBody>
      </p:sp>
      <p:sp>
        <p:nvSpPr>
          <p:cNvPr id="20" name="TextBox 19"/>
          <p:cNvSpPr txBox="1"/>
          <p:nvPr/>
        </p:nvSpPr>
        <p:spPr>
          <a:xfrm>
            <a:off x="1676400" y="2057400"/>
            <a:ext cx="2133600" cy="1200329"/>
          </a:xfrm>
          <a:prstGeom prst="rect">
            <a:avLst/>
          </a:prstGeom>
          <a:noFill/>
        </p:spPr>
        <p:txBody>
          <a:bodyPr wrap="square" rtlCol="0">
            <a:spAutoFit/>
          </a:bodyPr>
          <a:lstStyle/>
          <a:p>
            <a:r>
              <a:rPr lang="en-US" dirty="0" smtClean="0"/>
              <a:t>x</a:t>
            </a:r>
            <a:r>
              <a:rPr lang="en-US" baseline="-25000" dirty="0" smtClean="0"/>
              <a:t>4  </a:t>
            </a:r>
            <a:r>
              <a:rPr lang="en-US" dirty="0" err="1" smtClean="0">
                <a:sym typeface="Symbol"/>
              </a:rPr>
              <a:t></a:t>
            </a:r>
            <a:r>
              <a:rPr lang="en-US" dirty="0" smtClean="0">
                <a:sym typeface="Symbol"/>
              </a:rPr>
              <a:t> </a:t>
            </a:r>
            <a:r>
              <a:rPr lang="en-US" dirty="0" smtClean="0"/>
              <a:t>x</a:t>
            </a:r>
            <a:r>
              <a:rPr lang="en-US" baseline="-25000" dirty="0" smtClean="0"/>
              <a:t>5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2</a:t>
            </a:r>
            <a:r>
              <a:rPr lang="en-US" dirty="0" smtClean="0">
                <a:sym typeface="Symbol"/>
              </a:rPr>
              <a:t> </a:t>
            </a:r>
            <a:r>
              <a:rPr lang="en-US" dirty="0" smtClean="0"/>
              <a:t>x</a:t>
            </a:r>
            <a:r>
              <a:rPr lang="en-US" baseline="-25000" dirty="0" smtClean="0"/>
              <a:t>3</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(8/8)</a:t>
            </a:r>
            <a:endParaRPr lang="en-US" dirty="0"/>
          </a:p>
        </p:txBody>
      </p:sp>
      <p:sp>
        <p:nvSpPr>
          <p:cNvPr id="3" name="Content Placeholder 2"/>
          <p:cNvSpPr>
            <a:spLocks noGrp="1"/>
          </p:cNvSpPr>
          <p:nvPr>
            <p:ph idx="1"/>
          </p:nvPr>
        </p:nvSpPr>
        <p:spPr/>
        <p:txBody>
          <a:bodyPr/>
          <a:lstStyle/>
          <a:p>
            <a:r>
              <a:rPr lang="en-US" sz="2000" dirty="0" smtClean="0"/>
              <a:t>Next, we process (x</a:t>
            </a:r>
            <a:r>
              <a:rPr lang="en-US" sz="2000" baseline="-25000" dirty="0" smtClean="0"/>
              <a:t>5</a:t>
            </a:r>
            <a:r>
              <a:rPr lang="en-US" sz="2000" dirty="0" smtClean="0"/>
              <a:t>=0). We only examine the first clauses</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The 1</a:t>
            </a:r>
            <a:r>
              <a:rPr lang="en-US" sz="2000" baseline="30000" dirty="0" smtClean="0"/>
              <a:t>st</a:t>
            </a:r>
            <a:r>
              <a:rPr lang="en-US" sz="2000" dirty="0" smtClean="0"/>
              <a:t> clause is unit clause, where we need to assign x</a:t>
            </a:r>
            <a:r>
              <a:rPr lang="en-US" sz="2000" baseline="-25000" dirty="0" smtClean="0"/>
              <a:t>4</a:t>
            </a:r>
            <a:r>
              <a:rPr lang="en-US" sz="2000" dirty="0" smtClean="0"/>
              <a:t>=1, which is a duplicate (since x</a:t>
            </a:r>
            <a:r>
              <a:rPr lang="en-US" sz="2000" baseline="-25000" dirty="0" smtClean="0"/>
              <a:t>4</a:t>
            </a:r>
            <a:r>
              <a:rPr lang="en-US" sz="2000" dirty="0" smtClean="0"/>
              <a:t>=1 already) so we ignore it</a:t>
            </a:r>
          </a:p>
          <a:p>
            <a:r>
              <a:rPr lang="en-US" sz="2000" dirty="0" smtClean="0"/>
              <a:t>Since there are no pending assignments, and no conflict, BCP terminates &amp; all variables are assigned, the problem is sat.. the end</a:t>
            </a: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46</a:t>
            </a:fld>
            <a:endParaRPr lang="en-US" altLang="en-US"/>
          </a:p>
        </p:txBody>
      </p:sp>
      <p:sp>
        <p:nvSpPr>
          <p:cNvPr id="12" name="Rounded Rectangle 11"/>
          <p:cNvSpPr/>
          <p:nvPr/>
        </p:nvSpPr>
        <p:spPr>
          <a:xfrm>
            <a:off x="1752600" y="2209800"/>
            <a:ext cx="762000" cy="990600"/>
          </a:xfrm>
          <a:prstGeom prst="round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52600" y="3276600"/>
            <a:ext cx="3048000" cy="609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State</a:t>
            </a:r>
            <a:r>
              <a:rPr lang="en-US" sz="1400" dirty="0" smtClean="0">
                <a:solidFill>
                  <a:srgbClr val="000000"/>
                </a:solidFill>
                <a:sym typeface="Wingdings"/>
              </a:rPr>
              <a:t>: (x</a:t>
            </a:r>
            <a:r>
              <a:rPr lang="en-US" sz="1400" baseline="-25000" dirty="0" smtClean="0">
                <a:solidFill>
                  <a:srgbClr val="000000"/>
                </a:solidFill>
                <a:sym typeface="Wingdings"/>
              </a:rPr>
              <a:t>1</a:t>
            </a:r>
            <a:r>
              <a:rPr lang="en-US" sz="1400" dirty="0" smtClean="0">
                <a:solidFill>
                  <a:srgbClr val="000000"/>
                </a:solidFill>
                <a:sym typeface="Wingdings"/>
              </a:rPr>
              <a:t>=0,</a:t>
            </a:r>
            <a:r>
              <a:rPr lang="en-US" sz="1400" dirty="0" smtClean="0">
                <a:solidFill>
                  <a:srgbClr val="000000"/>
                </a:solidFill>
              </a:rPr>
              <a:t> x</a:t>
            </a:r>
            <a:r>
              <a:rPr lang="en-US" sz="1400" baseline="-25000" dirty="0" smtClean="0">
                <a:solidFill>
                  <a:srgbClr val="000000"/>
                </a:solidFill>
              </a:rPr>
              <a:t>2</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=0, x</a:t>
            </a:r>
            <a:r>
              <a:rPr lang="en-US" sz="1400" baseline="-25000" dirty="0" smtClean="0">
                <a:solidFill>
                  <a:srgbClr val="000000"/>
                </a:solidFill>
              </a:rPr>
              <a:t>4</a:t>
            </a:r>
            <a:r>
              <a:rPr lang="en-US" sz="1400" dirty="0" smtClean="0">
                <a:solidFill>
                  <a:srgbClr val="000000"/>
                </a:solidFill>
              </a:rPr>
              <a:t>=1, x</a:t>
            </a:r>
            <a:r>
              <a:rPr lang="en-US" sz="1400" baseline="-25000" dirty="0" smtClean="0">
                <a:solidFill>
                  <a:srgbClr val="000000"/>
                </a:solidFill>
              </a:rPr>
              <a:t>5</a:t>
            </a:r>
            <a:r>
              <a:rPr lang="en-US" sz="1400" dirty="0" smtClean="0">
                <a:solidFill>
                  <a:srgbClr val="000000"/>
                </a:solidFill>
              </a:rPr>
              <a:t>=0</a:t>
            </a:r>
            <a:r>
              <a:rPr lang="en-US" sz="1400" dirty="0" smtClean="0">
                <a:solidFill>
                  <a:srgbClr val="000000"/>
                </a:solidFill>
                <a:sym typeface="Wingdings"/>
              </a:rPr>
              <a:t>)</a:t>
            </a:r>
          </a:p>
          <a:p>
            <a:r>
              <a:rPr lang="en-US" sz="1400" dirty="0" smtClean="0">
                <a:solidFill>
                  <a:srgbClr val="000000"/>
                </a:solidFill>
                <a:sym typeface="Wingdings"/>
              </a:rPr>
              <a:t>Pending: </a:t>
            </a:r>
            <a:endParaRPr lang="en-US" sz="1400" dirty="0">
              <a:solidFill>
                <a:srgbClr val="000000"/>
              </a:solidFill>
            </a:endParaRPr>
          </a:p>
        </p:txBody>
      </p:sp>
      <p:sp>
        <p:nvSpPr>
          <p:cNvPr id="15" name="Right Arrow 14"/>
          <p:cNvSpPr/>
          <p:nvPr/>
        </p:nvSpPr>
        <p:spPr>
          <a:xfrm>
            <a:off x="1371600" y="22098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676400" y="2057400"/>
            <a:ext cx="2133600" cy="1200329"/>
          </a:xfrm>
          <a:prstGeom prst="rect">
            <a:avLst/>
          </a:prstGeom>
          <a:noFill/>
        </p:spPr>
        <p:txBody>
          <a:bodyPr wrap="square" rtlCol="0">
            <a:spAutoFit/>
          </a:bodyPr>
          <a:lstStyle/>
          <a:p>
            <a:r>
              <a:rPr lang="en-US" dirty="0" smtClean="0"/>
              <a:t>x</a:t>
            </a:r>
            <a:r>
              <a:rPr lang="en-US" baseline="-25000" dirty="0" smtClean="0"/>
              <a:t>4  </a:t>
            </a:r>
            <a:r>
              <a:rPr lang="en-US" dirty="0" err="1" smtClean="0">
                <a:sym typeface="Symbol"/>
              </a:rPr>
              <a:t></a:t>
            </a:r>
            <a:r>
              <a:rPr lang="en-US" dirty="0" smtClean="0">
                <a:sym typeface="Symbol"/>
              </a:rPr>
              <a:t> </a:t>
            </a:r>
            <a:r>
              <a:rPr lang="en-US" dirty="0" smtClean="0"/>
              <a:t>x</a:t>
            </a:r>
            <a:r>
              <a:rPr lang="en-US" baseline="-25000" dirty="0" smtClean="0"/>
              <a:t>5 </a:t>
            </a:r>
            <a:r>
              <a:rPr lang="en-US" dirty="0" err="1" smtClean="0">
                <a:sym typeface="Symbol"/>
              </a:rPr>
              <a:t></a:t>
            </a:r>
            <a:r>
              <a:rPr lang="en-US" dirty="0" smtClean="0">
                <a:sym typeface="Symbol"/>
              </a:rPr>
              <a:t> </a:t>
            </a:r>
            <a:r>
              <a:rPr lang="en-US" dirty="0" smtClean="0"/>
              <a:t>x</a:t>
            </a:r>
            <a:r>
              <a:rPr lang="en-US" baseline="-25000" dirty="0" smtClean="0"/>
              <a:t>1</a:t>
            </a:r>
            <a:r>
              <a:rPr lang="en-US" dirty="0" smtClean="0">
                <a:sym typeface="Symbol"/>
              </a:rPr>
              <a:t> </a:t>
            </a:r>
            <a:r>
              <a:rPr lang="en-US" dirty="0" smtClean="0"/>
              <a:t>x</a:t>
            </a:r>
            <a:r>
              <a:rPr lang="en-US" baseline="-25000" dirty="0" smtClean="0"/>
              <a:t>2</a:t>
            </a:r>
            <a:r>
              <a:rPr lang="en-US" dirty="0" smtClean="0">
                <a:sym typeface="Symbol"/>
              </a:rPr>
              <a:t> </a:t>
            </a:r>
            <a:r>
              <a:rPr lang="en-US" dirty="0" smtClean="0"/>
              <a:t>x</a:t>
            </a:r>
            <a:r>
              <a:rPr lang="en-US" baseline="-25000" dirty="0" smtClean="0"/>
              <a:t>3</a:t>
            </a:r>
            <a:r>
              <a:rPr lang="en-US" dirty="0" smtClean="0"/>
              <a:t> </a:t>
            </a:r>
          </a:p>
          <a:p>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2 </a:t>
            </a:r>
            <a:r>
              <a:rPr lang="en-US" dirty="0" smtClean="0">
                <a:sym typeface="Symbol"/>
              </a:rPr>
              <a:t></a:t>
            </a:r>
            <a:r>
              <a:rPr lang="en-US" dirty="0" smtClean="0"/>
              <a:t>x</a:t>
            </a:r>
            <a:r>
              <a:rPr lang="en-US" baseline="-25000" dirty="0" smtClean="0"/>
              <a:t>1</a:t>
            </a:r>
            <a:r>
              <a:rPr lang="en-US" dirty="0" smtClean="0"/>
              <a:t> </a:t>
            </a:r>
          </a:p>
          <a:p>
            <a:r>
              <a:rPr lang="en-US" dirty="0" smtClean="0"/>
              <a:t>x</a:t>
            </a:r>
            <a:r>
              <a:rPr lang="en-US" baseline="-25000" dirty="0" smtClean="0"/>
              <a:t>1 </a:t>
            </a:r>
            <a:r>
              <a:rPr lang="en-US" dirty="0" smtClean="0">
                <a:sym typeface="Symbol"/>
              </a:rPr>
              <a:t></a:t>
            </a:r>
            <a:r>
              <a:rPr lang="en-US" dirty="0" smtClean="0"/>
              <a:t>x</a:t>
            </a:r>
            <a:r>
              <a:rPr lang="en-US" baseline="-25000" dirty="0" smtClean="0"/>
              <a:t>2</a:t>
            </a:r>
            <a:r>
              <a:rPr lang="en-US" dirty="0" smtClean="0"/>
              <a:t> </a:t>
            </a:r>
          </a:p>
          <a:p>
            <a:r>
              <a:rPr lang="en-US" dirty="0" smtClean="0">
                <a:sym typeface="Symbol"/>
              </a:rPr>
              <a:t></a:t>
            </a:r>
            <a:r>
              <a:rPr lang="en-US" dirty="0" smtClean="0"/>
              <a:t>x</a:t>
            </a:r>
            <a:r>
              <a:rPr lang="en-US" baseline="-25000" dirty="0" smtClean="0"/>
              <a:t>1</a:t>
            </a:r>
            <a:r>
              <a:rPr lang="en-US" dirty="0" smtClean="0">
                <a:sym typeface="Symbol"/>
              </a:rPr>
              <a:t> </a:t>
            </a:r>
            <a:r>
              <a:rPr lang="en-US" dirty="0" smtClean="0"/>
              <a:t>x</a:t>
            </a:r>
            <a:r>
              <a:rPr lang="en-US" baseline="-25000" dirty="0" smtClean="0"/>
              <a:t>4</a:t>
            </a:r>
            <a:r>
              <a:rPr lang="en-US"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in Chaff: Summary</a:t>
            </a:r>
            <a:endParaRPr lang="en-US" dirty="0"/>
          </a:p>
        </p:txBody>
      </p:sp>
      <p:sp>
        <p:nvSpPr>
          <p:cNvPr id="3" name="Content Placeholder 2"/>
          <p:cNvSpPr>
            <a:spLocks noGrp="1"/>
          </p:cNvSpPr>
          <p:nvPr>
            <p:ph idx="1"/>
          </p:nvPr>
        </p:nvSpPr>
        <p:spPr/>
        <p:txBody>
          <a:bodyPr/>
          <a:lstStyle/>
          <a:p>
            <a:r>
              <a:rPr lang="en-US" sz="2000" dirty="0" smtClean="0"/>
              <a:t>During forward progress: Decisions &amp; implications</a:t>
            </a:r>
          </a:p>
          <a:p>
            <a:pPr lvl="1"/>
            <a:r>
              <a:rPr lang="en-US" sz="1600" dirty="0" smtClean="0"/>
              <a:t>Only need to examine clauses where a watched literal is set to 0</a:t>
            </a:r>
          </a:p>
          <a:p>
            <a:pPr lvl="1"/>
            <a:r>
              <a:rPr lang="en-US" sz="1600" dirty="0" smtClean="0"/>
              <a:t>Can ignore any assignments of literals to 1</a:t>
            </a:r>
          </a:p>
          <a:p>
            <a:pPr lvl="1"/>
            <a:r>
              <a:rPr lang="en-US" sz="1600" dirty="0" smtClean="0"/>
              <a:t>Can ignore assignments of non-watched literals</a:t>
            </a:r>
          </a:p>
          <a:p>
            <a:r>
              <a:rPr lang="en-US" sz="2000" dirty="0" smtClean="0"/>
              <a:t>During backtrack: Unwind assignment stack</a:t>
            </a:r>
          </a:p>
          <a:p>
            <a:pPr lvl="1"/>
            <a:r>
              <a:rPr lang="en-US" sz="1600" dirty="0" smtClean="0"/>
              <a:t>No sequence of backtracking affects watched literals</a:t>
            </a:r>
          </a:p>
          <a:p>
            <a:pPr lvl="1"/>
            <a:r>
              <a:rPr lang="en-US" sz="1600" dirty="0" smtClean="0"/>
              <a:t>So no action is required at all to </a:t>
            </a:r>
            <a:r>
              <a:rPr lang="en-US" sz="1600" dirty="0" err="1" smtClean="0"/>
              <a:t>unassign</a:t>
            </a:r>
            <a:r>
              <a:rPr lang="en-US" sz="1600" dirty="0" smtClean="0"/>
              <a:t> variables</a:t>
            </a:r>
          </a:p>
          <a:p>
            <a:r>
              <a:rPr lang="en-US" sz="2000" dirty="0" smtClean="0"/>
              <a:t>Overall</a:t>
            </a:r>
          </a:p>
          <a:p>
            <a:pPr lvl="1"/>
            <a:r>
              <a:rPr lang="en-US" sz="1600" dirty="0" smtClean="0"/>
              <a:t>Minimize clause access</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in CP</a:t>
            </a:r>
            <a:endParaRPr lang="en-US" dirty="0"/>
          </a:p>
        </p:txBody>
      </p:sp>
      <p:sp>
        <p:nvSpPr>
          <p:cNvPr id="3" name="Content Placeholder 2"/>
          <p:cNvSpPr>
            <a:spLocks noGrp="1"/>
          </p:cNvSpPr>
          <p:nvPr>
            <p:ph idx="1"/>
          </p:nvPr>
        </p:nvSpPr>
        <p:spPr/>
        <p:txBody>
          <a:bodyPr/>
          <a:lstStyle/>
          <a:p>
            <a:r>
              <a:rPr lang="en-US" sz="2000" dirty="0" smtClean="0"/>
              <a:t>Filters domains, bounds, constraints</a:t>
            </a:r>
          </a:p>
          <a:p>
            <a:r>
              <a:rPr lang="en-US" sz="2000" dirty="0" smtClean="0"/>
              <a:t>Many, many consistency properties &amp; algorithms proposed</a:t>
            </a:r>
          </a:p>
          <a:p>
            <a:r>
              <a:rPr lang="en-US" sz="2000" dirty="0" smtClean="0"/>
              <a:t>BCP in SAT is analogous to arc-consistency in CP</a:t>
            </a:r>
          </a:p>
          <a:p>
            <a:pPr lvl="1"/>
            <a:r>
              <a:rPr lang="en-US" sz="1600" dirty="0" smtClean="0"/>
              <a:t>For binary constraints: AC-4, AC-5, AC-6, AC-7</a:t>
            </a:r>
          </a:p>
          <a:p>
            <a:pPr lvl="1"/>
            <a:r>
              <a:rPr lang="en-US" sz="1600" dirty="0" smtClean="0"/>
              <a:t>For global constraints: </a:t>
            </a:r>
            <a:r>
              <a:rPr lang="en-US" sz="1600" dirty="0" err="1" smtClean="0"/>
              <a:t>allDiff</a:t>
            </a:r>
            <a:endParaRPr lang="en-US" sz="1600" dirty="0" smtClean="0"/>
          </a:p>
          <a:p>
            <a:pPr lvl="1"/>
            <a:r>
              <a:rPr lang="en-US" sz="1600" dirty="0" smtClean="0"/>
              <a:t>However, none of them considers ‘backtracking burden’ as Chaff BCP does (except for work on residual support by </a:t>
            </a:r>
            <a:r>
              <a:rPr lang="en-US" sz="1600" dirty="0" err="1" smtClean="0"/>
              <a:t>Chavalit</a:t>
            </a:r>
            <a:r>
              <a:rPr lang="en-US" sz="1600" dirty="0" smtClean="0"/>
              <a:t> et al. and </a:t>
            </a:r>
            <a:r>
              <a:rPr lang="en-US" sz="1600" dirty="0" err="1" smtClean="0"/>
              <a:t>Lecoutre</a:t>
            </a:r>
            <a:r>
              <a:rPr lang="en-US" sz="1600" dirty="0" smtClean="0"/>
              <a:t> et al.)</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DPLL Framework</a:t>
            </a:r>
            <a:endParaRPr lang="en-US" dirty="0"/>
          </a:p>
        </p:txBody>
      </p:sp>
      <p:sp>
        <p:nvSpPr>
          <p:cNvPr id="4" name="TextBox 3"/>
          <p:cNvSpPr txBox="1"/>
          <p:nvPr/>
        </p:nvSpPr>
        <p:spPr>
          <a:xfrm>
            <a:off x="1828800" y="2209800"/>
            <a:ext cx="5791200" cy="3477875"/>
          </a:xfrm>
          <a:prstGeom prst="rect">
            <a:avLst/>
          </a:prstGeom>
          <a:noFill/>
        </p:spPr>
        <p:txBody>
          <a:bodyPr wrap="square" rtlCol="0">
            <a:spAutoFit/>
          </a:bodyPr>
          <a:lstStyle/>
          <a:p>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false</a:t>
            </a:r>
            <a:endParaRPr lang="en-US" sz="2000" dirty="0" smtClean="0">
              <a:latin typeface="Consolas"/>
              <a:cs typeface="Consolas"/>
            </a:endParaRPr>
          </a:p>
          <a:p>
            <a:r>
              <a:rPr lang="en-US" sz="2000" i="1" dirty="0" smtClean="0">
                <a:latin typeface="Consolas"/>
                <a:cs typeface="Consolas"/>
              </a:rPr>
              <a:t>level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0</a:t>
            </a:r>
          </a:p>
          <a:p>
            <a:r>
              <a:rPr lang="en-US" sz="2000" b="1" dirty="0" smtClean="0">
                <a:latin typeface="Consolas"/>
                <a:cs typeface="Consolas"/>
              </a:rPr>
              <a:t>While </a:t>
            </a:r>
            <a:r>
              <a:rPr lang="en-US" sz="2000" i="1" dirty="0" smtClean="0">
                <a:latin typeface="Consolas"/>
                <a:cs typeface="Consolas"/>
              </a:rPr>
              <a:t>sat </a:t>
            </a:r>
            <a:r>
              <a:rPr lang="en-US" sz="2000" dirty="0" smtClean="0">
                <a:latin typeface="Consolas"/>
                <a:cs typeface="Consolas"/>
              </a:rPr>
              <a:t>= false</a:t>
            </a:r>
          </a:p>
          <a:p>
            <a:r>
              <a:rPr lang="en-US" sz="2000" dirty="0" smtClean="0">
                <a:latin typeface="Consolas"/>
                <a:cs typeface="Consolas"/>
              </a:rPr>
              <a:t>  </a:t>
            </a:r>
            <a:r>
              <a:rPr lang="en-US" sz="2000" b="1" dirty="0" smtClean="0">
                <a:latin typeface="Consolas"/>
                <a:cs typeface="Consolas"/>
              </a:rPr>
              <a:t>If </a:t>
            </a:r>
            <a:r>
              <a:rPr lang="en-US" sz="2000" cap="small" dirty="0" err="1" smtClean="0">
                <a:latin typeface="Consolas"/>
                <a:cs typeface="Consolas"/>
              </a:rPr>
              <a:t>DecideNextBranch</a:t>
            </a:r>
            <a:endParaRPr lang="en-US" sz="2000" cap="small" dirty="0" smtClean="0">
              <a:latin typeface="Consolas"/>
              <a:cs typeface="Consolas"/>
            </a:endParaRPr>
          </a:p>
          <a:p>
            <a:r>
              <a:rPr lang="en-US" sz="2000" dirty="0" smtClean="0">
                <a:latin typeface="Consolas"/>
                <a:cs typeface="Consolas"/>
              </a:rPr>
              <a:t>     </a:t>
            </a:r>
            <a:r>
              <a:rPr lang="en-US" sz="2000" b="1" dirty="0" smtClean="0">
                <a:latin typeface="Consolas"/>
                <a:cs typeface="Consolas"/>
              </a:rPr>
              <a:t>While </a:t>
            </a:r>
            <a:r>
              <a:rPr lang="en-US" sz="2000" cap="small" dirty="0" smtClean="0">
                <a:latin typeface="Consolas"/>
                <a:cs typeface="Consolas"/>
              </a:rPr>
              <a:t>Deduce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a:t>
            </a:r>
            <a:r>
              <a:rPr lang="en-US" sz="2000" dirty="0" smtClean="0">
                <a:latin typeface="Consolas"/>
                <a:cs typeface="Consolas"/>
              </a:rPr>
              <a:t>conflict</a:t>
            </a:r>
          </a:p>
          <a:p>
            <a:r>
              <a:rPr lang="en-US" sz="2000" dirty="0" smtClean="0">
                <a:solidFill>
                  <a:srgbClr val="FF0000"/>
                </a:solidFill>
                <a:latin typeface="Consolas"/>
                <a:cs typeface="Consolas"/>
              </a:rPr>
              <a:t>        </a:t>
            </a:r>
            <a:r>
              <a:rPr lang="en-US" sz="2000" i="1" dirty="0" smtClean="0">
                <a:solidFill>
                  <a:srgbClr val="FF0000"/>
                </a:solidFill>
                <a:latin typeface="Consolas"/>
                <a:cs typeface="Consolas"/>
              </a:rPr>
              <a:t>level</a:t>
            </a:r>
            <a:r>
              <a:rPr lang="en-US" sz="2000" dirty="0" smtClean="0">
                <a:solidFill>
                  <a:srgbClr val="FF0000"/>
                </a:solidFill>
                <a:latin typeface="Consolas"/>
                <a:cs typeface="Consolas"/>
              </a:rPr>
              <a:t> </a:t>
            </a:r>
            <a:r>
              <a:rPr lang="en-US" sz="2000" dirty="0" err="1" smtClean="0">
                <a:solidFill>
                  <a:srgbClr val="FF0000"/>
                </a:solidFill>
                <a:latin typeface="Consolas"/>
                <a:cs typeface="Consolas"/>
                <a:sym typeface="Symbol" charset="2"/>
              </a:rPr>
              <a:t></a:t>
            </a:r>
            <a:r>
              <a:rPr lang="en-US" sz="2000" dirty="0" smtClean="0">
                <a:solidFill>
                  <a:srgbClr val="FF0000"/>
                </a:solidFill>
                <a:latin typeface="Consolas"/>
                <a:cs typeface="Consolas"/>
              </a:rPr>
              <a:t> </a:t>
            </a:r>
            <a:r>
              <a:rPr lang="en-US" sz="2000" cap="small" dirty="0" err="1" smtClean="0">
                <a:solidFill>
                  <a:srgbClr val="FF0000"/>
                </a:solidFill>
                <a:latin typeface="Consolas"/>
                <a:cs typeface="Consolas"/>
              </a:rPr>
              <a:t>AnalyzeConflicts</a:t>
            </a:r>
            <a:endParaRPr lang="en-US" sz="2000" cap="small" dirty="0" smtClean="0">
              <a:solidFill>
                <a:srgbClr val="FF0000"/>
              </a:solidFill>
              <a:latin typeface="Consolas"/>
              <a:cs typeface="Consolas"/>
            </a:endParaRPr>
          </a:p>
          <a:p>
            <a:r>
              <a:rPr lang="en-US" sz="2000" dirty="0" smtClean="0">
                <a:latin typeface="Consolas"/>
                <a:cs typeface="Consolas"/>
              </a:rPr>
              <a:t>        </a:t>
            </a:r>
            <a:r>
              <a:rPr lang="en-US" sz="2000" b="1" dirty="0" smtClean="0">
                <a:latin typeface="Consolas"/>
                <a:cs typeface="Consolas"/>
              </a:rPr>
              <a:t>If </a:t>
            </a:r>
            <a:r>
              <a:rPr lang="en-US" sz="2000" i="1" dirty="0" smtClean="0">
                <a:latin typeface="Consolas"/>
                <a:cs typeface="Consolas"/>
              </a:rPr>
              <a:t>level </a:t>
            </a:r>
            <a:r>
              <a:rPr lang="en-US" sz="2000" dirty="0" smtClean="0">
                <a:latin typeface="Consolas"/>
                <a:cs typeface="Consolas"/>
              </a:rPr>
              <a:t>&lt; 0</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a:t>
            </a:r>
            <a:endParaRPr lang="en-US" sz="2000" dirty="0" smtClean="0">
              <a:latin typeface="Consolas"/>
              <a:cs typeface="Consolas"/>
            </a:endParaRPr>
          </a:p>
          <a:p>
            <a:r>
              <a:rPr lang="en-US" sz="2000" dirty="0" smtClean="0">
                <a:latin typeface="Consolas"/>
                <a:cs typeface="Consolas"/>
              </a:rPr>
              <a:t>        </a:t>
            </a:r>
            <a:r>
              <a:rPr lang="en-US" sz="2000" b="1" dirty="0" smtClean="0">
                <a:latin typeface="Consolas"/>
                <a:cs typeface="Consolas"/>
              </a:rPr>
              <a:t>Else </a:t>
            </a:r>
            <a:r>
              <a:rPr lang="en-US" sz="2000" cap="small" dirty="0" err="1" smtClean="0">
                <a:latin typeface="Consolas"/>
                <a:cs typeface="Consolas"/>
              </a:rPr>
              <a:t>Backtrack</a:t>
            </a:r>
            <a:r>
              <a:rPr lang="en-US" sz="2000" dirty="0" err="1" smtClean="0">
                <a:latin typeface="Consolas"/>
                <a:cs typeface="Consolas"/>
              </a:rPr>
              <a:t>(</a:t>
            </a:r>
            <a:r>
              <a:rPr lang="en-US" sz="2000" i="1" dirty="0" err="1" smtClean="0">
                <a:latin typeface="Consolas"/>
                <a:cs typeface="Consolas"/>
              </a:rPr>
              <a:t>level</a:t>
            </a:r>
            <a:r>
              <a:rPr lang="en-US" sz="2000" dirty="0" smtClean="0">
                <a:latin typeface="Consolas"/>
                <a:cs typeface="Consolas"/>
              </a:rPr>
              <a:t>)</a:t>
            </a:r>
          </a:p>
          <a:p>
            <a:r>
              <a:rPr lang="en-US" sz="2000" dirty="0" smtClean="0">
                <a:latin typeface="Consolas"/>
                <a:cs typeface="Consolas"/>
              </a:rPr>
              <a:t>  </a:t>
            </a:r>
            <a:r>
              <a:rPr lang="en-US" sz="2000" b="1" dirty="0" smtClean="0">
                <a:latin typeface="Consolas"/>
                <a:cs typeface="Consolas"/>
              </a:rPr>
              <a:t>Else </a:t>
            </a:r>
          </a:p>
          <a:p>
            <a:r>
              <a:rPr lang="en-US" sz="2000" dirty="0" smtClean="0">
                <a:latin typeface="Consolas"/>
                <a:cs typeface="Consolas"/>
              </a:rPr>
              <a:t>     </a:t>
            </a:r>
            <a:r>
              <a:rPr lang="en-US" sz="2000" b="1" dirty="0" smtClean="0">
                <a:latin typeface="Consolas"/>
                <a:cs typeface="Consolas"/>
              </a:rPr>
              <a:t>Return </a:t>
            </a:r>
            <a:r>
              <a:rPr lang="en-US" sz="2000" i="1" dirty="0" smtClean="0">
                <a:latin typeface="Consolas"/>
                <a:cs typeface="Consolas"/>
              </a:rPr>
              <a:t>sat </a:t>
            </a:r>
            <a:r>
              <a:rPr lang="en-US" sz="2000" dirty="0" err="1" smtClean="0">
                <a:solidFill>
                  <a:srgbClr val="000000"/>
                </a:solidFill>
                <a:latin typeface="Consolas"/>
                <a:cs typeface="Consolas"/>
                <a:sym typeface="Symbol" charset="2"/>
              </a:rPr>
              <a:t></a:t>
            </a:r>
            <a:r>
              <a:rPr lang="en-US" sz="2000" dirty="0" smtClean="0">
                <a:solidFill>
                  <a:srgbClr val="000000"/>
                </a:solidFill>
                <a:latin typeface="Consolas"/>
                <a:cs typeface="Consolas"/>
                <a:sym typeface="Symbol" charset="2"/>
              </a:rPr>
              <a:t> true</a:t>
            </a:r>
            <a:endParaRPr lang="en-US" sz="2000" i="1" dirty="0" smtClean="0">
              <a:latin typeface="Consolas"/>
              <a:cs typeface="Consolas"/>
            </a:endParaRPr>
          </a:p>
          <a:p>
            <a:endParaRPr lang="en-US" b="1" dirty="0">
              <a:latin typeface="Courier New"/>
              <a:cs typeface="Courier New"/>
            </a:endParaRPr>
          </a:p>
        </p:txBody>
      </p:sp>
      <p:sp>
        <p:nvSpPr>
          <p:cNvPr id="5" name="Slide Number Placeholder 4"/>
          <p:cNvSpPr>
            <a:spLocks noGrp="1"/>
          </p:cNvSpPr>
          <p:nvPr>
            <p:ph type="sldNum" sz="quarter" idx="12"/>
          </p:nvPr>
        </p:nvSpPr>
        <p:spPr/>
        <p:txBody>
          <a:bodyPr/>
          <a:lstStyle/>
          <a:p>
            <a:fld id="{32E6F7C4-CF77-449A-8837-AC119188FB74}" type="slidenum">
              <a:rPr lang="en-US" altLang="en-US" smtClean="0"/>
              <a:pPr/>
              <a:t>49</a:t>
            </a:fld>
            <a:endParaRPr lang="en-US" altLang="en-US"/>
          </a:p>
        </p:txBody>
      </p:sp>
      <p:sp>
        <p:nvSpPr>
          <p:cNvPr id="6" name="TextBox 5"/>
          <p:cNvSpPr txBox="1"/>
          <p:nvPr/>
        </p:nvSpPr>
        <p:spPr>
          <a:xfrm>
            <a:off x="5181600" y="2133600"/>
            <a:ext cx="3810000" cy="738664"/>
          </a:xfrm>
          <a:prstGeom prst="rect">
            <a:avLst/>
          </a:prstGeom>
          <a:noFill/>
        </p:spPr>
        <p:txBody>
          <a:bodyPr wrap="square" rtlCol="0">
            <a:spAutoFit/>
          </a:bodyPr>
          <a:lstStyle/>
          <a:p>
            <a:pPr>
              <a:buFont typeface="Arial"/>
              <a:buChar char="•"/>
            </a:pPr>
            <a:r>
              <a:rPr lang="en-US" sz="1400" cap="small" dirty="0" smtClean="0">
                <a:latin typeface="Courier New"/>
                <a:cs typeface="Courier New"/>
              </a:rPr>
              <a:t> </a:t>
            </a:r>
            <a:r>
              <a:rPr lang="en-US" sz="1400" cap="small" dirty="0" err="1" smtClean="0">
                <a:latin typeface="Consolas"/>
                <a:cs typeface="Consolas"/>
              </a:rPr>
              <a:t>DecideNextBranch</a:t>
            </a:r>
            <a:r>
              <a:rPr lang="en-US" sz="1400" cap="small" dirty="0" smtClean="0">
                <a:latin typeface="Consolas"/>
                <a:cs typeface="Consolas"/>
              </a:rPr>
              <a:t>: </a:t>
            </a:r>
            <a:r>
              <a:rPr lang="en-US" sz="1400" dirty="0" smtClean="0">
                <a:latin typeface="+mn-lt"/>
                <a:cs typeface="Consolas"/>
              </a:rPr>
              <a:t>Branching/Ordering</a:t>
            </a:r>
          </a:p>
          <a:p>
            <a:pPr>
              <a:buFont typeface="Arial"/>
              <a:buChar char="•"/>
            </a:pPr>
            <a:r>
              <a:rPr lang="en-US" sz="1400" cap="small" dirty="0" smtClean="0">
                <a:latin typeface="Consolas"/>
                <a:cs typeface="Consolas"/>
              </a:rPr>
              <a:t> Deduce: </a:t>
            </a:r>
            <a:r>
              <a:rPr lang="en-US" sz="1400" dirty="0" smtClean="0">
                <a:latin typeface="+mn-lt"/>
                <a:cs typeface="Consolas"/>
              </a:rPr>
              <a:t>Pruning/Propagation</a:t>
            </a:r>
            <a:endParaRPr lang="en-US" sz="1400" cap="small" dirty="0" smtClean="0">
              <a:latin typeface="+mn-lt"/>
              <a:cs typeface="Consolas"/>
            </a:endParaRPr>
          </a:p>
          <a:p>
            <a:pPr>
              <a:buFont typeface="Arial"/>
              <a:buChar char="•"/>
            </a:pPr>
            <a:r>
              <a:rPr lang="en-US" sz="1400" cap="small" dirty="0" smtClean="0">
                <a:solidFill>
                  <a:srgbClr val="FF0000"/>
                </a:solidFill>
                <a:latin typeface="Consolas"/>
                <a:cs typeface="Consolas"/>
              </a:rPr>
              <a:t> </a:t>
            </a:r>
            <a:r>
              <a:rPr lang="en-US" sz="1400" cap="small" dirty="0" err="1" smtClean="0">
                <a:solidFill>
                  <a:srgbClr val="FF0000"/>
                </a:solidFill>
                <a:latin typeface="Consolas"/>
                <a:cs typeface="Consolas"/>
              </a:rPr>
              <a:t>AnalyzeConflicts</a:t>
            </a:r>
            <a:r>
              <a:rPr lang="en-US" sz="1400" cap="small" dirty="0" smtClean="0">
                <a:solidFill>
                  <a:srgbClr val="FF0000"/>
                </a:solidFill>
                <a:latin typeface="Consolas"/>
                <a:cs typeface="Consolas"/>
              </a:rPr>
              <a:t>: </a:t>
            </a:r>
            <a:r>
              <a:rPr lang="en-US" sz="1400" dirty="0" smtClean="0">
                <a:solidFill>
                  <a:srgbClr val="FF0000"/>
                </a:solidFill>
                <a:latin typeface="+mn-lt"/>
                <a:cs typeface="Consolas"/>
              </a:rPr>
              <a:t>Backtracking/Learning</a:t>
            </a:r>
            <a:endParaRPr lang="en-US" sz="1400" dirty="0">
              <a:solidFill>
                <a:srgbClr val="FF0000"/>
              </a:solidFill>
              <a:latin typeface="+mn-lt"/>
              <a:cs typeface="Consola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 problem into SAT</a:t>
            </a:r>
            <a:endParaRPr lang="en-US" dirty="0"/>
          </a:p>
        </p:txBody>
      </p:sp>
      <p:sp>
        <p:nvSpPr>
          <p:cNvPr id="3" name="Content Placeholder 2"/>
          <p:cNvSpPr>
            <a:spLocks noGrp="1"/>
          </p:cNvSpPr>
          <p:nvPr>
            <p:ph idx="1"/>
          </p:nvPr>
        </p:nvSpPr>
        <p:spPr/>
        <p:txBody>
          <a:bodyPr/>
          <a:lstStyle/>
          <a:p>
            <a:r>
              <a:rPr lang="en-US" dirty="0" smtClean="0"/>
              <a:t>Convert a Boolean Circuit into CNF</a:t>
            </a:r>
          </a:p>
          <a:p>
            <a:pPr lvl="1"/>
            <a:r>
              <a:rPr lang="en-US" sz="2000" dirty="0" smtClean="0"/>
              <a:t>Example: Combinational Equivalence Checking</a:t>
            </a:r>
            <a:endParaRPr lang="en-US" sz="2000" dirty="0"/>
          </a:p>
        </p:txBody>
      </p:sp>
      <p:pic>
        <p:nvPicPr>
          <p:cNvPr id="4" name="Picture 3"/>
          <p:cNvPicPr>
            <a:picLocks noChangeAspect="1"/>
          </p:cNvPicPr>
          <p:nvPr/>
        </p:nvPicPr>
        <p:blipFill>
          <a:blip r:embed="rId2"/>
          <a:stretch>
            <a:fillRect/>
          </a:stretch>
        </p:blipFill>
        <p:spPr>
          <a:xfrm>
            <a:off x="1676400" y="2971800"/>
            <a:ext cx="5219700" cy="3403600"/>
          </a:xfrm>
          <a:prstGeom prst="rect">
            <a:avLst/>
          </a:prstGeom>
        </p:spPr>
      </p:pic>
      <p:sp>
        <p:nvSpPr>
          <p:cNvPr id="5" name="Slide Number Placeholder 4"/>
          <p:cNvSpPr>
            <a:spLocks noGrp="1"/>
          </p:cNvSpPr>
          <p:nvPr>
            <p:ph type="sldNum" sz="quarter" idx="12"/>
          </p:nvPr>
        </p:nvSpPr>
        <p:spPr/>
        <p:txBody>
          <a:bodyPr/>
          <a:lstStyle/>
          <a:p>
            <a:fld id="{32E6F7C4-CF77-449A-8837-AC119188FB74}" type="slidenum">
              <a:rPr lang="en-US" altLang="en-US" smtClean="0"/>
              <a:pPr/>
              <a:t>5</a:t>
            </a:fld>
            <a:endParaRPr lang="en-US" altLang="en-US"/>
          </a:p>
        </p:txBody>
      </p:sp>
      <p:sp>
        <p:nvSpPr>
          <p:cNvPr id="7" name="TextBox 6"/>
          <p:cNvSpPr txBox="1"/>
          <p:nvPr/>
        </p:nvSpPr>
        <p:spPr>
          <a:xfrm>
            <a:off x="3581400" y="3124200"/>
            <a:ext cx="838200" cy="307777"/>
          </a:xfrm>
          <a:prstGeom prst="rect">
            <a:avLst/>
          </a:prstGeom>
          <a:noFill/>
        </p:spPr>
        <p:txBody>
          <a:bodyPr wrap="square" rtlCol="0">
            <a:spAutoFit/>
          </a:bodyPr>
          <a:lstStyle/>
          <a:p>
            <a:r>
              <a:rPr lang="en-US" sz="1400" dirty="0" smtClean="0"/>
              <a:t>XOR</a:t>
            </a:r>
            <a:endParaRPr lang="en-US" sz="1400" dirty="0"/>
          </a:p>
        </p:txBody>
      </p:sp>
      <p:sp>
        <p:nvSpPr>
          <p:cNvPr id="8" name="TextBox 7"/>
          <p:cNvSpPr txBox="1"/>
          <p:nvPr/>
        </p:nvSpPr>
        <p:spPr>
          <a:xfrm>
            <a:off x="3962400" y="4569023"/>
            <a:ext cx="838200" cy="307777"/>
          </a:xfrm>
          <a:prstGeom prst="rect">
            <a:avLst/>
          </a:prstGeom>
          <a:noFill/>
        </p:spPr>
        <p:txBody>
          <a:bodyPr wrap="square" rtlCol="0">
            <a:spAutoFit/>
          </a:bodyPr>
          <a:lstStyle/>
          <a:p>
            <a:r>
              <a:rPr lang="en-US" sz="1400" dirty="0" smtClean="0"/>
              <a:t>OR</a:t>
            </a:r>
            <a:endParaRPr lang="en-US" sz="1400" dirty="0"/>
          </a:p>
        </p:txBody>
      </p:sp>
      <p:sp>
        <p:nvSpPr>
          <p:cNvPr id="9" name="TextBox 8"/>
          <p:cNvSpPr txBox="1"/>
          <p:nvPr/>
        </p:nvSpPr>
        <p:spPr>
          <a:xfrm>
            <a:off x="4038600" y="5712023"/>
            <a:ext cx="838200" cy="307777"/>
          </a:xfrm>
          <a:prstGeom prst="rect">
            <a:avLst/>
          </a:prstGeom>
          <a:noFill/>
        </p:spPr>
        <p:txBody>
          <a:bodyPr wrap="square" rtlCol="0">
            <a:spAutoFit/>
          </a:bodyPr>
          <a:lstStyle/>
          <a:p>
            <a:r>
              <a:rPr lang="en-US" sz="1400" dirty="0" smtClean="0"/>
              <a:t>OR</a:t>
            </a:r>
            <a:endParaRPr lang="en-US" sz="1400" dirty="0"/>
          </a:p>
        </p:txBody>
      </p:sp>
      <p:sp>
        <p:nvSpPr>
          <p:cNvPr id="10" name="TextBox 9"/>
          <p:cNvSpPr txBox="1"/>
          <p:nvPr/>
        </p:nvSpPr>
        <p:spPr>
          <a:xfrm>
            <a:off x="5105400" y="5181600"/>
            <a:ext cx="838200" cy="307777"/>
          </a:xfrm>
          <a:prstGeom prst="rect">
            <a:avLst/>
          </a:prstGeom>
          <a:noFill/>
        </p:spPr>
        <p:txBody>
          <a:bodyPr wrap="square" rtlCol="0">
            <a:spAutoFit/>
          </a:bodyPr>
          <a:lstStyle/>
          <a:p>
            <a:r>
              <a:rPr lang="en-US" sz="1400" dirty="0" smtClean="0"/>
              <a:t>AND</a:t>
            </a:r>
            <a:endParaRPr lang="en-US" sz="1400" dirty="0"/>
          </a:p>
        </p:txBody>
      </p:sp>
      <p:sp>
        <p:nvSpPr>
          <p:cNvPr id="12" name="TextBox 11"/>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5" name="TextBox 4"/>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ym typeface="Symbol"/>
              </a:rPr>
              <a:t></a:t>
            </a:r>
            <a:r>
              <a:rPr lang="en-US" dirty="0" smtClean="0"/>
              <a:t>x</a:t>
            </a:r>
            <a:r>
              <a:rPr lang="en-US" baseline="-25000" dirty="0" smtClean="0"/>
              <a:t>1</a:t>
            </a:r>
            <a:r>
              <a:rPr lang="en-US" dirty="0" smtClean="0">
                <a:sym typeface="Symbol"/>
              </a:rPr>
              <a:t></a:t>
            </a:r>
            <a:r>
              <a:rPr lang="en-US" dirty="0" smtClean="0"/>
              <a:t>x</a:t>
            </a:r>
            <a:r>
              <a:rPr lang="en-US" baseline="-25000" dirty="0" smtClean="0"/>
              <a:t>2</a:t>
            </a:r>
            <a:r>
              <a:rPr lang="en-US" dirty="0" smtClean="0"/>
              <a:t> </a:t>
            </a:r>
          </a:p>
          <a:p>
            <a:r>
              <a:rPr lang="en-US" dirty="0" smtClean="0"/>
              <a:t>(c</a:t>
            </a:r>
            <a:r>
              <a:rPr lang="en-US" baseline="-25000" dirty="0" smtClean="0"/>
              <a:t>2</a:t>
            </a:r>
            <a:r>
              <a:rPr lang="en-US" dirty="0" smtClean="0"/>
              <a:t>) </a:t>
            </a:r>
            <a:r>
              <a:rPr lang="en-US" dirty="0" smtClean="0">
                <a:sym typeface="Symbol"/>
              </a:rPr>
              <a:t></a:t>
            </a:r>
            <a:r>
              <a:rPr lang="en-US" dirty="0" smtClean="0"/>
              <a:t>x</a:t>
            </a:r>
            <a:r>
              <a:rPr lang="en-US" baseline="-25000" dirty="0" smtClean="0"/>
              <a:t>1</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4</a:t>
            </a:r>
            <a:r>
              <a:rPr lang="en-US" dirty="0" smtClean="0"/>
              <a:t> </a:t>
            </a:r>
          </a:p>
          <a:p>
            <a:r>
              <a:rPr lang="en-US" dirty="0" smtClean="0"/>
              <a:t>(c</a:t>
            </a:r>
            <a:r>
              <a:rPr lang="en-US" baseline="-25000" dirty="0" smtClean="0"/>
              <a:t>3</a:t>
            </a:r>
            <a:r>
              <a:rPr lang="en-US" dirty="0" smtClean="0"/>
              <a:t>) x</a:t>
            </a:r>
            <a:r>
              <a:rPr lang="en-US" baseline="-25000" dirty="0" smtClean="0"/>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5" name="TextBox 4"/>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t>x</a:t>
            </a:r>
            <a:r>
              <a:rPr lang="en-US" baseline="-25000" dirty="0" smtClean="0"/>
              <a:t>2</a:t>
            </a:r>
            <a:r>
              <a:rPr lang="en-US" dirty="0" smtClean="0"/>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4</a:t>
            </a:r>
            <a:r>
              <a:rPr lang="en-US" dirty="0" smtClean="0"/>
              <a:t> </a:t>
            </a:r>
          </a:p>
          <a:p>
            <a:r>
              <a:rPr lang="en-US" dirty="0" smtClean="0"/>
              <a:t>(c</a:t>
            </a:r>
            <a:r>
              <a:rPr lang="en-US" baseline="-25000" dirty="0" smtClean="0"/>
              <a:t>3</a:t>
            </a:r>
            <a:r>
              <a:rPr lang="en-US" dirty="0" smtClean="0"/>
              <a:t>) x</a:t>
            </a:r>
            <a:r>
              <a:rPr lang="en-US" baseline="-25000" dirty="0" smtClean="0"/>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7" name="Rectangle 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a:t>
            </a:r>
            <a:endParaRPr lang="en-US" sz="1400" dirty="0">
              <a:solidFill>
                <a:srgbClr val="000000"/>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4" name="TextBox 13"/>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51</a:t>
            </a:fld>
            <a:endParaRPr lang="en-US" altLang="en-US" dirty="0"/>
          </a:p>
        </p:txBody>
      </p:sp>
      <p:sp>
        <p:nvSpPr>
          <p:cNvPr id="15" name="TextBox 14"/>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5" name="TextBox 4"/>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7" name="Rectangle 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52</a:t>
            </a:fld>
            <a:endParaRPr lang="en-US" altLang="en-US" dirty="0"/>
          </a:p>
        </p:txBody>
      </p:sp>
      <p:sp>
        <p:nvSpPr>
          <p:cNvPr id="18" name="TextBox 17"/>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21" name="TextBox 20"/>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22" name="TextBox 21"/>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7" name="Rectangle 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18" name="Rectangle 17"/>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2" name="Straight Arrow Connector 41"/>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53</a:t>
            </a:fld>
            <a:endParaRPr lang="en-US" altLang="en-US" dirty="0"/>
          </a:p>
        </p:txBody>
      </p:sp>
      <p:sp>
        <p:nvSpPr>
          <p:cNvPr id="48" name="TextBox 47"/>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24" name="TextBox 23"/>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25" name="TextBox 24"/>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26" name="TextBox 25"/>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27" name="TextBox 26"/>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28" name="TextBox 27"/>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7" name="Rectangle 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18" name="Rectangle 17"/>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3" name="Oval 32"/>
          <p:cNvSpPr/>
          <p:nvPr/>
        </p:nvSpPr>
        <p:spPr>
          <a:xfrm>
            <a:off x="5257800" y="2743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4" name="Straight Arrow Connector 33"/>
          <p:cNvCxnSpPr/>
          <p:nvPr/>
        </p:nvCxnSpPr>
        <p:spPr>
          <a:xfrm rot="5400000">
            <a:off x="4838700" y="3086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5638800" y="3124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943600" y="2819400"/>
            <a:ext cx="28956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4</a:t>
            </a:r>
            <a:r>
              <a:rPr lang="en-US" sz="1400" dirty="0" smtClean="0">
                <a:solidFill>
                  <a:srgbClr val="000000"/>
                </a:solidFill>
              </a:rPr>
              <a:t>=0</a:t>
            </a:r>
            <a:endParaRPr lang="en-US" sz="1400" dirty="0">
              <a:solidFill>
                <a:srgbClr val="000000"/>
              </a:solidFill>
            </a:endParaRPr>
          </a:p>
        </p:txBody>
      </p:sp>
      <p:cxnSp>
        <p:nvCxnSpPr>
          <p:cNvPr id="42" name="Straight Arrow Connector 41"/>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62000" y="5486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54</a:t>
            </a:fld>
            <a:endParaRPr lang="en-US" altLang="en-US" dirty="0"/>
          </a:p>
        </p:txBody>
      </p:sp>
      <p:sp>
        <p:nvSpPr>
          <p:cNvPr id="48" name="TextBox 47"/>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t>x</a:t>
            </a:r>
            <a:r>
              <a:rPr lang="en-US" baseline="-25000" dirty="0" smtClean="0"/>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t>x</a:t>
            </a:r>
            <a:r>
              <a:rPr lang="en-US" baseline="-25000" dirty="0" smtClean="0"/>
              <a:t>3</a:t>
            </a:r>
            <a:r>
              <a:rPr lang="en-US" dirty="0" smtClean="0">
                <a:sym typeface="Symbol"/>
              </a:rPr>
              <a:t></a:t>
            </a:r>
            <a:r>
              <a:rPr lang="en-US" dirty="0" smtClean="0"/>
              <a:t>x</a:t>
            </a:r>
            <a:r>
              <a:rPr lang="en-US" baseline="-25000" dirty="0" smtClean="0"/>
              <a:t>5</a:t>
            </a:r>
            <a:r>
              <a:rPr lang="en-US" dirty="0" smtClean="0"/>
              <a:t> </a:t>
            </a:r>
          </a:p>
          <a:p>
            <a:r>
              <a:rPr lang="en-US" dirty="0" smtClean="0"/>
              <a:t>(c</a:t>
            </a:r>
            <a:r>
              <a:rPr lang="en-US" baseline="-25000" dirty="0" smtClean="0"/>
              <a:t>4</a:t>
            </a:r>
            <a:r>
              <a:rPr lang="en-US" dirty="0" smtClean="0"/>
              <a:t>) </a:t>
            </a:r>
            <a:r>
              <a:rPr lang="en-US" dirty="0" smtClean="0">
                <a:sym typeface="Symbol"/>
              </a:rPr>
              <a:t></a:t>
            </a:r>
            <a:r>
              <a:rPr lang="en-US" dirty="0" smtClean="0"/>
              <a:t>x</a:t>
            </a:r>
            <a:r>
              <a:rPr lang="en-US" baseline="-25000" dirty="0" smtClean="0"/>
              <a:t>5</a:t>
            </a:r>
            <a:r>
              <a:rPr lang="en-US" dirty="0" smtClean="0">
                <a:sym typeface="Symbol"/>
              </a:rPr>
              <a:t></a:t>
            </a:r>
            <a:r>
              <a:rPr lang="en-US" dirty="0" smtClean="0"/>
              <a:t>x</a:t>
            </a:r>
            <a:r>
              <a:rPr lang="en-US" baseline="-25000" dirty="0" smtClean="0"/>
              <a:t>6</a:t>
            </a:r>
            <a:r>
              <a:rPr lang="en-US" dirty="0" smtClean="0"/>
              <a:t> </a:t>
            </a:r>
          </a:p>
          <a:p>
            <a:r>
              <a:rPr lang="en-US" dirty="0" smtClean="0"/>
              <a:t>(c</a:t>
            </a:r>
            <a:r>
              <a:rPr lang="en-US" baseline="-25000" dirty="0" smtClean="0"/>
              <a:t>5</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t>x</a:t>
            </a:r>
            <a:r>
              <a:rPr lang="en-US" baseline="-25000" dirty="0" smtClean="0"/>
              <a:t>8</a:t>
            </a:r>
            <a:r>
              <a:rPr lang="en-US" dirty="0" smtClean="0"/>
              <a:t> </a:t>
            </a:r>
          </a:p>
          <a:p>
            <a:r>
              <a:rPr lang="en-US" dirty="0" smtClean="0"/>
              <a:t>(c</a:t>
            </a:r>
            <a:r>
              <a:rPr lang="en-US" baseline="-25000" dirty="0" smtClean="0"/>
              <a:t>6</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8</a:t>
            </a:r>
            <a:endParaRPr lang="en-US" baseline="-25000" dirty="0"/>
          </a:p>
        </p:txBody>
      </p:sp>
      <p:sp>
        <p:nvSpPr>
          <p:cNvPr id="30" name="TextBox 29"/>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1" name="TextBox 30"/>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32" name="TextBox 31"/>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37" name="TextBox 36"/>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38" name="TextBox 37"/>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39" name="TextBox 38"/>
          <p:cNvSpPr txBox="1"/>
          <p:nvPr/>
        </p:nvSpPr>
        <p:spPr>
          <a:xfrm>
            <a:off x="5334000" y="27432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40" name="TextBox 39"/>
          <p:cNvSpPr txBox="1"/>
          <p:nvPr/>
        </p:nvSpPr>
        <p:spPr>
          <a:xfrm>
            <a:off x="0" y="5181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7" name="Rectangle 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18" name="Rectangle 17"/>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20574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34290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3" name="Oval 32"/>
          <p:cNvSpPr/>
          <p:nvPr/>
        </p:nvSpPr>
        <p:spPr>
          <a:xfrm>
            <a:off x="5257800" y="2743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4" name="Straight Arrow Connector 33"/>
          <p:cNvCxnSpPr/>
          <p:nvPr/>
        </p:nvCxnSpPr>
        <p:spPr>
          <a:xfrm rot="5400000">
            <a:off x="4838700" y="3086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5638800" y="3124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943600" y="2819400"/>
            <a:ext cx="28956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4</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=1, x</a:t>
            </a:r>
            <a:r>
              <a:rPr lang="en-US" sz="1400" baseline="-25000" dirty="0" smtClean="0">
                <a:solidFill>
                  <a:srgbClr val="000000"/>
                </a:solidFill>
              </a:rPr>
              <a:t>5</a:t>
            </a:r>
            <a:r>
              <a:rPr lang="en-US" sz="1400" dirty="0" smtClean="0">
                <a:solidFill>
                  <a:srgbClr val="000000"/>
                </a:solidFill>
              </a:rPr>
              <a:t>=1, x</a:t>
            </a:r>
            <a:r>
              <a:rPr lang="en-US" sz="1400" baseline="-25000" dirty="0" smtClean="0">
                <a:solidFill>
                  <a:srgbClr val="000000"/>
                </a:solidFill>
              </a:rPr>
              <a:t>6</a:t>
            </a:r>
            <a:r>
              <a:rPr lang="en-US" sz="1400" dirty="0" smtClean="0">
                <a:solidFill>
                  <a:srgbClr val="000000"/>
                </a:solidFill>
              </a:rPr>
              <a:t>=1, x</a:t>
            </a:r>
            <a:r>
              <a:rPr lang="en-US" sz="1400" baseline="-25000" dirty="0" smtClean="0">
                <a:solidFill>
                  <a:srgbClr val="000000"/>
                </a:solidFill>
              </a:rPr>
              <a:t>8</a:t>
            </a:r>
            <a:r>
              <a:rPr lang="en-US" sz="1400" dirty="0" smtClean="0">
                <a:solidFill>
                  <a:srgbClr val="000000"/>
                </a:solidFill>
              </a:rPr>
              <a:t>=0,1</a:t>
            </a:r>
            <a:endParaRPr lang="en-US" sz="1400" dirty="0">
              <a:solidFill>
                <a:srgbClr val="000000"/>
              </a:solidFill>
            </a:endParaRPr>
          </a:p>
        </p:txBody>
      </p:sp>
      <p:sp>
        <p:nvSpPr>
          <p:cNvPr id="31" name="Oval 30"/>
          <p:cNvSpPr/>
          <p:nvPr/>
        </p:nvSpPr>
        <p:spPr>
          <a:xfrm>
            <a:off x="41148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41148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2" name="Straight Arrow Connector 41"/>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3716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15286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880922" y="4995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62000" y="5486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15286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990600" y="5600700"/>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2286000" y="4838700"/>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35860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3657600" y="40767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35860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55</a:t>
            </a:fld>
            <a:endParaRPr lang="en-US" altLang="en-US" dirty="0"/>
          </a:p>
        </p:txBody>
      </p:sp>
      <p:sp>
        <p:nvSpPr>
          <p:cNvPr id="48" name="TextBox 47"/>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0" name="Up-Down Arrow 49"/>
          <p:cNvSpPr/>
          <p:nvPr/>
        </p:nvSpPr>
        <p:spPr>
          <a:xfrm>
            <a:off x="4191000" y="4419600"/>
            <a:ext cx="76200" cy="914400"/>
          </a:xfrm>
          <a:prstGeom prst="up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55" name="TextBox 54"/>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56" name="TextBox 55"/>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57" name="TextBox 56"/>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60" name="TextBox 59"/>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62" name="TextBox 61"/>
          <p:cNvSpPr txBox="1"/>
          <p:nvPr/>
        </p:nvSpPr>
        <p:spPr>
          <a:xfrm>
            <a:off x="5334000" y="27432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63" name="TextBox 62"/>
          <p:cNvSpPr txBox="1"/>
          <p:nvPr/>
        </p:nvSpPr>
        <p:spPr>
          <a:xfrm>
            <a:off x="0" y="5181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65" name="TextBox 64"/>
          <p:cNvSpPr txBox="1"/>
          <p:nvPr/>
        </p:nvSpPr>
        <p:spPr>
          <a:xfrm>
            <a:off x="1295400" y="5638800"/>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67" name="TextBox 66"/>
          <p:cNvSpPr txBox="1"/>
          <p:nvPr/>
        </p:nvSpPr>
        <p:spPr>
          <a:xfrm>
            <a:off x="1447800" y="4416623"/>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69" name="TextBox 68"/>
          <p:cNvSpPr txBox="1"/>
          <p:nvPr/>
        </p:nvSpPr>
        <p:spPr>
          <a:xfrm>
            <a:off x="2895600" y="4419600"/>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71" name="TextBox 70"/>
          <p:cNvSpPr txBox="1"/>
          <p:nvPr/>
        </p:nvSpPr>
        <p:spPr>
          <a:xfrm>
            <a:off x="4343400" y="3886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78" name="TextBox 77"/>
          <p:cNvSpPr txBox="1"/>
          <p:nvPr/>
        </p:nvSpPr>
        <p:spPr>
          <a:xfrm>
            <a:off x="4343400" y="5410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20574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34290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1" name="Oval 30"/>
          <p:cNvSpPr/>
          <p:nvPr/>
        </p:nvSpPr>
        <p:spPr>
          <a:xfrm>
            <a:off x="41148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41148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4" name="Oval 43"/>
          <p:cNvSpPr/>
          <p:nvPr/>
        </p:nvSpPr>
        <p:spPr>
          <a:xfrm>
            <a:off x="13716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15286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880922" y="4995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62000" y="5486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15286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990600" y="5600700"/>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2286000" y="4838700"/>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35860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3657600" y="40767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35860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56</a:t>
            </a:fld>
            <a:endParaRPr lang="en-US" altLang="en-US" dirty="0"/>
          </a:p>
        </p:txBody>
      </p:sp>
      <p:sp>
        <p:nvSpPr>
          <p:cNvPr id="48" name="TextBox 47"/>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0" name="Up-Down Arrow 49"/>
          <p:cNvSpPr/>
          <p:nvPr/>
        </p:nvSpPr>
        <p:spPr>
          <a:xfrm>
            <a:off x="4191000" y="4419600"/>
            <a:ext cx="76200" cy="914400"/>
          </a:xfrm>
          <a:prstGeom prst="up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638800" y="5181600"/>
            <a:ext cx="3200400" cy="533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a:t>
            </a:r>
            <a:r>
              <a:rPr lang="en-US" baseline="-25000" dirty="0" smtClean="0">
                <a:solidFill>
                  <a:srgbClr val="000000"/>
                </a:solidFill>
              </a:rPr>
              <a:t>6</a:t>
            </a:r>
            <a:r>
              <a:rPr lang="en-US" dirty="0" smtClean="0">
                <a:solidFill>
                  <a:srgbClr val="000000"/>
                </a:solidFill>
              </a:rPr>
              <a:t>=1</a:t>
            </a:r>
            <a:r>
              <a:rPr lang="en-US" dirty="0" smtClean="0">
                <a:solidFill>
                  <a:srgbClr val="000000"/>
                </a:solidFill>
                <a:ea typeface="ＭＳ ゴシック"/>
                <a:cs typeface="ＭＳ ゴシック"/>
              </a:rPr>
              <a:t>∧x</a:t>
            </a:r>
            <a:r>
              <a:rPr lang="en-US" baseline="-25000" dirty="0" smtClean="0">
                <a:solidFill>
                  <a:srgbClr val="000000"/>
                </a:solidFill>
                <a:ea typeface="ＭＳ ゴシック"/>
                <a:cs typeface="ＭＳ ゴシック"/>
              </a:rPr>
              <a:t>7</a:t>
            </a:r>
            <a:r>
              <a:rPr lang="en-US" dirty="0" smtClean="0">
                <a:solidFill>
                  <a:srgbClr val="000000"/>
                </a:solidFill>
                <a:ea typeface="ＭＳ ゴシック"/>
                <a:cs typeface="ＭＳ ゴシック"/>
              </a:rPr>
              <a:t>=0 </a:t>
            </a:r>
            <a:r>
              <a:rPr lang="en-US" dirty="0" err="1" smtClean="0">
                <a:solidFill>
                  <a:srgbClr val="000000"/>
                </a:solidFill>
                <a:sym typeface="Symbol"/>
              </a:rPr>
              <a:t></a:t>
            </a:r>
            <a:r>
              <a:rPr lang="en-US" dirty="0" smtClean="0">
                <a:solidFill>
                  <a:srgbClr val="000000"/>
                </a:solidFill>
                <a:sym typeface="Symbol"/>
              </a:rPr>
              <a:t> </a:t>
            </a:r>
            <a:r>
              <a:rPr lang="en-US" dirty="0" smtClean="0">
                <a:solidFill>
                  <a:srgbClr val="000000"/>
                </a:solidFill>
                <a:ea typeface="ＭＳ ゴシック"/>
                <a:cs typeface="ＭＳ ゴシック"/>
              </a:rPr>
              <a:t>conflict</a:t>
            </a:r>
            <a:endParaRPr lang="en-US" dirty="0">
              <a:solidFill>
                <a:srgbClr val="000000"/>
              </a:solidFill>
            </a:endParaRPr>
          </a:p>
        </p:txBody>
      </p:sp>
      <p:sp>
        <p:nvSpPr>
          <p:cNvPr id="55" name="Freeform 54"/>
          <p:cNvSpPr/>
          <p:nvPr/>
        </p:nvSpPr>
        <p:spPr>
          <a:xfrm>
            <a:off x="3657600" y="3581400"/>
            <a:ext cx="453812" cy="2466825"/>
          </a:xfrm>
          <a:custGeom>
            <a:avLst/>
            <a:gdLst>
              <a:gd name="connsiteX0" fmla="*/ 269546 w 453812"/>
              <a:gd name="connsiteY0" fmla="*/ 0 h 2466825"/>
              <a:gd name="connsiteX1" fmla="*/ 95940 w 453812"/>
              <a:gd name="connsiteY1" fmla="*/ 283228 h 2466825"/>
              <a:gd name="connsiteX2" fmla="*/ 443152 w 453812"/>
              <a:gd name="connsiteY2" fmla="*/ 1068957 h 2466825"/>
              <a:gd name="connsiteX3" fmla="*/ 31980 w 453812"/>
              <a:gd name="connsiteY3" fmla="*/ 1809005 h 2466825"/>
              <a:gd name="connsiteX4" fmla="*/ 251271 w 453812"/>
              <a:gd name="connsiteY4" fmla="*/ 2302369 h 2466825"/>
              <a:gd name="connsiteX5" fmla="*/ 269546 w 453812"/>
              <a:gd name="connsiteY5" fmla="*/ 2448552 h 2466825"/>
              <a:gd name="connsiteX6" fmla="*/ 269546 w 453812"/>
              <a:gd name="connsiteY6" fmla="*/ 2412006 h 2466825"/>
              <a:gd name="connsiteX7" fmla="*/ 269546 w 453812"/>
              <a:gd name="connsiteY7" fmla="*/ 2412006 h 24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2" h="2466825">
                <a:moveTo>
                  <a:pt x="269546" y="0"/>
                </a:moveTo>
                <a:cubicBezTo>
                  <a:pt x="168276" y="52534"/>
                  <a:pt x="67006" y="105069"/>
                  <a:pt x="95940" y="283228"/>
                </a:cubicBezTo>
                <a:cubicBezTo>
                  <a:pt x="124874" y="461387"/>
                  <a:pt x="453812" y="814661"/>
                  <a:pt x="443152" y="1068957"/>
                </a:cubicBezTo>
                <a:cubicBezTo>
                  <a:pt x="432492" y="1323253"/>
                  <a:pt x="63960" y="1603436"/>
                  <a:pt x="31980" y="1809005"/>
                </a:cubicBezTo>
                <a:cubicBezTo>
                  <a:pt x="0" y="2014574"/>
                  <a:pt x="211677" y="2195778"/>
                  <a:pt x="251271" y="2302369"/>
                </a:cubicBezTo>
                <a:cubicBezTo>
                  <a:pt x="290865" y="2408960"/>
                  <a:pt x="266500" y="2430279"/>
                  <a:pt x="269546" y="2448552"/>
                </a:cubicBezTo>
                <a:cubicBezTo>
                  <a:pt x="272592" y="2466825"/>
                  <a:pt x="269546" y="2412006"/>
                  <a:pt x="269546" y="2412006"/>
                </a:cubicBezTo>
                <a:lnTo>
                  <a:pt x="269546" y="2412006"/>
                </a:lnTo>
              </a:path>
            </a:pathLst>
          </a:custGeom>
          <a:ln>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Oval 5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57" name="Rectangle 5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60" name="Oval 59"/>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62" name="Rectangle 61"/>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cxnSp>
        <p:nvCxnSpPr>
          <p:cNvPr id="63" name="Straight Arrow Connector 62"/>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5257800" y="2743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69" name="Straight Arrow Connector 68"/>
          <p:cNvCxnSpPr/>
          <p:nvPr/>
        </p:nvCxnSpPr>
        <p:spPr>
          <a:xfrm rot="5400000">
            <a:off x="4838700" y="3086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16200000" flipH="1">
            <a:off x="5638800" y="3124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5943600" y="2819400"/>
            <a:ext cx="28956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4</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=1, x</a:t>
            </a:r>
            <a:r>
              <a:rPr lang="en-US" sz="1400" baseline="-25000" dirty="0" smtClean="0">
                <a:solidFill>
                  <a:srgbClr val="000000"/>
                </a:solidFill>
              </a:rPr>
              <a:t>5</a:t>
            </a:r>
            <a:r>
              <a:rPr lang="en-US" sz="1400" dirty="0" smtClean="0">
                <a:solidFill>
                  <a:srgbClr val="000000"/>
                </a:solidFill>
              </a:rPr>
              <a:t>=1, x</a:t>
            </a:r>
            <a:r>
              <a:rPr lang="en-US" sz="1400" baseline="-25000" dirty="0" smtClean="0">
                <a:solidFill>
                  <a:srgbClr val="000000"/>
                </a:solidFill>
              </a:rPr>
              <a:t>6</a:t>
            </a:r>
            <a:r>
              <a:rPr lang="en-US" sz="1400" dirty="0" smtClean="0">
                <a:solidFill>
                  <a:srgbClr val="000000"/>
                </a:solidFill>
              </a:rPr>
              <a:t>=1, x</a:t>
            </a:r>
            <a:r>
              <a:rPr lang="en-US" sz="1400" baseline="-25000" dirty="0" smtClean="0">
                <a:solidFill>
                  <a:srgbClr val="000000"/>
                </a:solidFill>
              </a:rPr>
              <a:t>8</a:t>
            </a:r>
            <a:r>
              <a:rPr lang="en-US" sz="1400" dirty="0" smtClean="0">
                <a:solidFill>
                  <a:srgbClr val="000000"/>
                </a:solidFill>
              </a:rPr>
              <a:t>=0,1</a:t>
            </a:r>
            <a:endParaRPr lang="en-US" sz="1400" dirty="0">
              <a:solidFill>
                <a:srgbClr val="000000"/>
              </a:solidFill>
            </a:endParaRPr>
          </a:p>
        </p:txBody>
      </p:sp>
      <p:cxnSp>
        <p:nvCxnSpPr>
          <p:cNvPr id="81" name="Straight Arrow Connector 80"/>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85" name="TextBox 84"/>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86" name="TextBox 85"/>
          <p:cNvSpPr txBox="1"/>
          <p:nvPr/>
        </p:nvSpPr>
        <p:spPr>
          <a:xfrm>
            <a:off x="5334000" y="27432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87" name="TextBox 86"/>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88" name="TextBox 87"/>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89" name="TextBox 88"/>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90" name="TextBox 89"/>
          <p:cNvSpPr txBox="1"/>
          <p:nvPr/>
        </p:nvSpPr>
        <p:spPr>
          <a:xfrm>
            <a:off x="0" y="5181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91" name="TextBox 90"/>
          <p:cNvSpPr txBox="1"/>
          <p:nvPr/>
        </p:nvSpPr>
        <p:spPr>
          <a:xfrm>
            <a:off x="1295400" y="5638800"/>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92" name="TextBox 91"/>
          <p:cNvSpPr txBox="1"/>
          <p:nvPr/>
        </p:nvSpPr>
        <p:spPr>
          <a:xfrm>
            <a:off x="1447800" y="4416623"/>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93" name="TextBox 92"/>
          <p:cNvSpPr txBox="1"/>
          <p:nvPr/>
        </p:nvSpPr>
        <p:spPr>
          <a:xfrm>
            <a:off x="2895600" y="4419600"/>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94" name="TextBox 93"/>
          <p:cNvSpPr txBox="1"/>
          <p:nvPr/>
        </p:nvSpPr>
        <p:spPr>
          <a:xfrm>
            <a:off x="4343400" y="3886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95" name="TextBox 94"/>
          <p:cNvSpPr txBox="1"/>
          <p:nvPr/>
        </p:nvSpPr>
        <p:spPr>
          <a:xfrm>
            <a:off x="4343400" y="5410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the learned clause</a:t>
            </a:r>
            <a:endParaRPr lang="en-US" dirty="0"/>
          </a:p>
        </p:txBody>
      </p:sp>
      <p:sp>
        <p:nvSpPr>
          <p:cNvPr id="3" name="Content Placeholder 2"/>
          <p:cNvSpPr>
            <a:spLocks noGrp="1"/>
          </p:cNvSpPr>
          <p:nvPr>
            <p:ph idx="1"/>
          </p:nvPr>
        </p:nvSpPr>
        <p:spPr/>
        <p:txBody>
          <a:bodyPr/>
          <a:lstStyle/>
          <a:p>
            <a:r>
              <a:rPr lang="en-US" sz="2000" dirty="0" err="1" smtClean="0"/>
              <a:t>Contrapositive</a:t>
            </a:r>
            <a:endParaRPr lang="en-US" sz="2000" dirty="0" smtClean="0"/>
          </a:p>
          <a:p>
            <a:pPr algn="ctr">
              <a:buNone/>
            </a:pPr>
            <a:r>
              <a:rPr lang="en-US" sz="2000" dirty="0" smtClean="0"/>
              <a:t>  (a → </a:t>
            </a:r>
            <a:r>
              <a:rPr lang="en-US" sz="2000" dirty="0" err="1" smtClean="0"/>
              <a:t>b</a:t>
            </a:r>
            <a:r>
              <a:rPr lang="en-US" sz="2000" dirty="0" smtClean="0"/>
              <a:t>) </a:t>
            </a:r>
            <a:r>
              <a:rPr lang="en-US" sz="2000" dirty="0" err="1" smtClean="0"/>
              <a:t>iff</a:t>
            </a:r>
            <a:r>
              <a:rPr lang="en-US" sz="2000" dirty="0" smtClean="0"/>
              <a:t> (</a:t>
            </a:r>
            <a:r>
              <a:rPr lang="en-US" sz="2000" dirty="0" err="1" smtClean="0">
                <a:sym typeface="Symbol"/>
              </a:rPr>
              <a:t></a:t>
            </a:r>
            <a:r>
              <a:rPr lang="en-US" sz="2000" dirty="0" err="1" smtClean="0"/>
              <a:t>b</a:t>
            </a:r>
            <a:r>
              <a:rPr lang="en-US" sz="2000" dirty="0" smtClean="0"/>
              <a:t> → </a:t>
            </a:r>
            <a:r>
              <a:rPr lang="en-US" sz="2000" dirty="0" err="1" smtClean="0">
                <a:sym typeface="Symbol"/>
              </a:rPr>
              <a:t></a:t>
            </a:r>
            <a:r>
              <a:rPr lang="en-US" sz="2000" dirty="0" err="1" smtClean="0"/>
              <a:t>a</a:t>
            </a:r>
            <a:r>
              <a:rPr lang="en-US" sz="2000" dirty="0" smtClean="0"/>
              <a:t>)</a:t>
            </a:r>
          </a:p>
          <a:p>
            <a:r>
              <a:rPr lang="en-US" sz="2000" dirty="0" smtClean="0"/>
              <a:t>Our conflict was</a:t>
            </a:r>
          </a:p>
          <a:p>
            <a:pPr algn="ctr">
              <a:buNone/>
            </a:pPr>
            <a:r>
              <a:rPr lang="en-US" sz="2000" dirty="0" smtClean="0"/>
              <a:t>x</a:t>
            </a:r>
            <a:r>
              <a:rPr lang="en-US" sz="2000" baseline="-25000" dirty="0" smtClean="0"/>
              <a:t>6</a:t>
            </a:r>
            <a:r>
              <a:rPr lang="en-US" sz="2000" dirty="0" smtClean="0"/>
              <a:t>=1</a:t>
            </a:r>
            <a:r>
              <a:rPr lang="en-US" sz="2000" dirty="0" smtClean="0">
                <a:sym typeface="Symbol"/>
              </a:rPr>
              <a:t> </a:t>
            </a:r>
            <a:r>
              <a:rPr lang="en-US" sz="2000" dirty="0" smtClean="0"/>
              <a:t>x</a:t>
            </a:r>
            <a:r>
              <a:rPr lang="en-US" sz="2000" baseline="-25000" dirty="0" smtClean="0"/>
              <a:t>7</a:t>
            </a:r>
            <a:r>
              <a:rPr lang="en-US" sz="2000" dirty="0" smtClean="0"/>
              <a:t>=0 → conflict</a:t>
            </a:r>
          </a:p>
          <a:p>
            <a:r>
              <a:rPr lang="en-US" sz="2000" dirty="0" smtClean="0"/>
              <a:t>Applying the </a:t>
            </a:r>
            <a:r>
              <a:rPr lang="en-US" sz="2000" dirty="0" err="1" smtClean="0"/>
              <a:t>contrapositive</a:t>
            </a:r>
            <a:r>
              <a:rPr lang="en-US" sz="2000" dirty="0" smtClean="0"/>
              <a:t> rule, we get</a:t>
            </a:r>
          </a:p>
          <a:p>
            <a:pPr algn="ctr">
              <a:buNone/>
            </a:pPr>
            <a:r>
              <a:rPr lang="en-US" sz="2000" dirty="0" smtClean="0"/>
              <a:t>True → </a:t>
            </a:r>
            <a:r>
              <a:rPr lang="en-US" sz="2000" dirty="0" smtClean="0">
                <a:sym typeface="Symbol"/>
              </a:rPr>
              <a:t></a:t>
            </a:r>
            <a:r>
              <a:rPr lang="en-US" sz="2000" dirty="0" smtClean="0"/>
              <a:t>(x</a:t>
            </a:r>
            <a:r>
              <a:rPr lang="en-US" sz="2000" baseline="-25000" dirty="0" smtClean="0"/>
              <a:t>6</a:t>
            </a:r>
            <a:r>
              <a:rPr lang="en-US" sz="2000" dirty="0" smtClean="0"/>
              <a:t>=1</a:t>
            </a:r>
            <a:r>
              <a:rPr lang="en-US" sz="2000" dirty="0" smtClean="0">
                <a:sym typeface="Symbol"/>
              </a:rPr>
              <a:t> </a:t>
            </a:r>
            <a:r>
              <a:rPr lang="en-US" sz="2000" dirty="0" smtClean="0"/>
              <a:t>x</a:t>
            </a:r>
            <a:r>
              <a:rPr lang="en-US" sz="2000" baseline="-25000" dirty="0" smtClean="0"/>
              <a:t>7</a:t>
            </a:r>
            <a:r>
              <a:rPr lang="en-US" sz="2000" dirty="0" smtClean="0"/>
              <a:t>=0)</a:t>
            </a:r>
          </a:p>
          <a:p>
            <a:r>
              <a:rPr lang="en-US" sz="2000" dirty="0" smtClean="0">
                <a:solidFill>
                  <a:srgbClr val="000000"/>
                </a:solidFill>
              </a:rPr>
              <a:t>The new</a:t>
            </a:r>
            <a:r>
              <a:rPr lang="en-US" sz="2000" dirty="0" smtClean="0">
                <a:solidFill>
                  <a:srgbClr val="0000FF"/>
                </a:solidFill>
              </a:rPr>
              <a:t> learned clause</a:t>
            </a:r>
            <a:r>
              <a:rPr lang="en-US" sz="2000" dirty="0" smtClean="0">
                <a:solidFill>
                  <a:srgbClr val="000000"/>
                </a:solidFill>
              </a:rPr>
              <a:t> is</a:t>
            </a:r>
          </a:p>
          <a:p>
            <a:pPr algn="ctr">
              <a:buNone/>
            </a:pPr>
            <a:r>
              <a:rPr lang="en-US" sz="2000" dirty="0" smtClean="0"/>
              <a:t>(</a:t>
            </a:r>
            <a:r>
              <a:rPr lang="en-US" sz="2000" dirty="0" smtClean="0">
                <a:sym typeface="Symbol"/>
              </a:rPr>
              <a:t></a:t>
            </a:r>
            <a:r>
              <a:rPr lang="en-US" sz="2000" dirty="0" smtClean="0"/>
              <a:t>x</a:t>
            </a:r>
            <a:r>
              <a:rPr lang="en-US" sz="2000" baseline="-25000" dirty="0" smtClean="0"/>
              <a:t>6</a:t>
            </a:r>
            <a:r>
              <a:rPr lang="en-US" sz="2000" dirty="0" smtClean="0"/>
              <a:t> </a:t>
            </a:r>
            <a:r>
              <a:rPr lang="en-US" sz="2000" dirty="0" err="1" smtClean="0">
                <a:sym typeface="Symbol"/>
              </a:rPr>
              <a:t></a:t>
            </a:r>
            <a:r>
              <a:rPr lang="en-US" sz="2000" dirty="0" smtClean="0"/>
              <a:t> x</a:t>
            </a:r>
            <a:r>
              <a:rPr lang="en-US" sz="2000" baseline="-25000" dirty="0" smtClean="0"/>
              <a:t>7</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Conflict</a:t>
            </a:r>
            <a:endParaRPr lang="en-US" dirty="0"/>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20574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34290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1" name="Oval 30"/>
          <p:cNvSpPr/>
          <p:nvPr/>
        </p:nvSpPr>
        <p:spPr>
          <a:xfrm>
            <a:off x="41148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41148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4" name="Oval 43"/>
          <p:cNvSpPr/>
          <p:nvPr/>
        </p:nvSpPr>
        <p:spPr>
          <a:xfrm>
            <a:off x="13716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15286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880922" y="4995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62000" y="5486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15286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990600" y="5600700"/>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2286000" y="4838700"/>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35860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3657600" y="40767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35860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58</a:t>
            </a:fld>
            <a:endParaRPr lang="en-US" altLang="en-US" dirty="0"/>
          </a:p>
        </p:txBody>
      </p:sp>
      <p:sp>
        <p:nvSpPr>
          <p:cNvPr id="48" name="TextBox 47"/>
          <p:cNvSpPr txBox="1"/>
          <p:nvPr/>
        </p:nvSpPr>
        <p:spPr>
          <a:xfrm>
            <a:off x="533400" y="1600200"/>
            <a:ext cx="1905000" cy="2031325"/>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p>
          <a:p>
            <a:r>
              <a:rPr lang="en-US" dirty="0" smtClean="0"/>
              <a:t>(c</a:t>
            </a:r>
            <a:r>
              <a:rPr lang="en-US" baseline="-25000" dirty="0" smtClean="0"/>
              <a:t>7</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p>
          <a:p>
            <a:endParaRPr lang="en-US" baseline="-25000" dirty="0">
              <a:solidFill>
                <a:srgbClr val="008000"/>
              </a:solidFill>
            </a:endParaRPr>
          </a:p>
        </p:txBody>
      </p:sp>
      <p:sp>
        <p:nvSpPr>
          <p:cNvPr id="50" name="Up-Down Arrow 49"/>
          <p:cNvSpPr/>
          <p:nvPr/>
        </p:nvSpPr>
        <p:spPr>
          <a:xfrm>
            <a:off x="4191000" y="4419600"/>
            <a:ext cx="76200" cy="914400"/>
          </a:xfrm>
          <a:prstGeom prst="up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638800" y="5181600"/>
            <a:ext cx="3200400" cy="533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x</a:t>
            </a:r>
            <a:r>
              <a:rPr lang="en-US" baseline="-25000" dirty="0" smtClean="0">
                <a:solidFill>
                  <a:srgbClr val="000000"/>
                </a:solidFill>
              </a:rPr>
              <a:t>6</a:t>
            </a:r>
            <a:r>
              <a:rPr lang="en-US" dirty="0" smtClean="0">
                <a:solidFill>
                  <a:srgbClr val="000000"/>
                </a:solidFill>
              </a:rPr>
              <a:t>=1</a:t>
            </a:r>
            <a:r>
              <a:rPr lang="en-US" dirty="0" smtClean="0">
                <a:solidFill>
                  <a:srgbClr val="000000"/>
                </a:solidFill>
                <a:ea typeface="ＭＳ ゴシック"/>
                <a:cs typeface="ＭＳ ゴシック"/>
              </a:rPr>
              <a:t>∧x</a:t>
            </a:r>
            <a:r>
              <a:rPr lang="en-US" baseline="-25000" dirty="0" smtClean="0">
                <a:solidFill>
                  <a:srgbClr val="000000"/>
                </a:solidFill>
                <a:ea typeface="ＭＳ ゴシック"/>
                <a:cs typeface="ＭＳ ゴシック"/>
              </a:rPr>
              <a:t>7</a:t>
            </a:r>
            <a:r>
              <a:rPr lang="en-US" dirty="0" smtClean="0">
                <a:solidFill>
                  <a:srgbClr val="000000"/>
                </a:solidFill>
                <a:ea typeface="ＭＳ ゴシック"/>
                <a:cs typeface="ＭＳ ゴシック"/>
              </a:rPr>
              <a:t>=0 </a:t>
            </a:r>
            <a:r>
              <a:rPr lang="en-US" dirty="0" err="1" smtClean="0">
                <a:solidFill>
                  <a:srgbClr val="000000"/>
                </a:solidFill>
                <a:sym typeface="Symbol"/>
              </a:rPr>
              <a:t></a:t>
            </a:r>
            <a:r>
              <a:rPr lang="en-US" dirty="0" smtClean="0">
                <a:solidFill>
                  <a:srgbClr val="000000"/>
                </a:solidFill>
                <a:sym typeface="Symbol"/>
              </a:rPr>
              <a:t> </a:t>
            </a:r>
            <a:r>
              <a:rPr lang="en-US" dirty="0" smtClean="0">
                <a:solidFill>
                  <a:srgbClr val="000000"/>
                </a:solidFill>
                <a:ea typeface="ＭＳ ゴシック"/>
                <a:cs typeface="ＭＳ ゴシック"/>
              </a:rPr>
              <a:t>conflict</a:t>
            </a:r>
            <a:endParaRPr lang="en-US" dirty="0">
              <a:solidFill>
                <a:srgbClr val="000000"/>
              </a:solidFill>
            </a:endParaRPr>
          </a:p>
        </p:txBody>
      </p:sp>
      <p:sp>
        <p:nvSpPr>
          <p:cNvPr id="55" name="Freeform 54"/>
          <p:cNvSpPr/>
          <p:nvPr/>
        </p:nvSpPr>
        <p:spPr>
          <a:xfrm>
            <a:off x="3657600" y="3581400"/>
            <a:ext cx="453812" cy="2466825"/>
          </a:xfrm>
          <a:custGeom>
            <a:avLst/>
            <a:gdLst>
              <a:gd name="connsiteX0" fmla="*/ 269546 w 453812"/>
              <a:gd name="connsiteY0" fmla="*/ 0 h 2466825"/>
              <a:gd name="connsiteX1" fmla="*/ 95940 w 453812"/>
              <a:gd name="connsiteY1" fmla="*/ 283228 h 2466825"/>
              <a:gd name="connsiteX2" fmla="*/ 443152 w 453812"/>
              <a:gd name="connsiteY2" fmla="*/ 1068957 h 2466825"/>
              <a:gd name="connsiteX3" fmla="*/ 31980 w 453812"/>
              <a:gd name="connsiteY3" fmla="*/ 1809005 h 2466825"/>
              <a:gd name="connsiteX4" fmla="*/ 251271 w 453812"/>
              <a:gd name="connsiteY4" fmla="*/ 2302369 h 2466825"/>
              <a:gd name="connsiteX5" fmla="*/ 269546 w 453812"/>
              <a:gd name="connsiteY5" fmla="*/ 2448552 h 2466825"/>
              <a:gd name="connsiteX6" fmla="*/ 269546 w 453812"/>
              <a:gd name="connsiteY6" fmla="*/ 2412006 h 2466825"/>
              <a:gd name="connsiteX7" fmla="*/ 269546 w 453812"/>
              <a:gd name="connsiteY7" fmla="*/ 2412006 h 24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2" h="2466825">
                <a:moveTo>
                  <a:pt x="269546" y="0"/>
                </a:moveTo>
                <a:cubicBezTo>
                  <a:pt x="168276" y="52534"/>
                  <a:pt x="67006" y="105069"/>
                  <a:pt x="95940" y="283228"/>
                </a:cubicBezTo>
                <a:cubicBezTo>
                  <a:pt x="124874" y="461387"/>
                  <a:pt x="453812" y="814661"/>
                  <a:pt x="443152" y="1068957"/>
                </a:cubicBezTo>
                <a:cubicBezTo>
                  <a:pt x="432492" y="1323253"/>
                  <a:pt x="63960" y="1603436"/>
                  <a:pt x="31980" y="1809005"/>
                </a:cubicBezTo>
                <a:cubicBezTo>
                  <a:pt x="0" y="2014574"/>
                  <a:pt x="211677" y="2195778"/>
                  <a:pt x="251271" y="2302369"/>
                </a:cubicBezTo>
                <a:cubicBezTo>
                  <a:pt x="290865" y="2408960"/>
                  <a:pt x="266500" y="2430279"/>
                  <a:pt x="269546" y="2448552"/>
                </a:cubicBezTo>
                <a:cubicBezTo>
                  <a:pt x="272592" y="2466825"/>
                  <a:pt x="269546" y="2412006"/>
                  <a:pt x="269546" y="2412006"/>
                </a:cubicBezTo>
                <a:lnTo>
                  <a:pt x="269546" y="2412006"/>
                </a:lnTo>
              </a:path>
            </a:pathLst>
          </a:custGeom>
          <a:ln>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Oval 5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57" name="Rectangle 56"/>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60" name="Oval 59"/>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62" name="Rectangle 61"/>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cxnSp>
        <p:nvCxnSpPr>
          <p:cNvPr id="63" name="Straight Arrow Connector 62"/>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5257800" y="2743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69" name="Straight Arrow Connector 68"/>
          <p:cNvCxnSpPr/>
          <p:nvPr/>
        </p:nvCxnSpPr>
        <p:spPr>
          <a:xfrm rot="5400000">
            <a:off x="4838700" y="3086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16200000" flipH="1">
            <a:off x="5638800" y="3124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5943600" y="2819400"/>
            <a:ext cx="28956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4</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=1, x</a:t>
            </a:r>
            <a:r>
              <a:rPr lang="en-US" sz="1400" baseline="-25000" dirty="0" smtClean="0">
                <a:solidFill>
                  <a:srgbClr val="000000"/>
                </a:solidFill>
              </a:rPr>
              <a:t>5</a:t>
            </a:r>
            <a:r>
              <a:rPr lang="en-US" sz="1400" dirty="0" smtClean="0">
                <a:solidFill>
                  <a:srgbClr val="000000"/>
                </a:solidFill>
              </a:rPr>
              <a:t>=1, x</a:t>
            </a:r>
            <a:r>
              <a:rPr lang="en-US" sz="1400" baseline="-25000" dirty="0" smtClean="0">
                <a:solidFill>
                  <a:srgbClr val="000000"/>
                </a:solidFill>
              </a:rPr>
              <a:t>6</a:t>
            </a:r>
            <a:r>
              <a:rPr lang="en-US" sz="1400" dirty="0" smtClean="0">
                <a:solidFill>
                  <a:srgbClr val="000000"/>
                </a:solidFill>
              </a:rPr>
              <a:t>=1, x</a:t>
            </a:r>
            <a:r>
              <a:rPr lang="en-US" sz="1400" baseline="-25000" dirty="0" smtClean="0">
                <a:solidFill>
                  <a:srgbClr val="000000"/>
                </a:solidFill>
              </a:rPr>
              <a:t>8</a:t>
            </a:r>
            <a:r>
              <a:rPr lang="en-US" sz="1400" dirty="0" smtClean="0">
                <a:solidFill>
                  <a:srgbClr val="000000"/>
                </a:solidFill>
              </a:rPr>
              <a:t>=0,1</a:t>
            </a:r>
            <a:endParaRPr lang="en-US" sz="1400" dirty="0">
              <a:solidFill>
                <a:srgbClr val="000000"/>
              </a:solidFill>
            </a:endParaRPr>
          </a:p>
        </p:txBody>
      </p:sp>
      <p:cxnSp>
        <p:nvCxnSpPr>
          <p:cNvPr id="81" name="Straight Arrow Connector 80"/>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85" name="TextBox 84"/>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86" name="TextBox 85"/>
          <p:cNvSpPr txBox="1"/>
          <p:nvPr/>
        </p:nvSpPr>
        <p:spPr>
          <a:xfrm>
            <a:off x="5334000" y="27432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87" name="TextBox 86"/>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88" name="TextBox 87"/>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89" name="TextBox 88"/>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90" name="TextBox 89"/>
          <p:cNvSpPr txBox="1"/>
          <p:nvPr/>
        </p:nvSpPr>
        <p:spPr>
          <a:xfrm>
            <a:off x="0" y="5181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91" name="TextBox 90"/>
          <p:cNvSpPr txBox="1"/>
          <p:nvPr/>
        </p:nvSpPr>
        <p:spPr>
          <a:xfrm>
            <a:off x="1295400" y="5638800"/>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92" name="TextBox 91"/>
          <p:cNvSpPr txBox="1"/>
          <p:nvPr/>
        </p:nvSpPr>
        <p:spPr>
          <a:xfrm>
            <a:off x="1447800" y="4416623"/>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93" name="TextBox 92"/>
          <p:cNvSpPr txBox="1"/>
          <p:nvPr/>
        </p:nvSpPr>
        <p:spPr>
          <a:xfrm>
            <a:off x="2895600" y="4419600"/>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94" name="TextBox 93"/>
          <p:cNvSpPr txBox="1"/>
          <p:nvPr/>
        </p:nvSpPr>
        <p:spPr>
          <a:xfrm>
            <a:off x="4343400" y="3886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95" name="TextBox 94"/>
          <p:cNvSpPr txBox="1"/>
          <p:nvPr/>
        </p:nvSpPr>
        <p:spPr>
          <a:xfrm>
            <a:off x="4343400" y="5410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
        <p:nvSpPr>
          <p:cNvPr id="59" name="Rectangle 58"/>
          <p:cNvSpPr/>
          <p:nvPr/>
        </p:nvSpPr>
        <p:spPr>
          <a:xfrm>
            <a:off x="5638800" y="5715000"/>
            <a:ext cx="3200400" cy="533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add conflict clause: (</a:t>
            </a:r>
            <a:r>
              <a:rPr lang="en-US" dirty="0" smtClean="0">
                <a:solidFill>
                  <a:schemeClr val="tx1"/>
                </a:solidFill>
                <a:sym typeface="Symbol"/>
              </a:rPr>
              <a:t></a:t>
            </a:r>
            <a:r>
              <a:rPr lang="en-US" dirty="0" smtClean="0">
                <a:solidFill>
                  <a:schemeClr val="tx1"/>
                </a:solidFill>
              </a:rPr>
              <a:t>x</a:t>
            </a:r>
            <a:r>
              <a:rPr lang="en-US" baseline="-25000" dirty="0" smtClean="0">
                <a:solidFill>
                  <a:schemeClr val="tx1"/>
                </a:solidFill>
              </a:rPr>
              <a:t>6</a:t>
            </a:r>
            <a:r>
              <a:rPr lang="en-US" dirty="0" smtClean="0">
                <a:solidFill>
                  <a:schemeClr val="tx1"/>
                </a:solidFill>
              </a:rPr>
              <a:t> + x</a:t>
            </a:r>
            <a:r>
              <a:rPr lang="en-US" baseline="-25000" dirty="0" smtClean="0">
                <a:solidFill>
                  <a:schemeClr val="tx1"/>
                </a:solidFill>
              </a:rPr>
              <a:t>7</a:t>
            </a:r>
            <a:r>
              <a:rPr lang="en-US" dirty="0" smtClean="0">
                <a:solidFill>
                  <a:schemeClr val="tx1"/>
                </a:solidFill>
              </a:rPr>
              <a:t>)</a:t>
            </a:r>
          </a:p>
          <a:p>
            <a:pPr algn="ctr"/>
            <a:endParaRPr lang="en-US" b="1" dirty="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Clause Directed</a:t>
            </a:r>
            <a:br>
              <a:rPr lang="en-US" dirty="0" smtClean="0"/>
            </a:br>
            <a:r>
              <a:rPr lang="en-US" dirty="0" smtClean="0"/>
              <a:t>Backtracking</a:t>
            </a:r>
            <a:endParaRPr lang="en-US"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13" name="Oval 12"/>
          <p:cNvSpPr/>
          <p:nvPr/>
        </p:nvSpPr>
        <p:spPr>
          <a:xfrm>
            <a:off x="762000" y="4724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29000" y="39624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2" name="Straight Arrow Connector 41"/>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4818221"/>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Decision Variables</a:t>
            </a:r>
            <a:endParaRPr lang="en-US" sz="1000" dirty="0"/>
          </a:p>
        </p:txBody>
      </p:sp>
      <p:sp>
        <p:nvSpPr>
          <p:cNvPr id="82" name="TextBox 81"/>
          <p:cNvSpPr txBox="1"/>
          <p:nvPr/>
        </p:nvSpPr>
        <p:spPr>
          <a:xfrm>
            <a:off x="5562600" y="4800600"/>
            <a:ext cx="3352800" cy="246221"/>
          </a:xfrm>
          <a:prstGeom prst="rect">
            <a:avLst/>
          </a:prstGeom>
          <a:noFill/>
        </p:spPr>
        <p:txBody>
          <a:bodyPr wrap="square" rtlCol="0">
            <a:spAutoFit/>
          </a:bodyPr>
          <a:lstStyle/>
          <a:p>
            <a:r>
              <a:rPr lang="en-US" sz="1000" dirty="0" smtClean="0"/>
              <a:t>Enforced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59</a:t>
            </a:fld>
            <a:endParaRPr lang="en-US" altLang="en-US" dirty="0"/>
          </a:p>
        </p:txBody>
      </p:sp>
      <p:sp>
        <p:nvSpPr>
          <p:cNvPr id="48" name="TextBox 47"/>
          <p:cNvSpPr txBox="1"/>
          <p:nvPr/>
        </p:nvSpPr>
        <p:spPr>
          <a:xfrm>
            <a:off x="533400" y="1600200"/>
            <a:ext cx="1905000" cy="2215991"/>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0000"/>
                </a:solidFill>
              </a:rPr>
              <a:t>x</a:t>
            </a:r>
            <a:r>
              <a:rPr lang="en-US" baseline="-25000" dirty="0" smtClean="0">
                <a:solidFill>
                  <a:srgbClr val="000000"/>
                </a:solidFill>
              </a:rPr>
              <a:t>3</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4</a:t>
            </a:r>
            <a:r>
              <a:rPr lang="en-US" dirty="0" smtClean="0">
                <a:solidFill>
                  <a:srgbClr val="000000"/>
                </a:solidFill>
              </a:rPr>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3</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5</a:t>
            </a:r>
            <a:r>
              <a:rPr lang="en-US" dirty="0" smtClean="0">
                <a:solidFill>
                  <a:srgbClr val="000000"/>
                </a:solidFill>
              </a:rPr>
              <a:t> </a:t>
            </a:r>
          </a:p>
          <a:p>
            <a:r>
              <a:rPr lang="en-US" dirty="0" smtClean="0"/>
              <a:t>(</a:t>
            </a:r>
            <a:r>
              <a:rPr lang="en-US" dirty="0" smtClean="0">
                <a:solidFill>
                  <a:srgbClr val="000000"/>
                </a:solidFill>
              </a:rPr>
              <a:t>c</a:t>
            </a:r>
            <a:r>
              <a:rPr lang="en-US" baseline="-25000" dirty="0" smtClean="0">
                <a:solidFill>
                  <a:srgbClr val="000000"/>
                </a:solidFill>
              </a:rPr>
              <a:t>4</a:t>
            </a:r>
            <a:r>
              <a:rPr lang="en-US" dirty="0" smtClean="0">
                <a:solidFill>
                  <a:srgbClr val="000000"/>
                </a:solidFill>
              </a:rPr>
              <a:t>) </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5</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6</a:t>
            </a:r>
            <a:r>
              <a:rPr lang="en-US" dirty="0" smtClean="0">
                <a:solidFill>
                  <a:srgbClr val="000000"/>
                </a:solidFill>
              </a:rPr>
              <a:t> </a:t>
            </a:r>
          </a:p>
          <a:p>
            <a:r>
              <a:rPr lang="en-US" dirty="0" smtClean="0">
                <a:solidFill>
                  <a:srgbClr val="000000"/>
                </a:solidFill>
              </a:rPr>
              <a:t>(c</a:t>
            </a:r>
            <a:r>
              <a:rPr lang="en-US" baseline="-25000" dirty="0" smtClean="0">
                <a:solidFill>
                  <a:srgbClr val="000000"/>
                </a:solidFill>
              </a:rPr>
              <a:t>5</a:t>
            </a:r>
            <a:r>
              <a:rPr lang="en-US" dirty="0" smtClean="0">
                <a:solidFill>
                  <a:srgbClr val="000000"/>
                </a:solidFill>
              </a:rPr>
              <a:t>) </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6</a:t>
            </a:r>
            <a:r>
              <a:rPr lang="en-US" dirty="0" smtClean="0">
                <a:solidFill>
                  <a:srgbClr val="000000"/>
                </a:solidFill>
                <a:sym typeface="Symbol"/>
              </a:rPr>
              <a:t></a:t>
            </a:r>
            <a:r>
              <a:rPr lang="en-US" dirty="0" smtClean="0">
                <a:solidFill>
                  <a:srgbClr val="FF0000"/>
                </a:solidFill>
              </a:rPr>
              <a:t>x</a:t>
            </a:r>
            <a:r>
              <a:rPr lang="en-US" baseline="-25000" dirty="0" smtClean="0">
                <a:solidFill>
                  <a:srgbClr val="FF0000"/>
                </a:solidFill>
              </a:rPr>
              <a:t>7</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8</a:t>
            </a:r>
            <a:r>
              <a:rPr lang="en-US" dirty="0" smtClean="0">
                <a:solidFill>
                  <a:srgbClr val="000000"/>
                </a:solidFill>
              </a:rPr>
              <a:t> </a:t>
            </a:r>
          </a:p>
          <a:p>
            <a:r>
              <a:rPr lang="en-US" dirty="0" smtClean="0">
                <a:solidFill>
                  <a:srgbClr val="000000"/>
                </a:solidFill>
              </a:rPr>
              <a:t>(c</a:t>
            </a:r>
            <a:r>
              <a:rPr lang="en-US" baseline="-25000" dirty="0" smtClean="0">
                <a:solidFill>
                  <a:srgbClr val="000000"/>
                </a:solidFill>
              </a:rPr>
              <a:t>6</a:t>
            </a:r>
            <a:r>
              <a:rPr lang="en-US" dirty="0" smtClean="0">
                <a:solidFill>
                  <a:srgbClr val="000000"/>
                </a:solidFill>
              </a:rPr>
              <a:t>) </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6</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8</a:t>
            </a:r>
          </a:p>
          <a:p>
            <a:r>
              <a:rPr lang="en-US" dirty="0" smtClean="0"/>
              <a:t>(c</a:t>
            </a:r>
            <a:r>
              <a:rPr lang="en-US" baseline="-25000" dirty="0" smtClean="0"/>
              <a:t>7</a:t>
            </a:r>
            <a:r>
              <a:rPr lang="en-US" dirty="0" smtClean="0"/>
              <a:t>) </a:t>
            </a:r>
            <a:r>
              <a:rPr lang="en-US" dirty="0" smtClean="0">
                <a:sym typeface="Symbol"/>
              </a:rPr>
              <a:t></a:t>
            </a:r>
            <a:r>
              <a:rPr lang="en-US" dirty="0" smtClean="0"/>
              <a:t>x</a:t>
            </a:r>
            <a:r>
              <a:rPr lang="en-US" baseline="-25000" dirty="0" smtClean="0"/>
              <a:t>6</a:t>
            </a:r>
            <a:r>
              <a:rPr lang="en-US" dirty="0" smtClean="0">
                <a:sym typeface="Symbol"/>
              </a:rPr>
              <a:t></a:t>
            </a:r>
            <a:r>
              <a:rPr lang="en-US" dirty="0" smtClean="0">
                <a:solidFill>
                  <a:srgbClr val="FF0000"/>
                </a:solidFill>
              </a:rPr>
              <a:t>x</a:t>
            </a:r>
            <a:r>
              <a:rPr lang="en-US" baseline="-25000" dirty="0" smtClean="0">
                <a:solidFill>
                  <a:srgbClr val="FF0000"/>
                </a:solidFill>
              </a:rPr>
              <a:t>7</a:t>
            </a:r>
          </a:p>
          <a:p>
            <a:endParaRPr lang="en-US" baseline="-25000" dirty="0">
              <a:solidFill>
                <a:srgbClr val="008000"/>
              </a:solidFill>
            </a:endParaRPr>
          </a:p>
        </p:txBody>
      </p:sp>
      <p:sp>
        <p:nvSpPr>
          <p:cNvPr id="56" name="Rectangle 55"/>
          <p:cNvSpPr/>
          <p:nvPr/>
        </p:nvSpPr>
        <p:spPr>
          <a:xfrm>
            <a:off x="5029200" y="5181600"/>
            <a:ext cx="3962400" cy="6858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backtrack to a level where (</a:t>
            </a:r>
            <a:r>
              <a:rPr lang="en-US" dirty="0" smtClean="0">
                <a:solidFill>
                  <a:srgbClr val="000000"/>
                </a:solidFill>
                <a:sym typeface="Symbol"/>
              </a:rPr>
              <a:t></a:t>
            </a:r>
            <a:r>
              <a:rPr lang="en-US" dirty="0" smtClean="0">
                <a:solidFill>
                  <a:srgbClr val="000000"/>
                </a:solidFill>
              </a:rPr>
              <a:t>x</a:t>
            </a:r>
            <a:r>
              <a:rPr lang="en-US" baseline="-25000" dirty="0" smtClean="0">
                <a:solidFill>
                  <a:srgbClr val="000000"/>
                </a:solidFill>
              </a:rPr>
              <a:t>6</a:t>
            </a:r>
            <a:r>
              <a:rPr lang="en-US" dirty="0" smtClean="0">
                <a:solidFill>
                  <a:srgbClr val="000000"/>
                </a:solidFill>
              </a:rPr>
              <a:t> + x</a:t>
            </a:r>
            <a:r>
              <a:rPr lang="en-US" baseline="-25000" dirty="0" smtClean="0">
                <a:solidFill>
                  <a:srgbClr val="000000"/>
                </a:solidFill>
              </a:rPr>
              <a:t>7</a:t>
            </a:r>
            <a:r>
              <a:rPr lang="en-US" dirty="0" smtClean="0">
                <a:solidFill>
                  <a:srgbClr val="000000"/>
                </a:solidFill>
              </a:rPr>
              <a:t>) is no longer a conflict clause</a:t>
            </a:r>
          </a:p>
          <a:p>
            <a:pPr algn="ctr"/>
            <a:endParaRPr lang="en-US" b="1" dirty="0">
              <a:solidFill>
                <a:srgbClr val="000000"/>
              </a:solidFill>
            </a:endParaRPr>
          </a:p>
        </p:txBody>
      </p:sp>
      <p:sp>
        <p:nvSpPr>
          <p:cNvPr id="32" name="Rectangle 31"/>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33" name="Rectangle 32"/>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sp>
        <p:nvSpPr>
          <p:cNvPr id="34" name="TextBox 33"/>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5" name="TextBox 34"/>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36" name="TextBox 35"/>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37" name="TextBox 36"/>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38" name="TextBox 37"/>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Combinational Equivalence Checking</a:t>
            </a:r>
            <a:endParaRPr lang="en-US" dirty="0"/>
          </a:p>
        </p:txBody>
      </p:sp>
      <p:sp>
        <p:nvSpPr>
          <p:cNvPr id="3" name="Content Placeholder 2"/>
          <p:cNvSpPr>
            <a:spLocks noGrp="1"/>
          </p:cNvSpPr>
          <p:nvPr>
            <p:ph idx="1"/>
          </p:nvPr>
        </p:nvSpPr>
        <p:spPr/>
        <p:txBody>
          <a:bodyPr/>
          <a:lstStyle/>
          <a:p>
            <a:r>
              <a:rPr lang="en-US" sz="2000" dirty="0" smtClean="0"/>
              <a:t>Output of each circuit as input to another XOR gate</a:t>
            </a:r>
            <a:endParaRPr lang="en-US" sz="2000" dirty="0"/>
          </a:p>
        </p:txBody>
      </p:sp>
      <p:pic>
        <p:nvPicPr>
          <p:cNvPr id="4" name="Picture 3"/>
          <p:cNvPicPr>
            <a:picLocks noChangeAspect="1"/>
          </p:cNvPicPr>
          <p:nvPr/>
        </p:nvPicPr>
        <p:blipFill>
          <a:blip r:embed="rId2"/>
          <a:srcRect r="4303"/>
          <a:stretch>
            <a:fillRect/>
          </a:stretch>
        </p:blipFill>
        <p:spPr>
          <a:xfrm>
            <a:off x="1143000" y="2400300"/>
            <a:ext cx="6101094" cy="3162300"/>
          </a:xfrm>
          <a:prstGeom prst="rect">
            <a:avLst/>
          </a:prstGeom>
        </p:spPr>
      </p:pic>
      <p:sp>
        <p:nvSpPr>
          <p:cNvPr id="5" name="Slide Number Placeholder 4"/>
          <p:cNvSpPr>
            <a:spLocks noGrp="1"/>
          </p:cNvSpPr>
          <p:nvPr>
            <p:ph type="sldNum" sz="quarter" idx="12"/>
          </p:nvPr>
        </p:nvSpPr>
        <p:spPr/>
        <p:txBody>
          <a:bodyPr/>
          <a:lstStyle/>
          <a:p>
            <a:fld id="{32E6F7C4-CF77-449A-8837-AC119188FB74}" type="slidenum">
              <a:rPr lang="en-US" altLang="en-US" smtClean="0"/>
              <a:pPr/>
              <a:t>6</a:t>
            </a:fld>
            <a:endParaRPr lang="en-US" altLang="en-US"/>
          </a:p>
        </p:txBody>
      </p:sp>
      <p:sp>
        <p:nvSpPr>
          <p:cNvPr id="6" name="TextBox 5"/>
          <p:cNvSpPr txBox="1"/>
          <p:nvPr/>
        </p:nvSpPr>
        <p:spPr>
          <a:xfrm>
            <a:off x="6324600" y="3733800"/>
            <a:ext cx="838200" cy="307777"/>
          </a:xfrm>
          <a:prstGeom prst="rect">
            <a:avLst/>
          </a:prstGeom>
          <a:noFill/>
        </p:spPr>
        <p:txBody>
          <a:bodyPr wrap="square" rtlCol="0">
            <a:spAutoFit/>
          </a:bodyPr>
          <a:lstStyle/>
          <a:p>
            <a:r>
              <a:rPr lang="en-US" sz="1400" dirty="0" smtClean="0"/>
              <a:t>XOR</a:t>
            </a:r>
            <a:endParaRPr lang="en-US" sz="1400" dirty="0"/>
          </a:p>
        </p:txBody>
      </p:sp>
      <p:sp>
        <p:nvSpPr>
          <p:cNvPr id="9" name="TextBox 8"/>
          <p:cNvSpPr txBox="1"/>
          <p:nvPr/>
        </p:nvSpPr>
        <p:spPr>
          <a:xfrm>
            <a:off x="4648200" y="2892623"/>
            <a:ext cx="838200" cy="307777"/>
          </a:xfrm>
          <a:prstGeom prst="rect">
            <a:avLst/>
          </a:prstGeom>
          <a:noFill/>
        </p:spPr>
        <p:txBody>
          <a:bodyPr wrap="square" rtlCol="0">
            <a:spAutoFit/>
          </a:bodyPr>
          <a:lstStyle/>
          <a:p>
            <a:r>
              <a:rPr lang="en-US" sz="1400" dirty="0" smtClean="0"/>
              <a:t>XOR</a:t>
            </a:r>
            <a:endParaRPr lang="en-US" sz="1400" dirty="0"/>
          </a:p>
        </p:txBody>
      </p:sp>
      <p:sp>
        <p:nvSpPr>
          <p:cNvPr id="10" name="TextBox 9"/>
          <p:cNvSpPr txBox="1"/>
          <p:nvPr/>
        </p:nvSpPr>
        <p:spPr>
          <a:xfrm>
            <a:off x="3276600" y="3810000"/>
            <a:ext cx="838200" cy="307777"/>
          </a:xfrm>
          <a:prstGeom prst="rect">
            <a:avLst/>
          </a:prstGeom>
          <a:noFill/>
        </p:spPr>
        <p:txBody>
          <a:bodyPr wrap="square" rtlCol="0">
            <a:spAutoFit/>
          </a:bodyPr>
          <a:lstStyle/>
          <a:p>
            <a:r>
              <a:rPr lang="en-US" sz="1400" dirty="0" smtClean="0"/>
              <a:t>OR</a:t>
            </a:r>
            <a:endParaRPr lang="en-US" sz="1400" dirty="0"/>
          </a:p>
        </p:txBody>
      </p:sp>
      <p:sp>
        <p:nvSpPr>
          <p:cNvPr id="11" name="TextBox 10"/>
          <p:cNvSpPr txBox="1"/>
          <p:nvPr/>
        </p:nvSpPr>
        <p:spPr>
          <a:xfrm>
            <a:off x="3276600" y="4950023"/>
            <a:ext cx="838200" cy="307777"/>
          </a:xfrm>
          <a:prstGeom prst="rect">
            <a:avLst/>
          </a:prstGeom>
          <a:noFill/>
        </p:spPr>
        <p:txBody>
          <a:bodyPr wrap="square" rtlCol="0">
            <a:spAutoFit/>
          </a:bodyPr>
          <a:lstStyle/>
          <a:p>
            <a:r>
              <a:rPr lang="en-US" sz="1400" dirty="0" smtClean="0"/>
              <a:t>OR</a:t>
            </a:r>
            <a:endParaRPr lang="en-US" sz="1400" dirty="0"/>
          </a:p>
        </p:txBody>
      </p:sp>
      <p:sp>
        <p:nvSpPr>
          <p:cNvPr id="12" name="TextBox 11"/>
          <p:cNvSpPr txBox="1"/>
          <p:nvPr/>
        </p:nvSpPr>
        <p:spPr>
          <a:xfrm>
            <a:off x="4419600" y="4416623"/>
            <a:ext cx="838200" cy="307777"/>
          </a:xfrm>
          <a:prstGeom prst="rect">
            <a:avLst/>
          </a:prstGeom>
          <a:noFill/>
        </p:spPr>
        <p:txBody>
          <a:bodyPr wrap="square" rtlCol="0">
            <a:spAutoFit/>
          </a:bodyPr>
          <a:lstStyle/>
          <a:p>
            <a:r>
              <a:rPr lang="en-US" sz="1400" dirty="0" smtClean="0"/>
              <a:t>AND</a:t>
            </a:r>
            <a:endParaRPr lang="en-US" sz="1400" dirty="0"/>
          </a:p>
        </p:txBody>
      </p:sp>
      <p:sp>
        <p:nvSpPr>
          <p:cNvPr id="13" name="TextBox 12"/>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
        <p:nvSpPr>
          <p:cNvPr id="14" name="TextBox 13"/>
          <p:cNvSpPr txBox="1"/>
          <p:nvPr/>
        </p:nvSpPr>
        <p:spPr>
          <a:xfrm>
            <a:off x="7239000" y="3429000"/>
            <a:ext cx="381000" cy="369332"/>
          </a:xfrm>
          <a:prstGeom prst="rect">
            <a:avLst/>
          </a:prstGeom>
          <a:noFill/>
        </p:spPr>
        <p:txBody>
          <a:bodyPr wrap="square" rtlCol="0">
            <a:spAutoFit/>
          </a:bodyPr>
          <a:lstStyle/>
          <a:p>
            <a:r>
              <a:rPr lang="en-US" dirty="0" smtClean="0"/>
              <a:t>0</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sp>
        <p:nvSpPr>
          <p:cNvPr id="3" name="Content Placeholder 2"/>
          <p:cNvSpPr>
            <a:spLocks noGrp="1"/>
          </p:cNvSpPr>
          <p:nvPr>
            <p:ph idx="1"/>
          </p:nvPr>
        </p:nvSpPr>
        <p:spPr>
          <a:xfrm>
            <a:off x="457200" y="1719263"/>
            <a:ext cx="3733800" cy="4411662"/>
          </a:xfrm>
        </p:spPr>
        <p:txBody>
          <a:bodyPr/>
          <a:lstStyle/>
          <a:p>
            <a:r>
              <a:rPr lang="en-US" sz="2000" dirty="0" smtClean="0"/>
              <a:t>Adding clauses into the clause database without changing the </a:t>
            </a:r>
            <a:r>
              <a:rPr lang="en-US" sz="2000" dirty="0" err="1" smtClean="0"/>
              <a:t>satisfiability</a:t>
            </a:r>
            <a:r>
              <a:rPr lang="en-US" sz="2000" dirty="0" smtClean="0"/>
              <a:t> of the problem</a:t>
            </a:r>
          </a:p>
          <a:p>
            <a:r>
              <a:rPr lang="en-US" sz="2000" dirty="0" smtClean="0"/>
              <a:t>Knowledge of failure of search in a certain space may help search in other spaces</a:t>
            </a:r>
          </a:p>
          <a:p>
            <a:pPr lvl="1"/>
            <a:r>
              <a:rPr lang="en-US" sz="1600" dirty="0" smtClean="0">
                <a:solidFill>
                  <a:srgbClr val="0000FF"/>
                </a:solidFill>
              </a:rPr>
              <a:t>Conflict Driven Learning: </a:t>
            </a:r>
            <a:r>
              <a:rPr lang="en-US" sz="1600" dirty="0" smtClean="0"/>
              <a:t>record the reasons for failure of search as clauses, and add them to the database to help prune the space for future search</a:t>
            </a:r>
          </a:p>
          <a:p>
            <a:pPr lvl="1"/>
            <a:r>
              <a:rPr lang="en-US" sz="1600" dirty="0" smtClean="0">
                <a:solidFill>
                  <a:srgbClr val="0000FF"/>
                </a:solidFill>
              </a:rPr>
              <a:t>Cumulative effect: </a:t>
            </a:r>
            <a:r>
              <a:rPr lang="en-US" sz="1600" dirty="0" smtClean="0"/>
              <a:t>learned clauses are treated as ordinary clauses, which may yield more learned clauses</a:t>
            </a:r>
            <a:endParaRPr lang="en-US" sz="1600" dirty="0"/>
          </a:p>
        </p:txBody>
      </p:sp>
      <p:sp>
        <p:nvSpPr>
          <p:cNvPr id="5" name="TextBox 4"/>
          <p:cNvSpPr txBox="1"/>
          <p:nvPr/>
        </p:nvSpPr>
        <p:spPr>
          <a:xfrm>
            <a:off x="4953000" y="6093023"/>
            <a:ext cx="2971800" cy="338554"/>
          </a:xfrm>
          <a:prstGeom prst="rect">
            <a:avLst/>
          </a:prstGeom>
          <a:noFill/>
        </p:spPr>
        <p:txBody>
          <a:bodyPr wrap="square" rtlCol="0">
            <a:spAutoFit/>
          </a:bodyPr>
          <a:lstStyle/>
          <a:p>
            <a:r>
              <a:rPr lang="en-US" sz="1600" dirty="0" smtClean="0"/>
              <a:t>learned clause: </a:t>
            </a:r>
            <a:r>
              <a:rPr lang="en-US" sz="1600" dirty="0" smtClean="0">
                <a:solidFill>
                  <a:srgbClr val="000000"/>
                </a:solidFill>
                <a:sym typeface="Symbol"/>
              </a:rPr>
              <a:t></a:t>
            </a:r>
            <a:r>
              <a:rPr lang="en-US" sz="1600" dirty="0" smtClean="0"/>
              <a:t>x</a:t>
            </a:r>
            <a:r>
              <a:rPr lang="en-US" sz="1600" baseline="-25000" dirty="0" smtClean="0"/>
              <a:t>1</a:t>
            </a:r>
            <a:r>
              <a:rPr lang="en-US" sz="1600" dirty="0" smtClean="0">
                <a:sym typeface="Symbol"/>
              </a:rPr>
              <a:t></a:t>
            </a:r>
            <a:r>
              <a:rPr lang="en-US" sz="1600" dirty="0" smtClean="0"/>
              <a:t>x</a:t>
            </a:r>
            <a:r>
              <a:rPr lang="en-US" sz="1600" baseline="-25000" dirty="0" smtClean="0"/>
              <a:t>3</a:t>
            </a:r>
            <a:r>
              <a:rPr lang="en-US" sz="1600" dirty="0" smtClean="0">
                <a:sym typeface="Symbol"/>
              </a:rPr>
              <a:t></a:t>
            </a:r>
            <a:r>
              <a:rPr lang="en-US" sz="1600" dirty="0" smtClean="0">
                <a:solidFill>
                  <a:srgbClr val="000000"/>
                </a:solidFill>
                <a:sym typeface="Symbol"/>
              </a:rPr>
              <a:t></a:t>
            </a:r>
            <a:r>
              <a:rPr lang="en-US" sz="1600" dirty="0" smtClean="0"/>
              <a:t>x</a:t>
            </a:r>
            <a:r>
              <a:rPr lang="en-US" sz="1600" baseline="-25000" dirty="0" smtClean="0"/>
              <a:t>5</a:t>
            </a:r>
            <a:endParaRPr lang="en-US" sz="1600" baseline="-25000" dirty="0"/>
          </a:p>
        </p:txBody>
      </p:sp>
      <p:sp>
        <p:nvSpPr>
          <p:cNvPr id="6" name="Slide Number Placeholder 5"/>
          <p:cNvSpPr>
            <a:spLocks noGrp="1"/>
          </p:cNvSpPr>
          <p:nvPr>
            <p:ph type="sldNum" sz="quarter" idx="12"/>
          </p:nvPr>
        </p:nvSpPr>
        <p:spPr/>
        <p:txBody>
          <a:bodyPr/>
          <a:lstStyle/>
          <a:p>
            <a:fld id="{32E6F7C4-CF77-449A-8837-AC119188FB74}" type="slidenum">
              <a:rPr lang="en-US" altLang="en-US" smtClean="0"/>
              <a:pPr/>
              <a:t>60</a:t>
            </a:fld>
            <a:endParaRPr lang="en-US" altLang="en-US" dirty="0"/>
          </a:p>
        </p:txBody>
      </p:sp>
      <p:grpSp>
        <p:nvGrpSpPr>
          <p:cNvPr id="51" name="Group 50"/>
          <p:cNvGrpSpPr/>
          <p:nvPr/>
        </p:nvGrpSpPr>
        <p:grpSpPr>
          <a:xfrm>
            <a:off x="4343400" y="1066800"/>
            <a:ext cx="4419600" cy="4876800"/>
            <a:chOff x="3962400" y="381000"/>
            <a:chExt cx="5334000" cy="6019800"/>
          </a:xfrm>
        </p:grpSpPr>
        <p:sp>
          <p:nvSpPr>
            <p:cNvPr id="7" name="Oval 6"/>
            <p:cNvSpPr/>
            <p:nvPr/>
          </p:nvSpPr>
          <p:spPr>
            <a:xfrm>
              <a:off x="5867400" y="381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0" name="Straight Arrow Connector 9"/>
            <p:cNvCxnSpPr/>
            <p:nvPr/>
          </p:nvCxnSpPr>
          <p:spPr>
            <a:xfrm rot="5400000">
              <a:off x="5524500" y="8001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6172200" y="8382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19290" y="13046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7" name="Straight Arrow Connector 16"/>
            <p:cNvCxnSpPr/>
            <p:nvPr/>
          </p:nvCxnSpPr>
          <p:spPr>
            <a:xfrm rot="5400000">
              <a:off x="6076390" y="17237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34" idx="1"/>
            </p:cNvCxnSpPr>
            <p:nvPr/>
          </p:nvCxnSpPr>
          <p:spPr>
            <a:xfrm>
              <a:off x="6724090" y="1761845"/>
              <a:ext cx="1667155" cy="5149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715000" y="22098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0" name="Straight Arrow Connector 19"/>
            <p:cNvCxnSpPr/>
            <p:nvPr/>
          </p:nvCxnSpPr>
          <p:spPr>
            <a:xfrm rot="5400000">
              <a:off x="5372100" y="26289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6019800" y="26670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5047690" y="31334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3" name="Straight Arrow Connector 22"/>
            <p:cNvCxnSpPr/>
            <p:nvPr/>
          </p:nvCxnSpPr>
          <p:spPr>
            <a:xfrm rot="5400000">
              <a:off x="4704790" y="35525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5352490" y="35906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4343400" y="40386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6" name="Straight Arrow Connector 25"/>
            <p:cNvCxnSpPr/>
            <p:nvPr/>
          </p:nvCxnSpPr>
          <p:spPr>
            <a:xfrm rot="5400000">
              <a:off x="4000500" y="44577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4648200" y="44958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5638800" y="40478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9" name="Straight Arrow Connector 28"/>
            <p:cNvCxnSpPr/>
            <p:nvPr/>
          </p:nvCxnSpPr>
          <p:spPr>
            <a:xfrm rot="5400000">
              <a:off x="5295900" y="44669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5943600" y="45050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324290" y="22098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5" name="Straight Arrow Connector 34"/>
            <p:cNvCxnSpPr/>
            <p:nvPr/>
          </p:nvCxnSpPr>
          <p:spPr>
            <a:xfrm rot="5400000">
              <a:off x="7981390" y="26289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8629090" y="26670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7656980" y="31334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8" name="Straight Arrow Connector 37"/>
            <p:cNvCxnSpPr/>
            <p:nvPr/>
          </p:nvCxnSpPr>
          <p:spPr>
            <a:xfrm rot="5400000">
              <a:off x="7314080" y="35525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6200000" flipH="1">
              <a:off x="7961780" y="35906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6952690" y="40386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41" name="Straight Arrow Connector 40"/>
            <p:cNvCxnSpPr/>
            <p:nvPr/>
          </p:nvCxnSpPr>
          <p:spPr>
            <a:xfrm rot="5400000">
              <a:off x="6609790" y="44577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6200000" flipH="1">
              <a:off x="7257490" y="44958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248090" y="40478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44" name="Straight Arrow Connector 43"/>
            <p:cNvCxnSpPr/>
            <p:nvPr/>
          </p:nvCxnSpPr>
          <p:spPr>
            <a:xfrm rot="5400000">
              <a:off x="7905190" y="44669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6200000" flipH="1">
              <a:off x="8552890" y="45050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a:off x="47244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Isosceles Triangle 47"/>
            <p:cNvSpPr/>
            <p:nvPr/>
          </p:nvSpPr>
          <p:spPr>
            <a:xfrm>
              <a:off x="60198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a:off x="73152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p:cNvSpPr/>
            <p:nvPr/>
          </p:nvSpPr>
          <p:spPr>
            <a:xfrm>
              <a:off x="86106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TextBox 45"/>
          <p:cNvSpPr txBox="1"/>
          <p:nvPr/>
        </p:nvSpPr>
        <p:spPr>
          <a:xfrm>
            <a:off x="5943600" y="990600"/>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52" name="TextBox 51"/>
          <p:cNvSpPr txBox="1"/>
          <p:nvPr/>
        </p:nvSpPr>
        <p:spPr>
          <a:xfrm>
            <a:off x="6400800" y="1752600"/>
            <a:ext cx="381000" cy="369332"/>
          </a:xfrm>
          <a:prstGeom prst="rect">
            <a:avLst/>
          </a:prstGeom>
          <a:noFill/>
        </p:spPr>
        <p:txBody>
          <a:bodyPr wrap="square" rtlCol="0">
            <a:spAutoFit/>
          </a:bodyPr>
          <a:lstStyle/>
          <a:p>
            <a:r>
              <a:rPr lang="en-US" dirty="0" smtClean="0"/>
              <a:t>x</a:t>
            </a:r>
            <a:r>
              <a:rPr lang="en-US" baseline="-25000" dirty="0" smtClean="0"/>
              <a:t>2</a:t>
            </a:r>
            <a:endParaRPr lang="en-US" baseline="-25000" dirty="0"/>
          </a:p>
        </p:txBody>
      </p:sp>
      <p:sp>
        <p:nvSpPr>
          <p:cNvPr id="53" name="TextBox 52"/>
          <p:cNvSpPr txBox="1"/>
          <p:nvPr/>
        </p:nvSpPr>
        <p:spPr>
          <a:xfrm>
            <a:off x="5791200" y="2514600"/>
            <a:ext cx="381000" cy="369332"/>
          </a:xfrm>
          <a:prstGeom prst="rect">
            <a:avLst/>
          </a:prstGeom>
          <a:noFill/>
        </p:spPr>
        <p:txBody>
          <a:bodyPr wrap="square" rtlCol="0">
            <a:spAutoFit/>
          </a:bodyPr>
          <a:lstStyle/>
          <a:p>
            <a:r>
              <a:rPr lang="en-US" dirty="0" smtClean="0"/>
              <a:t>x</a:t>
            </a:r>
            <a:r>
              <a:rPr lang="en-US" baseline="-25000" dirty="0" smtClean="0"/>
              <a:t>3</a:t>
            </a:r>
            <a:endParaRPr lang="en-US" baseline="-25000" dirty="0"/>
          </a:p>
        </p:txBody>
      </p:sp>
      <p:sp>
        <p:nvSpPr>
          <p:cNvPr id="54" name="TextBox 53"/>
          <p:cNvSpPr txBox="1"/>
          <p:nvPr/>
        </p:nvSpPr>
        <p:spPr>
          <a:xfrm>
            <a:off x="8001000" y="2514600"/>
            <a:ext cx="381000" cy="369332"/>
          </a:xfrm>
          <a:prstGeom prst="rect">
            <a:avLst/>
          </a:prstGeom>
          <a:noFill/>
        </p:spPr>
        <p:txBody>
          <a:bodyPr wrap="square" rtlCol="0">
            <a:spAutoFit/>
          </a:bodyPr>
          <a:lstStyle/>
          <a:p>
            <a:r>
              <a:rPr lang="en-US" dirty="0" smtClean="0"/>
              <a:t>x</a:t>
            </a:r>
            <a:r>
              <a:rPr lang="en-US" baseline="-25000" dirty="0" smtClean="0"/>
              <a:t>3</a:t>
            </a:r>
            <a:endParaRPr lang="en-US" baseline="-25000" dirty="0"/>
          </a:p>
        </p:txBody>
      </p:sp>
      <p:sp>
        <p:nvSpPr>
          <p:cNvPr id="55" name="TextBox 54"/>
          <p:cNvSpPr txBox="1"/>
          <p:nvPr/>
        </p:nvSpPr>
        <p:spPr>
          <a:xfrm>
            <a:off x="5257800" y="32766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56" name="TextBox 55"/>
          <p:cNvSpPr txBox="1"/>
          <p:nvPr/>
        </p:nvSpPr>
        <p:spPr>
          <a:xfrm>
            <a:off x="7391400" y="32766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57" name="TextBox 56"/>
          <p:cNvSpPr txBox="1"/>
          <p:nvPr/>
        </p:nvSpPr>
        <p:spPr>
          <a:xfrm>
            <a:off x="4648200" y="3974068"/>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58" name="TextBox 57"/>
          <p:cNvSpPr txBox="1"/>
          <p:nvPr/>
        </p:nvSpPr>
        <p:spPr>
          <a:xfrm>
            <a:off x="7924800" y="3962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59" name="TextBox 58"/>
          <p:cNvSpPr txBox="1"/>
          <p:nvPr/>
        </p:nvSpPr>
        <p:spPr>
          <a:xfrm>
            <a:off x="6858000" y="3974068"/>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60" name="TextBox 59"/>
          <p:cNvSpPr txBox="1"/>
          <p:nvPr/>
        </p:nvSpPr>
        <p:spPr>
          <a:xfrm>
            <a:off x="5715000" y="3962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Graph: </a:t>
            </a:r>
            <a:br>
              <a:rPr lang="en-US" dirty="0" smtClean="0"/>
            </a:br>
            <a:r>
              <a:rPr lang="en-US" dirty="0" smtClean="0"/>
              <a:t>Another coloring</a:t>
            </a:r>
            <a:endParaRPr lang="en-US" dirty="0"/>
          </a:p>
        </p:txBody>
      </p:sp>
      <p:sp>
        <p:nvSpPr>
          <p:cNvPr id="6" name="Oval 5"/>
          <p:cNvSpPr/>
          <p:nvPr/>
        </p:nvSpPr>
        <p:spPr>
          <a:xfrm>
            <a:off x="5257800" y="1143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sp>
        <p:nvSpPr>
          <p:cNvPr id="13" name="Oval 12"/>
          <p:cNvSpPr/>
          <p:nvPr/>
        </p:nvSpPr>
        <p:spPr>
          <a:xfrm>
            <a:off x="762000" y="4724400"/>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1371600" y="3962400"/>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5" name="Oval 14"/>
          <p:cNvSpPr/>
          <p:nvPr/>
        </p:nvSpPr>
        <p:spPr>
          <a:xfrm>
            <a:off x="4495800" y="1981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9" name="Straight Arrow Connector 18"/>
          <p:cNvCxnSpPr/>
          <p:nvPr/>
        </p:nvCxnSpPr>
        <p:spPr>
          <a:xfrm rot="5400000">
            <a:off x="4914900" y="1562100"/>
            <a:ext cx="447955" cy="52415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5562600" y="1600200"/>
            <a:ext cx="438710" cy="43871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29000" y="3962400"/>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20574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3429000" y="4724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3" name="Oval 32"/>
          <p:cNvSpPr/>
          <p:nvPr/>
        </p:nvSpPr>
        <p:spPr>
          <a:xfrm>
            <a:off x="5257800" y="27432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4" name="Straight Arrow Connector 33"/>
          <p:cNvCxnSpPr/>
          <p:nvPr/>
        </p:nvCxnSpPr>
        <p:spPr>
          <a:xfrm rot="5400000">
            <a:off x="4838700" y="3086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5638800" y="3124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4114800" y="5486400"/>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4114800" y="3962400"/>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2" name="Straight Arrow Connector 41"/>
          <p:cNvCxnSpPr/>
          <p:nvPr/>
        </p:nvCxnSpPr>
        <p:spPr>
          <a:xfrm rot="5400000">
            <a:off x="4076700" y="2324100"/>
            <a:ext cx="447955" cy="524155"/>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4876800" y="2362200"/>
            <a:ext cx="438710" cy="4387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371600" y="54864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880922" y="4233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15286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880922" y="4995722"/>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62000" y="5486400"/>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15286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990600" y="5600700"/>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2286000" y="4838700"/>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3586022" y="4195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3657600" y="40767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3586022" y="4957622"/>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334000" y="4495800"/>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8" name="Oval 77"/>
          <p:cNvSpPr/>
          <p:nvPr/>
        </p:nvSpPr>
        <p:spPr>
          <a:xfrm>
            <a:off x="5334000" y="5029200"/>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9" name="Oval 78"/>
          <p:cNvSpPr/>
          <p:nvPr/>
        </p:nvSpPr>
        <p:spPr>
          <a:xfrm>
            <a:off x="5334000" y="5562600"/>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0" name="TextBox 79"/>
          <p:cNvSpPr txBox="1"/>
          <p:nvPr/>
        </p:nvSpPr>
        <p:spPr>
          <a:xfrm>
            <a:off x="5562600" y="4495800"/>
            <a:ext cx="3352800" cy="246221"/>
          </a:xfrm>
          <a:prstGeom prst="rect">
            <a:avLst/>
          </a:prstGeom>
          <a:noFill/>
        </p:spPr>
        <p:txBody>
          <a:bodyPr wrap="square" rtlCol="0">
            <a:spAutoFit/>
          </a:bodyPr>
          <a:lstStyle/>
          <a:p>
            <a:r>
              <a:rPr lang="en-US" sz="1000" dirty="0" smtClean="0"/>
              <a:t>Variable assigned at previous levels</a:t>
            </a:r>
            <a:endParaRPr lang="en-US" sz="1000" dirty="0"/>
          </a:p>
        </p:txBody>
      </p:sp>
      <p:sp>
        <p:nvSpPr>
          <p:cNvPr id="81" name="TextBox 80"/>
          <p:cNvSpPr txBox="1"/>
          <p:nvPr/>
        </p:nvSpPr>
        <p:spPr>
          <a:xfrm>
            <a:off x="5562600" y="5011579"/>
            <a:ext cx="3352800" cy="246221"/>
          </a:xfrm>
          <a:prstGeom prst="rect">
            <a:avLst/>
          </a:prstGeom>
          <a:noFill/>
        </p:spPr>
        <p:txBody>
          <a:bodyPr wrap="square" rtlCol="0">
            <a:spAutoFit/>
          </a:bodyPr>
          <a:lstStyle/>
          <a:p>
            <a:r>
              <a:rPr lang="en-US" sz="1000" dirty="0" smtClean="0"/>
              <a:t>Decision variable at current level</a:t>
            </a:r>
            <a:endParaRPr lang="en-US" sz="1000" dirty="0"/>
          </a:p>
        </p:txBody>
      </p:sp>
      <p:sp>
        <p:nvSpPr>
          <p:cNvPr id="82" name="TextBox 81"/>
          <p:cNvSpPr txBox="1"/>
          <p:nvPr/>
        </p:nvSpPr>
        <p:spPr>
          <a:xfrm>
            <a:off x="5562600" y="5544979"/>
            <a:ext cx="3352800" cy="246221"/>
          </a:xfrm>
          <a:prstGeom prst="rect">
            <a:avLst/>
          </a:prstGeom>
          <a:noFill/>
        </p:spPr>
        <p:txBody>
          <a:bodyPr wrap="square" rtlCol="0">
            <a:spAutoFit/>
          </a:bodyPr>
          <a:lstStyle/>
          <a:p>
            <a:r>
              <a:rPr lang="en-US" sz="1000" dirty="0" smtClean="0"/>
              <a:t>Enforced variables at current level</a:t>
            </a:r>
            <a:endParaRPr lang="en-US" sz="1000" dirty="0"/>
          </a:p>
        </p:txBody>
      </p:sp>
      <p:sp>
        <p:nvSpPr>
          <p:cNvPr id="83" name="Oval 82"/>
          <p:cNvSpPr/>
          <p:nvPr/>
        </p:nvSpPr>
        <p:spPr>
          <a:xfrm>
            <a:off x="5334000" y="6096000"/>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4" name="TextBox 83"/>
          <p:cNvSpPr txBox="1"/>
          <p:nvPr/>
        </p:nvSpPr>
        <p:spPr>
          <a:xfrm>
            <a:off x="5562600" y="6096000"/>
            <a:ext cx="3352800" cy="246221"/>
          </a:xfrm>
          <a:prstGeom prst="rect">
            <a:avLst/>
          </a:prstGeom>
          <a:noFill/>
        </p:spPr>
        <p:txBody>
          <a:bodyPr wrap="square" rtlCol="0">
            <a:spAutoFit/>
          </a:bodyPr>
          <a:lstStyle/>
          <a:p>
            <a:r>
              <a:rPr lang="en-US" sz="1000" dirty="0" smtClean="0"/>
              <a:t>Conflicting variables</a:t>
            </a:r>
            <a:endParaRPr lang="en-US" sz="1000" dirty="0"/>
          </a:p>
        </p:txBody>
      </p:sp>
      <p:sp>
        <p:nvSpPr>
          <p:cNvPr id="52" name="Slide Number Placeholder 51"/>
          <p:cNvSpPr>
            <a:spLocks noGrp="1"/>
          </p:cNvSpPr>
          <p:nvPr>
            <p:ph type="sldNum" sz="quarter" idx="12"/>
          </p:nvPr>
        </p:nvSpPr>
        <p:spPr/>
        <p:txBody>
          <a:bodyPr/>
          <a:lstStyle/>
          <a:p>
            <a:fld id="{32E6F7C4-CF77-449A-8837-AC119188FB74}" type="slidenum">
              <a:rPr lang="en-US" altLang="en-US" smtClean="0"/>
              <a:pPr/>
              <a:t>61</a:t>
            </a:fld>
            <a:endParaRPr lang="en-US" altLang="en-US"/>
          </a:p>
        </p:txBody>
      </p:sp>
      <p:sp>
        <p:nvSpPr>
          <p:cNvPr id="53" name="TextBox 52"/>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5" name="Rectangle 54"/>
          <p:cNvSpPr/>
          <p:nvPr/>
        </p:nvSpPr>
        <p:spPr>
          <a:xfrm>
            <a:off x="5943600" y="1219200"/>
            <a:ext cx="1219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1</a:t>
            </a:r>
            <a:r>
              <a:rPr lang="en-US" sz="1400" dirty="0" smtClean="0">
                <a:solidFill>
                  <a:srgbClr val="000000"/>
                </a:solidFill>
              </a:rPr>
              <a:t>=1, x</a:t>
            </a:r>
            <a:r>
              <a:rPr lang="en-US" sz="1400" baseline="-25000" dirty="0" smtClean="0">
                <a:solidFill>
                  <a:srgbClr val="000000"/>
                </a:solidFill>
              </a:rPr>
              <a:t>2</a:t>
            </a:r>
            <a:r>
              <a:rPr lang="en-US" sz="1400" dirty="0" smtClean="0">
                <a:solidFill>
                  <a:srgbClr val="000000"/>
                </a:solidFill>
              </a:rPr>
              <a:t>=0</a:t>
            </a:r>
            <a:endParaRPr lang="en-US" sz="1400" dirty="0">
              <a:solidFill>
                <a:srgbClr val="000000"/>
              </a:solidFill>
            </a:endParaRPr>
          </a:p>
        </p:txBody>
      </p:sp>
      <p:sp>
        <p:nvSpPr>
          <p:cNvPr id="56" name="Rectangle 55"/>
          <p:cNvSpPr/>
          <p:nvPr/>
        </p:nvSpPr>
        <p:spPr>
          <a:xfrm>
            <a:off x="5181600" y="2133600"/>
            <a:ext cx="11430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7</a:t>
            </a:r>
            <a:r>
              <a:rPr lang="en-US" sz="1400" dirty="0" smtClean="0">
                <a:solidFill>
                  <a:srgbClr val="000000"/>
                </a:solidFill>
              </a:rPr>
              <a:t>=0</a:t>
            </a:r>
            <a:endParaRPr lang="en-US" sz="1400" dirty="0">
              <a:solidFill>
                <a:srgbClr val="000000"/>
              </a:solidFill>
            </a:endParaRPr>
          </a:p>
        </p:txBody>
      </p:sp>
      <p:sp>
        <p:nvSpPr>
          <p:cNvPr id="57" name="Rectangle 56"/>
          <p:cNvSpPr/>
          <p:nvPr/>
        </p:nvSpPr>
        <p:spPr>
          <a:xfrm>
            <a:off x="5943600" y="2819400"/>
            <a:ext cx="28956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x</a:t>
            </a:r>
            <a:r>
              <a:rPr lang="en-US" sz="1400" baseline="-25000" dirty="0" smtClean="0">
                <a:solidFill>
                  <a:srgbClr val="000000"/>
                </a:solidFill>
              </a:rPr>
              <a:t>4</a:t>
            </a:r>
            <a:r>
              <a:rPr lang="en-US" sz="1400" dirty="0" smtClean="0">
                <a:solidFill>
                  <a:srgbClr val="000000"/>
                </a:solidFill>
              </a:rPr>
              <a:t>=0, x</a:t>
            </a:r>
            <a:r>
              <a:rPr lang="en-US" sz="1400" baseline="-25000" dirty="0" smtClean="0">
                <a:solidFill>
                  <a:srgbClr val="000000"/>
                </a:solidFill>
              </a:rPr>
              <a:t>3</a:t>
            </a:r>
            <a:r>
              <a:rPr lang="en-US" sz="1400" dirty="0" smtClean="0">
                <a:solidFill>
                  <a:srgbClr val="000000"/>
                </a:solidFill>
              </a:rPr>
              <a:t>=1, x</a:t>
            </a:r>
            <a:r>
              <a:rPr lang="en-US" sz="1400" baseline="-25000" dirty="0" smtClean="0">
                <a:solidFill>
                  <a:srgbClr val="000000"/>
                </a:solidFill>
              </a:rPr>
              <a:t>5</a:t>
            </a:r>
            <a:r>
              <a:rPr lang="en-US" sz="1400" dirty="0" smtClean="0">
                <a:solidFill>
                  <a:srgbClr val="000000"/>
                </a:solidFill>
              </a:rPr>
              <a:t>=1, x</a:t>
            </a:r>
            <a:r>
              <a:rPr lang="en-US" sz="1400" baseline="-25000" dirty="0" smtClean="0">
                <a:solidFill>
                  <a:srgbClr val="000000"/>
                </a:solidFill>
              </a:rPr>
              <a:t>6</a:t>
            </a:r>
            <a:r>
              <a:rPr lang="en-US" sz="1400" dirty="0" smtClean="0">
                <a:solidFill>
                  <a:srgbClr val="000000"/>
                </a:solidFill>
              </a:rPr>
              <a:t>=1, x</a:t>
            </a:r>
            <a:r>
              <a:rPr lang="en-US" sz="1400" baseline="-25000" dirty="0" smtClean="0">
                <a:solidFill>
                  <a:srgbClr val="000000"/>
                </a:solidFill>
              </a:rPr>
              <a:t>8</a:t>
            </a:r>
            <a:r>
              <a:rPr lang="en-US" sz="1400" dirty="0" smtClean="0">
                <a:solidFill>
                  <a:srgbClr val="000000"/>
                </a:solidFill>
              </a:rPr>
              <a:t>=0,1</a:t>
            </a:r>
            <a:endParaRPr lang="en-US" sz="1400" dirty="0">
              <a:solidFill>
                <a:srgbClr val="000000"/>
              </a:solidFill>
            </a:endParaRPr>
          </a:p>
        </p:txBody>
      </p:sp>
      <p:sp>
        <p:nvSpPr>
          <p:cNvPr id="60" name="TextBox 59"/>
          <p:cNvSpPr txBox="1"/>
          <p:nvPr/>
        </p:nvSpPr>
        <p:spPr>
          <a:xfrm>
            <a:off x="5334000" y="11546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62" name="TextBox 61"/>
          <p:cNvSpPr txBox="1"/>
          <p:nvPr/>
        </p:nvSpPr>
        <p:spPr>
          <a:xfrm>
            <a:off x="4572000" y="1992868"/>
            <a:ext cx="381000" cy="369332"/>
          </a:xfrm>
          <a:prstGeom prst="rect">
            <a:avLst/>
          </a:prstGeom>
          <a:noFill/>
        </p:spPr>
        <p:txBody>
          <a:bodyPr wrap="square" rtlCol="0">
            <a:spAutoFit/>
          </a:bodyPr>
          <a:lstStyle/>
          <a:p>
            <a:r>
              <a:rPr lang="en-US" dirty="0" smtClean="0"/>
              <a:t>x</a:t>
            </a:r>
            <a:r>
              <a:rPr lang="en-US" baseline="-25000" dirty="0" smtClean="0"/>
              <a:t>7</a:t>
            </a:r>
            <a:endParaRPr lang="en-US" baseline="-25000" dirty="0"/>
          </a:p>
        </p:txBody>
      </p:sp>
      <p:sp>
        <p:nvSpPr>
          <p:cNvPr id="63" name="TextBox 62"/>
          <p:cNvSpPr txBox="1"/>
          <p:nvPr/>
        </p:nvSpPr>
        <p:spPr>
          <a:xfrm>
            <a:off x="76200" y="4419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65" name="TextBox 64"/>
          <p:cNvSpPr txBox="1"/>
          <p:nvPr/>
        </p:nvSpPr>
        <p:spPr>
          <a:xfrm>
            <a:off x="304800" y="3657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67" name="TextBox 66"/>
          <p:cNvSpPr txBox="1"/>
          <p:nvPr/>
        </p:nvSpPr>
        <p:spPr>
          <a:xfrm>
            <a:off x="2362200" y="3657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69" name="TextBox 68"/>
          <p:cNvSpPr txBox="1"/>
          <p:nvPr/>
        </p:nvSpPr>
        <p:spPr>
          <a:xfrm>
            <a:off x="5334000" y="27432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71" name="TextBox 70"/>
          <p:cNvSpPr txBox="1"/>
          <p:nvPr/>
        </p:nvSpPr>
        <p:spPr>
          <a:xfrm>
            <a:off x="0" y="5181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85" name="TextBox 84"/>
          <p:cNvSpPr txBox="1"/>
          <p:nvPr/>
        </p:nvSpPr>
        <p:spPr>
          <a:xfrm>
            <a:off x="1295400" y="5638800"/>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86" name="TextBox 85"/>
          <p:cNvSpPr txBox="1"/>
          <p:nvPr/>
        </p:nvSpPr>
        <p:spPr>
          <a:xfrm>
            <a:off x="1447800" y="4416623"/>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87" name="TextBox 86"/>
          <p:cNvSpPr txBox="1"/>
          <p:nvPr/>
        </p:nvSpPr>
        <p:spPr>
          <a:xfrm>
            <a:off x="2895600" y="4419600"/>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88" name="TextBox 87"/>
          <p:cNvSpPr txBox="1"/>
          <p:nvPr/>
        </p:nvSpPr>
        <p:spPr>
          <a:xfrm>
            <a:off x="4343400" y="3886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89" name="TextBox 88"/>
          <p:cNvSpPr txBox="1"/>
          <p:nvPr/>
        </p:nvSpPr>
        <p:spPr>
          <a:xfrm>
            <a:off x="4343400" y="5410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Graph with cuts</a:t>
            </a:r>
            <a:endParaRPr lang="en-US" dirty="0"/>
          </a:p>
        </p:txBody>
      </p:sp>
      <p:sp>
        <p:nvSpPr>
          <p:cNvPr id="13" name="Oval 12"/>
          <p:cNvSpPr/>
          <p:nvPr/>
        </p:nvSpPr>
        <p:spPr>
          <a:xfrm>
            <a:off x="3200400" y="3182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10" name="Oval 9"/>
          <p:cNvSpPr/>
          <p:nvPr/>
        </p:nvSpPr>
        <p:spPr>
          <a:xfrm>
            <a:off x="38100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1" name="Oval 20"/>
          <p:cNvSpPr/>
          <p:nvPr/>
        </p:nvSpPr>
        <p:spPr>
          <a:xfrm>
            <a:off x="55626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3" name="Oval 22"/>
          <p:cNvSpPr/>
          <p:nvPr/>
        </p:nvSpPr>
        <p:spPr>
          <a:xfrm>
            <a:off x="44958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5" name="Oval 24"/>
          <p:cNvSpPr/>
          <p:nvPr/>
        </p:nvSpPr>
        <p:spPr>
          <a:xfrm>
            <a:off x="58674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1" name="Oval 30"/>
          <p:cNvSpPr/>
          <p:nvPr/>
        </p:nvSpPr>
        <p:spPr>
          <a:xfrm>
            <a:off x="6553200" y="3944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8" name="Oval 37"/>
          <p:cNvSpPr/>
          <p:nvPr/>
        </p:nvSpPr>
        <p:spPr>
          <a:xfrm>
            <a:off x="6553200" y="2420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44" name="Oval 43"/>
          <p:cNvSpPr/>
          <p:nvPr/>
        </p:nvSpPr>
        <p:spPr>
          <a:xfrm>
            <a:off x="3810000" y="3944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49" name="Straight Arrow Connector 48"/>
          <p:cNvCxnSpPr>
            <a:stCxn id="13" idx="7"/>
            <a:endCxn id="10" idx="3"/>
          </p:cNvCxnSpPr>
          <p:nvPr/>
        </p:nvCxnSpPr>
        <p:spPr>
          <a:xfrm rot="5400000" flipH="1" flipV="1">
            <a:off x="3319322" y="2692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39670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3319322" y="3454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3200400" y="3944779"/>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61" name="Straight Arrow Connector 60"/>
          <p:cNvCxnSpPr>
            <a:stCxn id="44" idx="7"/>
            <a:endCxn id="23" idx="3"/>
          </p:cNvCxnSpPr>
          <p:nvPr/>
        </p:nvCxnSpPr>
        <p:spPr>
          <a:xfrm rot="5400000" flipH="1" flipV="1">
            <a:off x="39670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3429000" y="4059079"/>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4724400" y="3297079"/>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60244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5791200" y="2535079"/>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60244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6400800" y="4648200"/>
            <a:ext cx="990600" cy="533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cut1</a:t>
            </a:r>
            <a:r>
              <a:rPr lang="en-US" dirty="0" smtClean="0">
                <a:solidFill>
                  <a:schemeClr val="tx1"/>
                </a:solidFill>
              </a:rPr>
              <a:t> </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6</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endParaRPr lang="en-US" sz="1600" dirty="0" smtClean="0">
              <a:solidFill>
                <a:srgbClr val="000000"/>
              </a:solidFill>
            </a:endParaRPr>
          </a:p>
        </p:txBody>
      </p:sp>
      <p:sp>
        <p:nvSpPr>
          <p:cNvPr id="63" name="Rectangle 62"/>
          <p:cNvSpPr/>
          <p:nvPr/>
        </p:nvSpPr>
        <p:spPr>
          <a:xfrm>
            <a:off x="5791200" y="5334000"/>
            <a:ext cx="914400" cy="4572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cut2</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5</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600" dirty="0" smtClean="0">
                <a:solidFill>
                  <a:srgbClr val="000000"/>
                </a:solidFill>
              </a:rPr>
              <a:t> </a:t>
            </a:r>
            <a:endParaRPr lang="en-US" sz="1600" dirty="0">
              <a:solidFill>
                <a:srgbClr val="000000"/>
              </a:solidFill>
            </a:endParaRPr>
          </a:p>
        </p:txBody>
      </p:sp>
      <p:sp>
        <p:nvSpPr>
          <p:cNvPr id="65" name="Rectangle 64"/>
          <p:cNvSpPr/>
          <p:nvPr/>
        </p:nvSpPr>
        <p:spPr>
          <a:xfrm>
            <a:off x="4953000" y="4724400"/>
            <a:ext cx="1143000" cy="4572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cut3</a:t>
            </a:r>
          </a:p>
          <a:p>
            <a:pPr algn="ctr"/>
            <a:r>
              <a:rPr lang="en-US" sz="1600" dirty="0" smtClean="0">
                <a:solidFill>
                  <a:srgbClr val="000000"/>
                </a:solidFill>
              </a:rPr>
              <a:t>x</a:t>
            </a:r>
            <a:r>
              <a:rPr lang="en-US" sz="1600" baseline="-25000" dirty="0" smtClean="0">
                <a:solidFill>
                  <a:srgbClr val="000000"/>
                </a:solidFill>
              </a:rPr>
              <a:t>2</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3</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600" dirty="0" smtClean="0">
                <a:solidFill>
                  <a:srgbClr val="000000"/>
                </a:solidFill>
              </a:rPr>
              <a:t> </a:t>
            </a:r>
            <a:endParaRPr lang="en-US" sz="1600" dirty="0">
              <a:solidFill>
                <a:srgbClr val="000000"/>
              </a:solidFill>
            </a:endParaRPr>
          </a:p>
        </p:txBody>
      </p:sp>
      <p:sp>
        <p:nvSpPr>
          <p:cNvPr id="67" name="Rectangle 66"/>
          <p:cNvSpPr/>
          <p:nvPr/>
        </p:nvSpPr>
        <p:spPr>
          <a:xfrm>
            <a:off x="3886200" y="5334000"/>
            <a:ext cx="1295400" cy="4572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cut4</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1</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3</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400" dirty="0" smtClean="0">
                <a:solidFill>
                  <a:srgbClr val="000000"/>
                </a:solidFill>
              </a:rPr>
              <a:t> </a:t>
            </a:r>
            <a:endParaRPr lang="en-US" sz="1400" dirty="0">
              <a:solidFill>
                <a:schemeClr val="tx1"/>
              </a:solidFill>
            </a:endParaRPr>
          </a:p>
        </p:txBody>
      </p:sp>
      <p:sp>
        <p:nvSpPr>
          <p:cNvPr id="69" name="Rectangle 68"/>
          <p:cNvSpPr/>
          <p:nvPr/>
        </p:nvSpPr>
        <p:spPr>
          <a:xfrm>
            <a:off x="2895600" y="4648200"/>
            <a:ext cx="1447800" cy="5334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cut5</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1</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4</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600" dirty="0" smtClean="0">
                <a:solidFill>
                  <a:srgbClr val="000000"/>
                </a:solidFill>
              </a:rPr>
              <a:t> </a:t>
            </a:r>
            <a:endParaRPr lang="en-US" sz="1600" dirty="0">
              <a:solidFill>
                <a:srgbClr val="000000"/>
              </a:solidFill>
            </a:endParaRPr>
          </a:p>
        </p:txBody>
      </p:sp>
      <p:sp>
        <p:nvSpPr>
          <p:cNvPr id="42" name="Slide Number Placeholder 41"/>
          <p:cNvSpPr>
            <a:spLocks noGrp="1"/>
          </p:cNvSpPr>
          <p:nvPr>
            <p:ph type="sldNum" sz="quarter" idx="12"/>
          </p:nvPr>
        </p:nvSpPr>
        <p:spPr/>
        <p:txBody>
          <a:bodyPr/>
          <a:lstStyle/>
          <a:p>
            <a:fld id="{32E6F7C4-CF77-449A-8837-AC119188FB74}" type="slidenum">
              <a:rPr lang="en-US" altLang="en-US" smtClean="0"/>
              <a:pPr/>
              <a:t>62</a:t>
            </a:fld>
            <a:endParaRPr lang="en-US" altLang="en-US"/>
          </a:p>
        </p:txBody>
      </p:sp>
      <p:sp>
        <p:nvSpPr>
          <p:cNvPr id="43" name="TextBox 42"/>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62" name="Freeform 61"/>
          <p:cNvSpPr/>
          <p:nvPr/>
        </p:nvSpPr>
        <p:spPr>
          <a:xfrm>
            <a:off x="6418792" y="2254250"/>
            <a:ext cx="449791" cy="2391833"/>
          </a:xfrm>
          <a:custGeom>
            <a:avLst/>
            <a:gdLst>
              <a:gd name="connsiteX0" fmla="*/ 26458 w 449791"/>
              <a:gd name="connsiteY0" fmla="*/ 0 h 2391833"/>
              <a:gd name="connsiteX1" fmla="*/ 26458 w 449791"/>
              <a:gd name="connsiteY1" fmla="*/ 1312333 h 2391833"/>
              <a:gd name="connsiteX2" fmla="*/ 185208 w 449791"/>
              <a:gd name="connsiteY2" fmla="*/ 2159000 h 2391833"/>
              <a:gd name="connsiteX3" fmla="*/ 449791 w 449791"/>
              <a:gd name="connsiteY3" fmla="*/ 2391833 h 2391833"/>
            </a:gdLst>
            <a:ahLst/>
            <a:cxnLst>
              <a:cxn ang="0">
                <a:pos x="connsiteX0" y="connsiteY0"/>
              </a:cxn>
              <a:cxn ang="0">
                <a:pos x="connsiteX1" y="connsiteY1"/>
              </a:cxn>
              <a:cxn ang="0">
                <a:pos x="connsiteX2" y="connsiteY2"/>
              </a:cxn>
              <a:cxn ang="0">
                <a:pos x="connsiteX3" y="connsiteY3"/>
              </a:cxn>
            </a:cxnLst>
            <a:rect l="l" t="t" r="r" b="b"/>
            <a:pathLst>
              <a:path w="449791" h="2391833">
                <a:moveTo>
                  <a:pt x="26458" y="0"/>
                </a:moveTo>
                <a:cubicBezTo>
                  <a:pt x="13229" y="476250"/>
                  <a:pt x="0" y="952500"/>
                  <a:pt x="26458" y="1312333"/>
                </a:cubicBezTo>
                <a:cubicBezTo>
                  <a:pt x="52916" y="1672166"/>
                  <a:pt x="114653" y="1979083"/>
                  <a:pt x="185208" y="2159000"/>
                </a:cubicBezTo>
                <a:cubicBezTo>
                  <a:pt x="255763" y="2338917"/>
                  <a:pt x="449791" y="2391833"/>
                  <a:pt x="449791" y="2391833"/>
                </a:cubicBezTo>
              </a:path>
            </a:pathLst>
          </a:cu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a:off x="5490986" y="2254250"/>
            <a:ext cx="873125" cy="3100917"/>
          </a:xfrm>
          <a:custGeom>
            <a:avLst/>
            <a:gdLst>
              <a:gd name="connsiteX0" fmla="*/ 816681 w 873125"/>
              <a:gd name="connsiteY0" fmla="*/ 0 h 3100917"/>
              <a:gd name="connsiteX1" fmla="*/ 488597 w 873125"/>
              <a:gd name="connsiteY1" fmla="*/ 645583 h 3100917"/>
              <a:gd name="connsiteX2" fmla="*/ 44097 w 873125"/>
              <a:gd name="connsiteY2" fmla="*/ 1026583 h 3100917"/>
              <a:gd name="connsiteX3" fmla="*/ 753181 w 873125"/>
              <a:gd name="connsiteY3" fmla="*/ 2349500 h 3100917"/>
              <a:gd name="connsiteX4" fmla="*/ 763764 w 873125"/>
              <a:gd name="connsiteY4" fmla="*/ 3100917 h 3100917"/>
              <a:gd name="connsiteX5" fmla="*/ 763764 w 873125"/>
              <a:gd name="connsiteY5" fmla="*/ 3100917 h 3100917"/>
              <a:gd name="connsiteX6" fmla="*/ 763764 w 873125"/>
              <a:gd name="connsiteY6" fmla="*/ 3100917 h 31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25" h="3100917">
                <a:moveTo>
                  <a:pt x="816681" y="0"/>
                </a:moveTo>
                <a:cubicBezTo>
                  <a:pt x="717021" y="237243"/>
                  <a:pt x="617361" y="474486"/>
                  <a:pt x="488597" y="645583"/>
                </a:cubicBezTo>
                <a:cubicBezTo>
                  <a:pt x="359833" y="816680"/>
                  <a:pt x="0" y="742597"/>
                  <a:pt x="44097" y="1026583"/>
                </a:cubicBezTo>
                <a:cubicBezTo>
                  <a:pt x="88194" y="1310569"/>
                  <a:pt x="633237" y="2003778"/>
                  <a:pt x="753181" y="2349500"/>
                </a:cubicBezTo>
                <a:cubicBezTo>
                  <a:pt x="873125" y="2695222"/>
                  <a:pt x="763764" y="3100917"/>
                  <a:pt x="763764" y="3100917"/>
                </a:cubicBezTo>
                <a:lnTo>
                  <a:pt x="763764" y="3100917"/>
                </a:lnTo>
                <a:lnTo>
                  <a:pt x="763764" y="3100917"/>
                </a:ln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3962400" y="2362200"/>
            <a:ext cx="2123722" cy="2362200"/>
          </a:xfrm>
          <a:custGeom>
            <a:avLst/>
            <a:gdLst>
              <a:gd name="connsiteX0" fmla="*/ 2123722 w 2123722"/>
              <a:gd name="connsiteY0" fmla="*/ 0 h 2487084"/>
              <a:gd name="connsiteX1" fmla="*/ 1753306 w 2123722"/>
              <a:gd name="connsiteY1" fmla="*/ 582084 h 2487084"/>
              <a:gd name="connsiteX2" fmla="*/ 239889 w 2123722"/>
              <a:gd name="connsiteY2" fmla="*/ 730250 h 2487084"/>
              <a:gd name="connsiteX3" fmla="*/ 313972 w 2123722"/>
              <a:gd name="connsiteY3" fmla="*/ 1386417 h 2487084"/>
              <a:gd name="connsiteX4" fmla="*/ 1446389 w 2123722"/>
              <a:gd name="connsiteY4" fmla="*/ 2148417 h 2487084"/>
              <a:gd name="connsiteX5" fmla="*/ 1509889 w 2123722"/>
              <a:gd name="connsiteY5" fmla="*/ 2487084 h 248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722" h="2487084">
                <a:moveTo>
                  <a:pt x="2123722" y="0"/>
                </a:moveTo>
                <a:cubicBezTo>
                  <a:pt x="2095500" y="230188"/>
                  <a:pt x="2067278" y="460376"/>
                  <a:pt x="1753306" y="582084"/>
                </a:cubicBezTo>
                <a:cubicBezTo>
                  <a:pt x="1439334" y="703792"/>
                  <a:pt x="479778" y="596194"/>
                  <a:pt x="239889" y="730250"/>
                </a:cubicBezTo>
                <a:cubicBezTo>
                  <a:pt x="0" y="864306"/>
                  <a:pt x="112889" y="1150056"/>
                  <a:pt x="313972" y="1386417"/>
                </a:cubicBezTo>
                <a:cubicBezTo>
                  <a:pt x="515055" y="1622778"/>
                  <a:pt x="1247070" y="1964973"/>
                  <a:pt x="1446389" y="2148417"/>
                </a:cubicBezTo>
                <a:cubicBezTo>
                  <a:pt x="1645708" y="2331861"/>
                  <a:pt x="1497542" y="2430640"/>
                  <a:pt x="1509889" y="2487084"/>
                </a:cubicBez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a:off x="3573639" y="2217208"/>
            <a:ext cx="2430639" cy="3116792"/>
          </a:xfrm>
          <a:custGeom>
            <a:avLst/>
            <a:gdLst>
              <a:gd name="connsiteX0" fmla="*/ 2405944 w 2430639"/>
              <a:gd name="connsiteY0" fmla="*/ 142875 h 3116792"/>
              <a:gd name="connsiteX1" fmla="*/ 2363611 w 2430639"/>
              <a:gd name="connsiteY1" fmla="*/ 428625 h 3116792"/>
              <a:gd name="connsiteX2" fmla="*/ 2003778 w 2430639"/>
              <a:gd name="connsiteY2" fmla="*/ 608542 h 3116792"/>
              <a:gd name="connsiteX3" fmla="*/ 490361 w 2430639"/>
              <a:gd name="connsiteY3" fmla="*/ 132292 h 3116792"/>
              <a:gd name="connsiteX4" fmla="*/ 3528 w 2430639"/>
              <a:gd name="connsiteY4" fmla="*/ 238125 h 3116792"/>
              <a:gd name="connsiteX5" fmla="*/ 511528 w 2430639"/>
              <a:gd name="connsiteY5" fmla="*/ 1561042 h 3116792"/>
              <a:gd name="connsiteX6" fmla="*/ 1008944 w 2430639"/>
              <a:gd name="connsiteY6" fmla="*/ 2301875 h 3116792"/>
              <a:gd name="connsiteX7" fmla="*/ 1030111 w 2430639"/>
              <a:gd name="connsiteY7" fmla="*/ 3116792 h 3116792"/>
              <a:gd name="connsiteX8" fmla="*/ 1030111 w 2430639"/>
              <a:gd name="connsiteY8" fmla="*/ 3116792 h 311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639" h="3116792">
                <a:moveTo>
                  <a:pt x="2405944" y="142875"/>
                </a:moveTo>
                <a:cubicBezTo>
                  <a:pt x="2418291" y="246944"/>
                  <a:pt x="2430639" y="351014"/>
                  <a:pt x="2363611" y="428625"/>
                </a:cubicBezTo>
                <a:cubicBezTo>
                  <a:pt x="2296583" y="506236"/>
                  <a:pt x="2315986" y="657931"/>
                  <a:pt x="2003778" y="608542"/>
                </a:cubicBezTo>
                <a:cubicBezTo>
                  <a:pt x="1691570" y="559153"/>
                  <a:pt x="823736" y="194028"/>
                  <a:pt x="490361" y="132292"/>
                </a:cubicBezTo>
                <a:cubicBezTo>
                  <a:pt x="156986" y="70556"/>
                  <a:pt x="0" y="0"/>
                  <a:pt x="3528" y="238125"/>
                </a:cubicBezTo>
                <a:cubicBezTo>
                  <a:pt x="7056" y="476250"/>
                  <a:pt x="343959" y="1217084"/>
                  <a:pt x="511528" y="1561042"/>
                </a:cubicBezTo>
                <a:cubicBezTo>
                  <a:pt x="679097" y="1905000"/>
                  <a:pt x="922514" y="2042583"/>
                  <a:pt x="1008944" y="2301875"/>
                </a:cubicBezTo>
                <a:cubicBezTo>
                  <a:pt x="1095374" y="2561167"/>
                  <a:pt x="1030111" y="3116792"/>
                  <a:pt x="1030111" y="3116792"/>
                </a:cubicBezTo>
                <a:lnTo>
                  <a:pt x="1030111" y="3116792"/>
                </a:ln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3187348" y="2026708"/>
            <a:ext cx="2707569" cy="2619375"/>
          </a:xfrm>
          <a:custGeom>
            <a:avLst/>
            <a:gdLst>
              <a:gd name="connsiteX0" fmla="*/ 2707569 w 2707569"/>
              <a:gd name="connsiteY0" fmla="*/ 354542 h 2619375"/>
              <a:gd name="connsiteX1" fmla="*/ 2644069 w 2707569"/>
              <a:gd name="connsiteY1" fmla="*/ 640292 h 2619375"/>
              <a:gd name="connsiteX2" fmla="*/ 2337152 w 2707569"/>
              <a:gd name="connsiteY2" fmla="*/ 703792 h 2619375"/>
              <a:gd name="connsiteX3" fmla="*/ 1109485 w 2707569"/>
              <a:gd name="connsiteY3" fmla="*/ 269875 h 2619375"/>
              <a:gd name="connsiteX4" fmla="*/ 135819 w 2707569"/>
              <a:gd name="connsiteY4" fmla="*/ 132292 h 2619375"/>
              <a:gd name="connsiteX5" fmla="*/ 294569 w 2707569"/>
              <a:gd name="connsiteY5" fmla="*/ 1063625 h 2619375"/>
              <a:gd name="connsiteX6" fmla="*/ 432152 w 2707569"/>
              <a:gd name="connsiteY6" fmla="*/ 1878542 h 2619375"/>
              <a:gd name="connsiteX7" fmla="*/ 421569 w 2707569"/>
              <a:gd name="connsiteY7" fmla="*/ 2259542 h 2619375"/>
              <a:gd name="connsiteX8" fmla="*/ 527402 w 2707569"/>
              <a:gd name="connsiteY8" fmla="*/ 2619375 h 2619375"/>
              <a:gd name="connsiteX9" fmla="*/ 527402 w 2707569"/>
              <a:gd name="connsiteY9" fmla="*/ 2619375 h 2619375"/>
              <a:gd name="connsiteX10" fmla="*/ 527402 w 2707569"/>
              <a:gd name="connsiteY10" fmla="*/ 2619375 h 2619375"/>
              <a:gd name="connsiteX11" fmla="*/ 527402 w 2707569"/>
              <a:gd name="connsiteY11" fmla="*/ 2619375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7569" h="2619375">
                <a:moveTo>
                  <a:pt x="2707569" y="354542"/>
                </a:moveTo>
                <a:cubicBezTo>
                  <a:pt x="2706687" y="468313"/>
                  <a:pt x="2705805" y="582084"/>
                  <a:pt x="2644069" y="640292"/>
                </a:cubicBezTo>
                <a:cubicBezTo>
                  <a:pt x="2582333" y="698500"/>
                  <a:pt x="2592916" y="765528"/>
                  <a:pt x="2337152" y="703792"/>
                </a:cubicBezTo>
                <a:cubicBezTo>
                  <a:pt x="2081388" y="642056"/>
                  <a:pt x="1476374" y="365125"/>
                  <a:pt x="1109485" y="269875"/>
                </a:cubicBezTo>
                <a:cubicBezTo>
                  <a:pt x="742596" y="174625"/>
                  <a:pt x="271638" y="0"/>
                  <a:pt x="135819" y="132292"/>
                </a:cubicBezTo>
                <a:cubicBezTo>
                  <a:pt x="0" y="264584"/>
                  <a:pt x="245180" y="772583"/>
                  <a:pt x="294569" y="1063625"/>
                </a:cubicBezTo>
                <a:cubicBezTo>
                  <a:pt x="343958" y="1354667"/>
                  <a:pt x="410985" y="1679223"/>
                  <a:pt x="432152" y="1878542"/>
                </a:cubicBezTo>
                <a:cubicBezTo>
                  <a:pt x="453319" y="2077861"/>
                  <a:pt x="405694" y="2136070"/>
                  <a:pt x="421569" y="2259542"/>
                </a:cubicBezTo>
                <a:cubicBezTo>
                  <a:pt x="437444" y="2383014"/>
                  <a:pt x="527402" y="2619375"/>
                  <a:pt x="527402" y="2619375"/>
                </a:cubicBezTo>
                <a:lnTo>
                  <a:pt x="527402" y="2619375"/>
                </a:lnTo>
                <a:lnTo>
                  <a:pt x="527402" y="2619375"/>
                </a:lnTo>
                <a:lnTo>
                  <a:pt x="527402" y="2619375"/>
                </a:ln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2514600" y="28926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52" name="TextBox 51"/>
          <p:cNvSpPr txBox="1"/>
          <p:nvPr/>
        </p:nvSpPr>
        <p:spPr>
          <a:xfrm>
            <a:off x="2743200" y="21306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53" name="TextBox 52"/>
          <p:cNvSpPr txBox="1"/>
          <p:nvPr/>
        </p:nvSpPr>
        <p:spPr>
          <a:xfrm>
            <a:off x="4800600" y="21306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55" name="TextBox 54"/>
          <p:cNvSpPr txBox="1"/>
          <p:nvPr/>
        </p:nvSpPr>
        <p:spPr>
          <a:xfrm>
            <a:off x="2438400" y="36546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56" name="TextBox 55"/>
          <p:cNvSpPr txBox="1"/>
          <p:nvPr/>
        </p:nvSpPr>
        <p:spPr>
          <a:xfrm>
            <a:off x="3733800" y="41118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57" name="TextBox 56"/>
          <p:cNvSpPr txBox="1"/>
          <p:nvPr/>
        </p:nvSpPr>
        <p:spPr>
          <a:xfrm>
            <a:off x="3886200" y="28896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71" name="TextBox 70"/>
          <p:cNvSpPr txBox="1"/>
          <p:nvPr/>
        </p:nvSpPr>
        <p:spPr>
          <a:xfrm>
            <a:off x="5334000" y="28926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81" name="TextBox 80"/>
          <p:cNvSpPr txBox="1"/>
          <p:nvPr/>
        </p:nvSpPr>
        <p:spPr>
          <a:xfrm>
            <a:off x="6781800" y="2359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82" name="TextBox 81"/>
          <p:cNvSpPr txBox="1"/>
          <p:nvPr/>
        </p:nvSpPr>
        <p:spPr>
          <a:xfrm>
            <a:off x="6781800" y="3883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
        <p:nvSpPr>
          <p:cNvPr id="83" name="Right Arrow 82"/>
          <p:cNvSpPr/>
          <p:nvPr/>
        </p:nvSpPr>
        <p:spPr>
          <a:xfrm>
            <a:off x="304800" y="30480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Arrow 83"/>
          <p:cNvSpPr/>
          <p:nvPr/>
        </p:nvSpPr>
        <p:spPr>
          <a:xfrm>
            <a:off x="304800" y="28194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ight Arrow 84"/>
          <p:cNvSpPr/>
          <p:nvPr/>
        </p:nvSpPr>
        <p:spPr>
          <a:xfrm>
            <a:off x="304800" y="25146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Arrow 85"/>
          <p:cNvSpPr/>
          <p:nvPr/>
        </p:nvSpPr>
        <p:spPr>
          <a:xfrm>
            <a:off x="304800" y="22098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ight Arrow 86"/>
          <p:cNvSpPr/>
          <p:nvPr/>
        </p:nvSpPr>
        <p:spPr>
          <a:xfrm>
            <a:off x="304800" y="19812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Arrow 87"/>
          <p:cNvSpPr/>
          <p:nvPr/>
        </p:nvSpPr>
        <p:spPr>
          <a:xfrm>
            <a:off x="304800" y="1676400"/>
            <a:ext cx="228600" cy="2286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8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8"/>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P spid="65" grpId="0" animBg="1"/>
      <p:bldP spid="67" grpId="0" animBg="1"/>
      <p:bldP spid="69" grpId="0" animBg="1"/>
      <p:bldP spid="62" grpId="0" animBg="1"/>
      <p:bldP spid="77" grpId="0" animBg="1"/>
      <p:bldP spid="78" grpId="0" animBg="1"/>
      <p:bldP spid="79" grpId="0" animBg="1"/>
      <p:bldP spid="80" grpId="0" animBg="1"/>
      <p:bldP spid="83" grpId="0" animBg="1"/>
      <p:bldP spid="83" grpId="1" animBg="1"/>
      <p:bldP spid="84" grpId="0" animBg="1"/>
      <p:bldP spid="84" grpId="1" animBg="1"/>
      <p:bldP spid="85" grpId="0" animBg="1"/>
      <p:bldP spid="85" grpId="1" animBg="1"/>
      <p:bldP spid="86" grpId="0" animBg="1"/>
      <p:bldP spid="86" grpId="1" animBg="1"/>
      <p:bldP spid="87" grpId="0" animBg="1"/>
      <p:bldP spid="88" grpId="0" animBg="1"/>
      <p:bldP spid="88" grpId="1"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Content Placeholder 2"/>
          <p:cNvSpPr>
            <a:spLocks noGrp="1"/>
          </p:cNvSpPr>
          <p:nvPr>
            <p:ph idx="1"/>
          </p:nvPr>
        </p:nvSpPr>
        <p:spPr>
          <a:xfrm>
            <a:off x="457200" y="4800600"/>
            <a:ext cx="8229600" cy="1100137"/>
          </a:xfrm>
        </p:spPr>
        <p:txBody>
          <a:bodyPr/>
          <a:lstStyle/>
          <a:p>
            <a:r>
              <a:rPr lang="en-US" sz="1800" dirty="0" smtClean="0"/>
              <a:t>A node is a Unique Implication Point (UIP)</a:t>
            </a:r>
          </a:p>
          <a:p>
            <a:pPr lvl="1"/>
            <a:r>
              <a:rPr lang="en-US" sz="1400" dirty="0" smtClean="0">
                <a:solidFill>
                  <a:srgbClr val="000000"/>
                </a:solidFill>
              </a:rPr>
              <a:t>of the current decision level if all paths from the decision variable of current level to the conflicting variable need to go through this node</a:t>
            </a:r>
            <a:endParaRPr lang="en-US" sz="1400" dirty="0" smtClean="0"/>
          </a:p>
          <a:p>
            <a:r>
              <a:rPr lang="en-US" sz="1800" dirty="0" smtClean="0"/>
              <a:t>A learned clause containing UIP is desirable</a:t>
            </a:r>
          </a:p>
          <a:p>
            <a:pPr lvl="1"/>
            <a:r>
              <a:rPr lang="en-US" sz="1400" dirty="0" smtClean="0"/>
              <a:t>The decision variable at the current level is always a UIP</a:t>
            </a:r>
          </a:p>
          <a:p>
            <a:pPr lvl="1"/>
            <a:r>
              <a:rPr lang="en-US" sz="1400" dirty="0" smtClean="0"/>
              <a:t>Therefore, we can always find one learned clause with at least one UIP</a:t>
            </a:r>
            <a:endParaRPr lang="en-US" sz="1400" dirty="0"/>
          </a:p>
        </p:txBody>
      </p:sp>
      <p:sp>
        <p:nvSpPr>
          <p:cNvPr id="13" name="Oval 12"/>
          <p:cNvSpPr/>
          <p:nvPr/>
        </p:nvSpPr>
        <p:spPr>
          <a:xfrm>
            <a:off x="3200400" y="2804756"/>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10" name="Oval 9"/>
          <p:cNvSpPr/>
          <p:nvPr/>
        </p:nvSpPr>
        <p:spPr>
          <a:xfrm>
            <a:off x="3810000" y="2042756"/>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1" name="Oval 20"/>
          <p:cNvSpPr/>
          <p:nvPr/>
        </p:nvSpPr>
        <p:spPr>
          <a:xfrm>
            <a:off x="5562600" y="2042756"/>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3" name="Oval 22"/>
          <p:cNvSpPr/>
          <p:nvPr/>
        </p:nvSpPr>
        <p:spPr>
          <a:xfrm>
            <a:off x="4495800" y="2804756"/>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5" name="Oval 24"/>
          <p:cNvSpPr/>
          <p:nvPr/>
        </p:nvSpPr>
        <p:spPr>
          <a:xfrm>
            <a:off x="5867400" y="2804756"/>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1" name="Oval 30"/>
          <p:cNvSpPr/>
          <p:nvPr/>
        </p:nvSpPr>
        <p:spPr>
          <a:xfrm>
            <a:off x="6553200" y="3566756"/>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8" name="Oval 37"/>
          <p:cNvSpPr/>
          <p:nvPr/>
        </p:nvSpPr>
        <p:spPr>
          <a:xfrm>
            <a:off x="6553200" y="2042756"/>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44" name="Oval 43"/>
          <p:cNvSpPr/>
          <p:nvPr/>
        </p:nvSpPr>
        <p:spPr>
          <a:xfrm>
            <a:off x="3810000" y="3566756"/>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49" name="Straight Arrow Connector 48"/>
          <p:cNvCxnSpPr>
            <a:stCxn id="13" idx="7"/>
            <a:endCxn id="10" idx="3"/>
          </p:cNvCxnSpPr>
          <p:nvPr/>
        </p:nvCxnSpPr>
        <p:spPr>
          <a:xfrm rot="5400000" flipH="1" flipV="1">
            <a:off x="3319322" y="2314078"/>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3967022" y="2275978"/>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3319322" y="3076078"/>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3200400" y="3566756"/>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61" name="Straight Arrow Connector 60"/>
          <p:cNvCxnSpPr>
            <a:stCxn id="44" idx="7"/>
            <a:endCxn id="23" idx="3"/>
          </p:cNvCxnSpPr>
          <p:nvPr/>
        </p:nvCxnSpPr>
        <p:spPr>
          <a:xfrm rot="5400000" flipH="1" flipV="1">
            <a:off x="3967022" y="3037978"/>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3429000" y="3681056"/>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4724400" y="2919056"/>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6024422" y="2275978"/>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5791200" y="2157056"/>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6024422" y="3037978"/>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Slide Number Placeholder 41"/>
          <p:cNvSpPr>
            <a:spLocks noGrp="1"/>
          </p:cNvSpPr>
          <p:nvPr>
            <p:ph type="sldNum" sz="quarter" idx="12"/>
          </p:nvPr>
        </p:nvSpPr>
        <p:spPr/>
        <p:txBody>
          <a:bodyPr/>
          <a:lstStyle/>
          <a:p>
            <a:fld id="{32E6F7C4-CF77-449A-8837-AC119188FB74}" type="slidenum">
              <a:rPr lang="en-US" altLang="en-US" smtClean="0"/>
              <a:pPr/>
              <a:t>63</a:t>
            </a:fld>
            <a:endParaRPr lang="en-US" altLang="en-US"/>
          </a:p>
        </p:txBody>
      </p:sp>
      <p:sp>
        <p:nvSpPr>
          <p:cNvPr id="43" name="TextBox 42"/>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0" name="TextBox 49"/>
          <p:cNvSpPr txBox="1"/>
          <p:nvPr/>
        </p:nvSpPr>
        <p:spPr>
          <a:xfrm>
            <a:off x="4495800" y="3050977"/>
            <a:ext cx="457200" cy="246221"/>
          </a:xfrm>
          <a:prstGeom prst="rect">
            <a:avLst/>
          </a:prstGeom>
          <a:noFill/>
        </p:spPr>
        <p:txBody>
          <a:bodyPr wrap="square" rtlCol="0">
            <a:spAutoFit/>
          </a:bodyPr>
          <a:lstStyle/>
          <a:p>
            <a:r>
              <a:rPr lang="en-US" sz="1000" dirty="0" smtClean="0"/>
              <a:t>UIP</a:t>
            </a:r>
            <a:endParaRPr lang="en-US" sz="1000" dirty="0"/>
          </a:p>
        </p:txBody>
      </p:sp>
      <p:sp>
        <p:nvSpPr>
          <p:cNvPr id="52" name="TextBox 51"/>
          <p:cNvSpPr txBox="1"/>
          <p:nvPr/>
        </p:nvSpPr>
        <p:spPr>
          <a:xfrm>
            <a:off x="3733800" y="3279577"/>
            <a:ext cx="457200" cy="246221"/>
          </a:xfrm>
          <a:prstGeom prst="rect">
            <a:avLst/>
          </a:prstGeom>
          <a:noFill/>
        </p:spPr>
        <p:txBody>
          <a:bodyPr wrap="square" rtlCol="0">
            <a:spAutoFit/>
          </a:bodyPr>
          <a:lstStyle/>
          <a:p>
            <a:r>
              <a:rPr lang="en-US" sz="1000" dirty="0" smtClean="0"/>
              <a:t>UIP</a:t>
            </a:r>
            <a:endParaRPr lang="en-US" sz="1000" dirty="0"/>
          </a:p>
        </p:txBody>
      </p:sp>
      <p:sp>
        <p:nvSpPr>
          <p:cNvPr id="53" name="TextBox 52"/>
          <p:cNvSpPr txBox="1"/>
          <p:nvPr/>
        </p:nvSpPr>
        <p:spPr>
          <a:xfrm>
            <a:off x="3124200" y="3812977"/>
            <a:ext cx="457200" cy="246221"/>
          </a:xfrm>
          <a:prstGeom prst="rect">
            <a:avLst/>
          </a:prstGeom>
          <a:noFill/>
        </p:spPr>
        <p:txBody>
          <a:bodyPr wrap="square" rtlCol="0">
            <a:spAutoFit/>
          </a:bodyPr>
          <a:lstStyle/>
          <a:p>
            <a:r>
              <a:rPr lang="en-US" sz="1000" dirty="0" smtClean="0"/>
              <a:t>UIP</a:t>
            </a:r>
            <a:endParaRPr lang="en-US" sz="1000" dirty="0"/>
          </a:p>
        </p:txBody>
      </p:sp>
      <p:sp>
        <p:nvSpPr>
          <p:cNvPr id="55" name="TextBox 54"/>
          <p:cNvSpPr txBox="1"/>
          <p:nvPr/>
        </p:nvSpPr>
        <p:spPr>
          <a:xfrm>
            <a:off x="5791200" y="3050977"/>
            <a:ext cx="457200" cy="246221"/>
          </a:xfrm>
          <a:prstGeom prst="rect">
            <a:avLst/>
          </a:prstGeom>
          <a:noFill/>
        </p:spPr>
        <p:txBody>
          <a:bodyPr wrap="square" rtlCol="0">
            <a:spAutoFit/>
          </a:bodyPr>
          <a:lstStyle/>
          <a:p>
            <a:r>
              <a:rPr lang="en-US" sz="1000" dirty="0" smtClean="0"/>
              <a:t>UIP</a:t>
            </a:r>
            <a:endParaRPr lang="en-US" sz="1000" dirty="0"/>
          </a:p>
        </p:txBody>
      </p:sp>
      <p:sp>
        <p:nvSpPr>
          <p:cNvPr id="57" name="Title 1"/>
          <p:cNvSpPr>
            <a:spLocks noGrp="1"/>
          </p:cNvSpPr>
          <p:nvPr>
            <p:ph type="title"/>
          </p:nvPr>
        </p:nvSpPr>
        <p:spPr>
          <a:xfrm>
            <a:off x="457200" y="122238"/>
            <a:ext cx="7543800" cy="1295400"/>
          </a:xfrm>
        </p:spPr>
        <p:txBody>
          <a:bodyPr/>
          <a:lstStyle/>
          <a:p>
            <a:r>
              <a:rPr lang="en-US" dirty="0" smtClean="0"/>
              <a:t>Which cut to choose?</a:t>
            </a:r>
            <a:endParaRPr lang="en-US" dirty="0"/>
          </a:p>
        </p:txBody>
      </p:sp>
      <p:sp>
        <p:nvSpPr>
          <p:cNvPr id="56" name="TextBox 55"/>
          <p:cNvSpPr txBox="1"/>
          <p:nvPr/>
        </p:nvSpPr>
        <p:spPr>
          <a:xfrm>
            <a:off x="2514600" y="2514600"/>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60" name="TextBox 59"/>
          <p:cNvSpPr txBox="1"/>
          <p:nvPr/>
        </p:nvSpPr>
        <p:spPr>
          <a:xfrm>
            <a:off x="2743200" y="1752600"/>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63" name="TextBox 62"/>
          <p:cNvSpPr txBox="1"/>
          <p:nvPr/>
        </p:nvSpPr>
        <p:spPr>
          <a:xfrm>
            <a:off x="4800600" y="1752600"/>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65" name="TextBox 64"/>
          <p:cNvSpPr txBox="1"/>
          <p:nvPr/>
        </p:nvSpPr>
        <p:spPr>
          <a:xfrm>
            <a:off x="2438400" y="3276600"/>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67" name="TextBox 66"/>
          <p:cNvSpPr txBox="1"/>
          <p:nvPr/>
        </p:nvSpPr>
        <p:spPr>
          <a:xfrm>
            <a:off x="3733800" y="3736777"/>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69" name="TextBox 68"/>
          <p:cNvSpPr txBox="1"/>
          <p:nvPr/>
        </p:nvSpPr>
        <p:spPr>
          <a:xfrm>
            <a:off x="3886200" y="2511623"/>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71" name="TextBox 70"/>
          <p:cNvSpPr txBox="1"/>
          <p:nvPr/>
        </p:nvSpPr>
        <p:spPr>
          <a:xfrm>
            <a:off x="5334000" y="2514600"/>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81" name="TextBox 80"/>
          <p:cNvSpPr txBox="1"/>
          <p:nvPr/>
        </p:nvSpPr>
        <p:spPr>
          <a:xfrm>
            <a:off x="6781800" y="1981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82" name="TextBox 81"/>
          <p:cNvSpPr txBox="1"/>
          <p:nvPr/>
        </p:nvSpPr>
        <p:spPr>
          <a:xfrm>
            <a:off x="6781800" y="3505200"/>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12"/>
          <p:cNvSpPr/>
          <p:nvPr/>
        </p:nvSpPr>
        <p:spPr>
          <a:xfrm>
            <a:off x="3200400" y="3182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10" name="Oval 9"/>
          <p:cNvSpPr/>
          <p:nvPr/>
        </p:nvSpPr>
        <p:spPr>
          <a:xfrm>
            <a:off x="38100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1" name="Oval 20"/>
          <p:cNvSpPr/>
          <p:nvPr/>
        </p:nvSpPr>
        <p:spPr>
          <a:xfrm>
            <a:off x="55626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3" name="Oval 22"/>
          <p:cNvSpPr/>
          <p:nvPr/>
        </p:nvSpPr>
        <p:spPr>
          <a:xfrm>
            <a:off x="44958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25" name="Oval 24"/>
          <p:cNvSpPr/>
          <p:nvPr/>
        </p:nvSpPr>
        <p:spPr>
          <a:xfrm>
            <a:off x="58674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1" name="Oval 30"/>
          <p:cNvSpPr/>
          <p:nvPr/>
        </p:nvSpPr>
        <p:spPr>
          <a:xfrm>
            <a:off x="6553200" y="3944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38" name="Oval 37"/>
          <p:cNvSpPr/>
          <p:nvPr/>
        </p:nvSpPr>
        <p:spPr>
          <a:xfrm>
            <a:off x="6553200" y="2420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sp>
        <p:nvSpPr>
          <p:cNvPr id="44" name="Oval 43"/>
          <p:cNvSpPr/>
          <p:nvPr/>
        </p:nvSpPr>
        <p:spPr>
          <a:xfrm>
            <a:off x="3810000" y="3944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49" name="Straight Arrow Connector 48"/>
          <p:cNvCxnSpPr>
            <a:stCxn id="13" idx="7"/>
            <a:endCxn id="10" idx="3"/>
          </p:cNvCxnSpPr>
          <p:nvPr/>
        </p:nvCxnSpPr>
        <p:spPr>
          <a:xfrm rot="5400000" flipH="1" flipV="1">
            <a:off x="3319322" y="2692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39670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3319322" y="3454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3200400" y="3944779"/>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2000" dirty="0">
              <a:solidFill>
                <a:schemeClr val="tx1"/>
              </a:solidFill>
            </a:endParaRPr>
          </a:p>
        </p:txBody>
      </p:sp>
      <p:cxnSp>
        <p:nvCxnSpPr>
          <p:cNvPr id="61" name="Straight Arrow Connector 60"/>
          <p:cNvCxnSpPr>
            <a:stCxn id="44" idx="7"/>
            <a:endCxn id="23" idx="3"/>
          </p:cNvCxnSpPr>
          <p:nvPr/>
        </p:nvCxnSpPr>
        <p:spPr>
          <a:xfrm rot="5400000" flipH="1" flipV="1">
            <a:off x="39670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3429000" y="4059079"/>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4724400" y="3297079"/>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60244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5791200" y="2535079"/>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60244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Slide Number Placeholder 41"/>
          <p:cNvSpPr>
            <a:spLocks noGrp="1"/>
          </p:cNvSpPr>
          <p:nvPr>
            <p:ph type="sldNum" sz="quarter" idx="12"/>
          </p:nvPr>
        </p:nvSpPr>
        <p:spPr/>
        <p:txBody>
          <a:bodyPr/>
          <a:lstStyle/>
          <a:p>
            <a:fld id="{32E6F7C4-CF77-449A-8837-AC119188FB74}" type="slidenum">
              <a:rPr lang="en-US" altLang="en-US" smtClean="0"/>
              <a:pPr/>
              <a:t>64</a:t>
            </a:fld>
            <a:endParaRPr lang="en-US" altLang="en-US"/>
          </a:p>
        </p:txBody>
      </p:sp>
      <p:sp>
        <p:nvSpPr>
          <p:cNvPr id="43" name="TextBox 42"/>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3" name="Content Placeholder 2"/>
          <p:cNvSpPr>
            <a:spLocks noGrp="1"/>
          </p:cNvSpPr>
          <p:nvPr>
            <p:ph idx="1"/>
          </p:nvPr>
        </p:nvSpPr>
        <p:spPr>
          <a:xfrm>
            <a:off x="457200" y="5300663"/>
            <a:ext cx="8229600" cy="1100137"/>
          </a:xfrm>
        </p:spPr>
        <p:txBody>
          <a:bodyPr/>
          <a:lstStyle/>
          <a:p>
            <a:r>
              <a:rPr lang="en-US" sz="2000" dirty="0" smtClean="0"/>
              <a:t>Learned clause consists of only decision variables</a:t>
            </a:r>
          </a:p>
          <a:p>
            <a:pPr lvl="1"/>
            <a:r>
              <a:rPr lang="en-US" sz="1600" dirty="0" smtClean="0"/>
              <a:t>The “ultimate” reason of failure</a:t>
            </a:r>
          </a:p>
          <a:p>
            <a:pPr lvl="1"/>
            <a:r>
              <a:rPr lang="en-US" sz="1600" dirty="0" smtClean="0"/>
              <a:t>However, this is not good because the same decision sequence won’t happen again (even without this learned clause, we’ll try other decisions anyway)</a:t>
            </a:r>
            <a:endParaRPr lang="en-US" sz="1600" dirty="0"/>
          </a:p>
        </p:txBody>
      </p:sp>
      <p:sp>
        <p:nvSpPr>
          <p:cNvPr id="57" name="Title 1"/>
          <p:cNvSpPr>
            <a:spLocks noGrp="1"/>
          </p:cNvSpPr>
          <p:nvPr>
            <p:ph type="title"/>
          </p:nvPr>
        </p:nvSpPr>
        <p:spPr>
          <a:xfrm>
            <a:off x="457200" y="122238"/>
            <a:ext cx="7543800" cy="1295400"/>
          </a:xfrm>
        </p:spPr>
        <p:txBody>
          <a:bodyPr/>
          <a:lstStyle/>
          <a:p>
            <a:r>
              <a:rPr lang="en-US" dirty="0" smtClean="0"/>
              <a:t>Heuristics for clause selection:</a:t>
            </a:r>
            <a:br>
              <a:rPr lang="en-US" dirty="0" smtClean="0"/>
            </a:br>
            <a:r>
              <a:rPr lang="en-US" dirty="0" smtClean="0"/>
              <a:t>decision only scheme</a:t>
            </a:r>
            <a:endParaRPr lang="en-US" dirty="0"/>
          </a:p>
        </p:txBody>
      </p:sp>
      <p:sp>
        <p:nvSpPr>
          <p:cNvPr id="35" name="Rectangle 34"/>
          <p:cNvSpPr/>
          <p:nvPr/>
        </p:nvSpPr>
        <p:spPr>
          <a:xfrm>
            <a:off x="2895600" y="4648200"/>
            <a:ext cx="1447800" cy="5334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cut5</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1</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4</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600" dirty="0" smtClean="0">
                <a:solidFill>
                  <a:srgbClr val="000000"/>
                </a:solidFill>
              </a:rPr>
              <a:t> </a:t>
            </a:r>
            <a:endParaRPr lang="en-US" sz="1600" dirty="0">
              <a:solidFill>
                <a:srgbClr val="000000"/>
              </a:solidFill>
            </a:endParaRPr>
          </a:p>
        </p:txBody>
      </p:sp>
      <p:sp>
        <p:nvSpPr>
          <p:cNvPr id="36" name="Freeform 35"/>
          <p:cNvSpPr/>
          <p:nvPr/>
        </p:nvSpPr>
        <p:spPr>
          <a:xfrm>
            <a:off x="3187348" y="2026708"/>
            <a:ext cx="2707569" cy="2619375"/>
          </a:xfrm>
          <a:custGeom>
            <a:avLst/>
            <a:gdLst>
              <a:gd name="connsiteX0" fmla="*/ 2707569 w 2707569"/>
              <a:gd name="connsiteY0" fmla="*/ 354542 h 2619375"/>
              <a:gd name="connsiteX1" fmla="*/ 2644069 w 2707569"/>
              <a:gd name="connsiteY1" fmla="*/ 640292 h 2619375"/>
              <a:gd name="connsiteX2" fmla="*/ 2337152 w 2707569"/>
              <a:gd name="connsiteY2" fmla="*/ 703792 h 2619375"/>
              <a:gd name="connsiteX3" fmla="*/ 1109485 w 2707569"/>
              <a:gd name="connsiteY3" fmla="*/ 269875 h 2619375"/>
              <a:gd name="connsiteX4" fmla="*/ 135819 w 2707569"/>
              <a:gd name="connsiteY4" fmla="*/ 132292 h 2619375"/>
              <a:gd name="connsiteX5" fmla="*/ 294569 w 2707569"/>
              <a:gd name="connsiteY5" fmla="*/ 1063625 h 2619375"/>
              <a:gd name="connsiteX6" fmla="*/ 432152 w 2707569"/>
              <a:gd name="connsiteY6" fmla="*/ 1878542 h 2619375"/>
              <a:gd name="connsiteX7" fmla="*/ 421569 w 2707569"/>
              <a:gd name="connsiteY7" fmla="*/ 2259542 h 2619375"/>
              <a:gd name="connsiteX8" fmla="*/ 527402 w 2707569"/>
              <a:gd name="connsiteY8" fmla="*/ 2619375 h 2619375"/>
              <a:gd name="connsiteX9" fmla="*/ 527402 w 2707569"/>
              <a:gd name="connsiteY9" fmla="*/ 2619375 h 2619375"/>
              <a:gd name="connsiteX10" fmla="*/ 527402 w 2707569"/>
              <a:gd name="connsiteY10" fmla="*/ 2619375 h 2619375"/>
              <a:gd name="connsiteX11" fmla="*/ 527402 w 2707569"/>
              <a:gd name="connsiteY11" fmla="*/ 2619375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7569" h="2619375">
                <a:moveTo>
                  <a:pt x="2707569" y="354542"/>
                </a:moveTo>
                <a:cubicBezTo>
                  <a:pt x="2706687" y="468313"/>
                  <a:pt x="2705805" y="582084"/>
                  <a:pt x="2644069" y="640292"/>
                </a:cubicBezTo>
                <a:cubicBezTo>
                  <a:pt x="2582333" y="698500"/>
                  <a:pt x="2592916" y="765528"/>
                  <a:pt x="2337152" y="703792"/>
                </a:cubicBezTo>
                <a:cubicBezTo>
                  <a:pt x="2081388" y="642056"/>
                  <a:pt x="1476374" y="365125"/>
                  <a:pt x="1109485" y="269875"/>
                </a:cubicBezTo>
                <a:cubicBezTo>
                  <a:pt x="742596" y="174625"/>
                  <a:pt x="271638" y="0"/>
                  <a:pt x="135819" y="132292"/>
                </a:cubicBezTo>
                <a:cubicBezTo>
                  <a:pt x="0" y="264584"/>
                  <a:pt x="245180" y="772583"/>
                  <a:pt x="294569" y="1063625"/>
                </a:cubicBezTo>
                <a:cubicBezTo>
                  <a:pt x="343958" y="1354667"/>
                  <a:pt x="410985" y="1679223"/>
                  <a:pt x="432152" y="1878542"/>
                </a:cubicBezTo>
                <a:cubicBezTo>
                  <a:pt x="453319" y="2077861"/>
                  <a:pt x="405694" y="2136070"/>
                  <a:pt x="421569" y="2259542"/>
                </a:cubicBezTo>
                <a:cubicBezTo>
                  <a:pt x="437444" y="2383014"/>
                  <a:pt x="527402" y="2619375"/>
                  <a:pt x="527402" y="2619375"/>
                </a:cubicBezTo>
                <a:lnTo>
                  <a:pt x="527402" y="2619375"/>
                </a:lnTo>
                <a:lnTo>
                  <a:pt x="527402" y="2619375"/>
                </a:lnTo>
                <a:lnTo>
                  <a:pt x="527402" y="2619375"/>
                </a:ln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2514600" y="28926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39" name="TextBox 38"/>
          <p:cNvSpPr txBox="1"/>
          <p:nvPr/>
        </p:nvSpPr>
        <p:spPr>
          <a:xfrm>
            <a:off x="2743200" y="21306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40" name="TextBox 39"/>
          <p:cNvSpPr txBox="1"/>
          <p:nvPr/>
        </p:nvSpPr>
        <p:spPr>
          <a:xfrm>
            <a:off x="4800600" y="21306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41" name="TextBox 40"/>
          <p:cNvSpPr txBox="1"/>
          <p:nvPr/>
        </p:nvSpPr>
        <p:spPr>
          <a:xfrm>
            <a:off x="2438400" y="36546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48" name="TextBox 47"/>
          <p:cNvSpPr txBox="1"/>
          <p:nvPr/>
        </p:nvSpPr>
        <p:spPr>
          <a:xfrm>
            <a:off x="3733800" y="41118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50" name="TextBox 49"/>
          <p:cNvSpPr txBox="1"/>
          <p:nvPr/>
        </p:nvSpPr>
        <p:spPr>
          <a:xfrm>
            <a:off x="3886200" y="28896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52" name="TextBox 51"/>
          <p:cNvSpPr txBox="1"/>
          <p:nvPr/>
        </p:nvSpPr>
        <p:spPr>
          <a:xfrm>
            <a:off x="5334000" y="28926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55" name="TextBox 54"/>
          <p:cNvSpPr txBox="1"/>
          <p:nvPr/>
        </p:nvSpPr>
        <p:spPr>
          <a:xfrm>
            <a:off x="6781800" y="2359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56" name="TextBox 55"/>
          <p:cNvSpPr txBox="1"/>
          <p:nvPr/>
        </p:nvSpPr>
        <p:spPr>
          <a:xfrm>
            <a:off x="6781800" y="3883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 for clause selection:</a:t>
            </a:r>
            <a:br>
              <a:rPr lang="en-US" dirty="0" smtClean="0"/>
            </a:br>
            <a:r>
              <a:rPr lang="en-US" dirty="0" err="1" smtClean="0"/>
              <a:t>RelSat</a:t>
            </a:r>
            <a:r>
              <a:rPr lang="en-US" dirty="0" smtClean="0"/>
              <a:t> learning scheme</a:t>
            </a:r>
            <a:endParaRPr lang="en-US" dirty="0"/>
          </a:p>
        </p:txBody>
      </p:sp>
      <p:sp>
        <p:nvSpPr>
          <p:cNvPr id="13" name="Oval 12"/>
          <p:cNvSpPr/>
          <p:nvPr/>
        </p:nvSpPr>
        <p:spPr>
          <a:xfrm>
            <a:off x="3200400" y="3182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38100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1" name="Oval 20"/>
          <p:cNvSpPr/>
          <p:nvPr/>
        </p:nvSpPr>
        <p:spPr>
          <a:xfrm>
            <a:off x="55626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44958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58674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1" name="Oval 30"/>
          <p:cNvSpPr/>
          <p:nvPr/>
        </p:nvSpPr>
        <p:spPr>
          <a:xfrm>
            <a:off x="6553200" y="3944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6553200" y="2420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4" name="Oval 43"/>
          <p:cNvSpPr/>
          <p:nvPr/>
        </p:nvSpPr>
        <p:spPr>
          <a:xfrm>
            <a:off x="3810000" y="3944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3319322" y="2692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39670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3319322" y="3454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3200400" y="3944779"/>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39670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3429000" y="4059079"/>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4724400" y="3297079"/>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60244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5791200" y="2535079"/>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60244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Content Placeholder 2"/>
          <p:cNvSpPr>
            <a:spLocks noGrp="1"/>
          </p:cNvSpPr>
          <p:nvPr>
            <p:ph idx="1"/>
          </p:nvPr>
        </p:nvSpPr>
        <p:spPr>
          <a:xfrm>
            <a:off x="457200" y="5300663"/>
            <a:ext cx="8229600" cy="1100137"/>
          </a:xfrm>
        </p:spPr>
        <p:txBody>
          <a:bodyPr/>
          <a:lstStyle/>
          <a:p>
            <a:r>
              <a:rPr lang="en-US" sz="2000" dirty="0" smtClean="0"/>
              <a:t>Learned clause only contains a single variable from the current level</a:t>
            </a:r>
          </a:p>
          <a:p>
            <a:pPr lvl="1"/>
            <a:r>
              <a:rPr lang="en-US" sz="1600" dirty="0" smtClean="0"/>
              <a:t>In our example, this is the same as last choice, in general, not necessarily</a:t>
            </a:r>
          </a:p>
        </p:txBody>
      </p:sp>
      <p:sp>
        <p:nvSpPr>
          <p:cNvPr id="39" name="Slide Number Placeholder 38"/>
          <p:cNvSpPr>
            <a:spLocks noGrp="1"/>
          </p:cNvSpPr>
          <p:nvPr>
            <p:ph type="sldNum" sz="quarter" idx="12"/>
          </p:nvPr>
        </p:nvSpPr>
        <p:spPr/>
        <p:txBody>
          <a:bodyPr/>
          <a:lstStyle/>
          <a:p>
            <a:fld id="{32E6F7C4-CF77-449A-8837-AC119188FB74}" type="slidenum">
              <a:rPr lang="en-US" altLang="en-US" smtClean="0"/>
              <a:pPr/>
              <a:t>65</a:t>
            </a:fld>
            <a:endParaRPr lang="en-US" altLang="en-US"/>
          </a:p>
        </p:txBody>
      </p:sp>
      <p:sp>
        <p:nvSpPr>
          <p:cNvPr id="40" name="TextBox 39"/>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52" name="Rectangle 51"/>
          <p:cNvSpPr/>
          <p:nvPr/>
        </p:nvSpPr>
        <p:spPr>
          <a:xfrm>
            <a:off x="2895600" y="4648200"/>
            <a:ext cx="1447800" cy="5334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cut5</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1</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4</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r>
              <a:rPr lang="en-US" sz="1600" dirty="0" smtClean="0">
                <a:solidFill>
                  <a:srgbClr val="000000"/>
                </a:solidFill>
              </a:rPr>
              <a:t> </a:t>
            </a:r>
            <a:endParaRPr lang="en-US" sz="1600" dirty="0">
              <a:solidFill>
                <a:srgbClr val="000000"/>
              </a:solidFill>
            </a:endParaRPr>
          </a:p>
        </p:txBody>
      </p:sp>
      <p:sp>
        <p:nvSpPr>
          <p:cNvPr id="53" name="Freeform 52"/>
          <p:cNvSpPr/>
          <p:nvPr/>
        </p:nvSpPr>
        <p:spPr>
          <a:xfrm>
            <a:off x="3187348" y="2026708"/>
            <a:ext cx="2707569" cy="2619375"/>
          </a:xfrm>
          <a:custGeom>
            <a:avLst/>
            <a:gdLst>
              <a:gd name="connsiteX0" fmla="*/ 2707569 w 2707569"/>
              <a:gd name="connsiteY0" fmla="*/ 354542 h 2619375"/>
              <a:gd name="connsiteX1" fmla="*/ 2644069 w 2707569"/>
              <a:gd name="connsiteY1" fmla="*/ 640292 h 2619375"/>
              <a:gd name="connsiteX2" fmla="*/ 2337152 w 2707569"/>
              <a:gd name="connsiteY2" fmla="*/ 703792 h 2619375"/>
              <a:gd name="connsiteX3" fmla="*/ 1109485 w 2707569"/>
              <a:gd name="connsiteY3" fmla="*/ 269875 h 2619375"/>
              <a:gd name="connsiteX4" fmla="*/ 135819 w 2707569"/>
              <a:gd name="connsiteY4" fmla="*/ 132292 h 2619375"/>
              <a:gd name="connsiteX5" fmla="*/ 294569 w 2707569"/>
              <a:gd name="connsiteY5" fmla="*/ 1063625 h 2619375"/>
              <a:gd name="connsiteX6" fmla="*/ 432152 w 2707569"/>
              <a:gd name="connsiteY6" fmla="*/ 1878542 h 2619375"/>
              <a:gd name="connsiteX7" fmla="*/ 421569 w 2707569"/>
              <a:gd name="connsiteY7" fmla="*/ 2259542 h 2619375"/>
              <a:gd name="connsiteX8" fmla="*/ 527402 w 2707569"/>
              <a:gd name="connsiteY8" fmla="*/ 2619375 h 2619375"/>
              <a:gd name="connsiteX9" fmla="*/ 527402 w 2707569"/>
              <a:gd name="connsiteY9" fmla="*/ 2619375 h 2619375"/>
              <a:gd name="connsiteX10" fmla="*/ 527402 w 2707569"/>
              <a:gd name="connsiteY10" fmla="*/ 2619375 h 2619375"/>
              <a:gd name="connsiteX11" fmla="*/ 527402 w 2707569"/>
              <a:gd name="connsiteY11" fmla="*/ 2619375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7569" h="2619375">
                <a:moveTo>
                  <a:pt x="2707569" y="354542"/>
                </a:moveTo>
                <a:cubicBezTo>
                  <a:pt x="2706687" y="468313"/>
                  <a:pt x="2705805" y="582084"/>
                  <a:pt x="2644069" y="640292"/>
                </a:cubicBezTo>
                <a:cubicBezTo>
                  <a:pt x="2582333" y="698500"/>
                  <a:pt x="2592916" y="765528"/>
                  <a:pt x="2337152" y="703792"/>
                </a:cubicBezTo>
                <a:cubicBezTo>
                  <a:pt x="2081388" y="642056"/>
                  <a:pt x="1476374" y="365125"/>
                  <a:pt x="1109485" y="269875"/>
                </a:cubicBezTo>
                <a:cubicBezTo>
                  <a:pt x="742596" y="174625"/>
                  <a:pt x="271638" y="0"/>
                  <a:pt x="135819" y="132292"/>
                </a:cubicBezTo>
                <a:cubicBezTo>
                  <a:pt x="0" y="264584"/>
                  <a:pt x="245180" y="772583"/>
                  <a:pt x="294569" y="1063625"/>
                </a:cubicBezTo>
                <a:cubicBezTo>
                  <a:pt x="343958" y="1354667"/>
                  <a:pt x="410985" y="1679223"/>
                  <a:pt x="432152" y="1878542"/>
                </a:cubicBezTo>
                <a:cubicBezTo>
                  <a:pt x="453319" y="2077861"/>
                  <a:pt x="405694" y="2136070"/>
                  <a:pt x="421569" y="2259542"/>
                </a:cubicBezTo>
                <a:cubicBezTo>
                  <a:pt x="437444" y="2383014"/>
                  <a:pt x="527402" y="2619375"/>
                  <a:pt x="527402" y="2619375"/>
                </a:cubicBezTo>
                <a:lnTo>
                  <a:pt x="527402" y="2619375"/>
                </a:lnTo>
                <a:lnTo>
                  <a:pt x="527402" y="2619375"/>
                </a:lnTo>
                <a:lnTo>
                  <a:pt x="527402" y="2619375"/>
                </a:lnTo>
              </a:path>
            </a:pathLst>
          </a:custGeom>
          <a:ln w="15875">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p:cNvSpPr txBox="1"/>
          <p:nvPr/>
        </p:nvSpPr>
        <p:spPr>
          <a:xfrm>
            <a:off x="2514600" y="28926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56" name="TextBox 55"/>
          <p:cNvSpPr txBox="1"/>
          <p:nvPr/>
        </p:nvSpPr>
        <p:spPr>
          <a:xfrm>
            <a:off x="2743200" y="21306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60" name="TextBox 59"/>
          <p:cNvSpPr txBox="1"/>
          <p:nvPr/>
        </p:nvSpPr>
        <p:spPr>
          <a:xfrm>
            <a:off x="4800600" y="21306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62" name="TextBox 61"/>
          <p:cNvSpPr txBox="1"/>
          <p:nvPr/>
        </p:nvSpPr>
        <p:spPr>
          <a:xfrm>
            <a:off x="2438400" y="36546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63" name="TextBox 62"/>
          <p:cNvSpPr txBox="1"/>
          <p:nvPr/>
        </p:nvSpPr>
        <p:spPr>
          <a:xfrm>
            <a:off x="3733800" y="41118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65" name="TextBox 64"/>
          <p:cNvSpPr txBox="1"/>
          <p:nvPr/>
        </p:nvSpPr>
        <p:spPr>
          <a:xfrm>
            <a:off x="3886200" y="28896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67" name="TextBox 66"/>
          <p:cNvSpPr txBox="1"/>
          <p:nvPr/>
        </p:nvSpPr>
        <p:spPr>
          <a:xfrm>
            <a:off x="5334000" y="28926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71" name="TextBox 70"/>
          <p:cNvSpPr txBox="1"/>
          <p:nvPr/>
        </p:nvSpPr>
        <p:spPr>
          <a:xfrm>
            <a:off x="6781800" y="2359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78" name="TextBox 77"/>
          <p:cNvSpPr txBox="1"/>
          <p:nvPr/>
        </p:nvSpPr>
        <p:spPr>
          <a:xfrm>
            <a:off x="6781800" y="3883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Heuristics for clause selection:</a:t>
            </a:r>
            <a:br>
              <a:rPr lang="en-US" dirty="0" smtClean="0"/>
            </a:br>
            <a:r>
              <a:rPr lang="en-US" dirty="0" smtClean="0"/>
              <a:t>First UIP scheme</a:t>
            </a:r>
            <a:endParaRPr lang="en-US" dirty="0"/>
          </a:p>
        </p:txBody>
      </p:sp>
      <p:sp>
        <p:nvSpPr>
          <p:cNvPr id="13" name="Oval 12"/>
          <p:cNvSpPr/>
          <p:nvPr/>
        </p:nvSpPr>
        <p:spPr>
          <a:xfrm>
            <a:off x="3200400" y="3182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38100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1" name="Oval 20"/>
          <p:cNvSpPr/>
          <p:nvPr/>
        </p:nvSpPr>
        <p:spPr>
          <a:xfrm>
            <a:off x="5562600" y="2420779"/>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3" name="Oval 22"/>
          <p:cNvSpPr/>
          <p:nvPr/>
        </p:nvSpPr>
        <p:spPr>
          <a:xfrm>
            <a:off x="44958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25" name="Oval 24"/>
          <p:cNvSpPr/>
          <p:nvPr/>
        </p:nvSpPr>
        <p:spPr>
          <a:xfrm>
            <a:off x="5867400" y="3182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1" name="Oval 30"/>
          <p:cNvSpPr/>
          <p:nvPr/>
        </p:nvSpPr>
        <p:spPr>
          <a:xfrm>
            <a:off x="6553200" y="3944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38" name="Oval 37"/>
          <p:cNvSpPr/>
          <p:nvPr/>
        </p:nvSpPr>
        <p:spPr>
          <a:xfrm>
            <a:off x="6553200" y="2420779"/>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4" name="Oval 43"/>
          <p:cNvSpPr/>
          <p:nvPr/>
        </p:nvSpPr>
        <p:spPr>
          <a:xfrm>
            <a:off x="3810000" y="3944779"/>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49" name="Straight Arrow Connector 48"/>
          <p:cNvCxnSpPr>
            <a:stCxn id="13" idx="7"/>
            <a:endCxn id="10" idx="3"/>
          </p:cNvCxnSpPr>
          <p:nvPr/>
        </p:nvCxnSpPr>
        <p:spPr>
          <a:xfrm rot="5400000" flipH="1" flipV="1">
            <a:off x="3319322" y="2692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5"/>
            <a:endCxn id="23" idx="1"/>
          </p:cNvCxnSpPr>
          <p:nvPr/>
        </p:nvCxnSpPr>
        <p:spPr>
          <a:xfrm rot="16200000" flipH="1">
            <a:off x="39670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3" idx="5"/>
            <a:endCxn id="44" idx="1"/>
          </p:cNvCxnSpPr>
          <p:nvPr/>
        </p:nvCxnSpPr>
        <p:spPr>
          <a:xfrm rot="16200000" flipH="1">
            <a:off x="3319322" y="3454101"/>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3200400" y="3944779"/>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61" name="Straight Arrow Connector 60"/>
          <p:cNvCxnSpPr>
            <a:stCxn id="44" idx="7"/>
            <a:endCxn id="23" idx="3"/>
          </p:cNvCxnSpPr>
          <p:nvPr/>
        </p:nvCxnSpPr>
        <p:spPr>
          <a:xfrm rot="5400000" flipH="1" flipV="1">
            <a:off x="39670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44" idx="2"/>
          </p:cNvCxnSpPr>
          <p:nvPr/>
        </p:nvCxnSpPr>
        <p:spPr>
          <a:xfrm>
            <a:off x="3429000" y="4059079"/>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6"/>
            <a:endCxn id="25" idx="2"/>
          </p:cNvCxnSpPr>
          <p:nvPr/>
        </p:nvCxnSpPr>
        <p:spPr>
          <a:xfrm>
            <a:off x="4724400" y="3297079"/>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5" idx="7"/>
            <a:endCxn id="38" idx="3"/>
          </p:cNvCxnSpPr>
          <p:nvPr/>
        </p:nvCxnSpPr>
        <p:spPr>
          <a:xfrm rot="5400000" flipH="1" flipV="1">
            <a:off x="6024422" y="2654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6"/>
            <a:endCxn id="38" idx="2"/>
          </p:cNvCxnSpPr>
          <p:nvPr/>
        </p:nvCxnSpPr>
        <p:spPr>
          <a:xfrm>
            <a:off x="5791200" y="2535079"/>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25" idx="5"/>
            <a:endCxn id="31" idx="1"/>
          </p:cNvCxnSpPr>
          <p:nvPr/>
        </p:nvCxnSpPr>
        <p:spPr>
          <a:xfrm rot="16200000" flipH="1">
            <a:off x="6024422" y="3416001"/>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 name="Content Placeholder 2"/>
          <p:cNvSpPr>
            <a:spLocks noGrp="1"/>
          </p:cNvSpPr>
          <p:nvPr>
            <p:ph idx="1"/>
          </p:nvPr>
        </p:nvSpPr>
        <p:spPr>
          <a:xfrm>
            <a:off x="457200" y="5300663"/>
            <a:ext cx="8229600" cy="1100137"/>
          </a:xfrm>
        </p:spPr>
        <p:txBody>
          <a:bodyPr/>
          <a:lstStyle/>
          <a:p>
            <a:r>
              <a:rPr lang="en-US" sz="2000" dirty="0" smtClean="0"/>
              <a:t>Choose the cut that corresponds to the first UIP</a:t>
            </a:r>
          </a:p>
          <a:p>
            <a:pPr lvl="1"/>
            <a:r>
              <a:rPr lang="en-US" sz="1600" dirty="0" smtClean="0"/>
              <a:t>First UIP defined as the one closest to the conflict</a:t>
            </a:r>
          </a:p>
          <a:p>
            <a:pPr lvl="1"/>
            <a:r>
              <a:rPr lang="en-US" sz="1600" dirty="0" smtClean="0"/>
              <a:t>Empirically the best heuristic [Zhang+ 2001] </a:t>
            </a:r>
            <a:endParaRPr lang="en-US" sz="1600" dirty="0"/>
          </a:p>
        </p:txBody>
      </p:sp>
      <p:sp>
        <p:nvSpPr>
          <p:cNvPr id="39" name="Slide Number Placeholder 38"/>
          <p:cNvSpPr>
            <a:spLocks noGrp="1"/>
          </p:cNvSpPr>
          <p:nvPr>
            <p:ph type="sldNum" sz="quarter" idx="12"/>
          </p:nvPr>
        </p:nvSpPr>
        <p:spPr/>
        <p:txBody>
          <a:bodyPr/>
          <a:lstStyle/>
          <a:p>
            <a:fld id="{32E6F7C4-CF77-449A-8837-AC119188FB74}" type="slidenum">
              <a:rPr lang="en-US" altLang="en-US" smtClean="0"/>
              <a:pPr/>
              <a:t>66</a:t>
            </a:fld>
            <a:endParaRPr lang="en-US" altLang="en-US"/>
          </a:p>
        </p:txBody>
      </p:sp>
      <p:sp>
        <p:nvSpPr>
          <p:cNvPr id="40" name="TextBox 39"/>
          <p:cNvSpPr txBox="1"/>
          <p:nvPr/>
        </p:nvSpPr>
        <p:spPr>
          <a:xfrm>
            <a:off x="533400" y="1600200"/>
            <a:ext cx="1905000" cy="1754327"/>
          </a:xfrm>
          <a:prstGeom prst="rect">
            <a:avLst/>
          </a:prstGeom>
          <a:noFill/>
        </p:spPr>
        <p:txBody>
          <a:bodyPr wrap="square" rtlCol="0">
            <a:spAutoFit/>
          </a:bodyPr>
          <a:lstStyle/>
          <a:p>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8</a:t>
            </a:r>
            <a:endParaRPr lang="en-US" baseline="-25000" dirty="0">
              <a:solidFill>
                <a:srgbClr val="008000"/>
              </a:solidFill>
            </a:endParaRPr>
          </a:p>
        </p:txBody>
      </p:sp>
      <p:sp>
        <p:nvSpPr>
          <p:cNvPr id="41" name="Rectangle 40"/>
          <p:cNvSpPr/>
          <p:nvPr/>
        </p:nvSpPr>
        <p:spPr>
          <a:xfrm>
            <a:off x="6400800" y="4648200"/>
            <a:ext cx="990600" cy="5334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cut1</a:t>
            </a:r>
            <a:r>
              <a:rPr lang="en-US" dirty="0" smtClean="0">
                <a:solidFill>
                  <a:schemeClr val="tx1"/>
                </a:solidFill>
              </a:rPr>
              <a:t> </a:t>
            </a:r>
          </a:p>
          <a:p>
            <a:pPr algn="ct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6</a:t>
            </a:r>
            <a:r>
              <a:rPr lang="en-US" sz="1600" dirty="0" smtClean="0">
                <a:solidFill>
                  <a:srgbClr val="000000"/>
                </a:solidFill>
                <a:sym typeface="Symbol"/>
              </a:rPr>
              <a:t></a:t>
            </a:r>
            <a:r>
              <a:rPr lang="en-US" sz="1600" dirty="0" smtClean="0">
                <a:solidFill>
                  <a:srgbClr val="000000"/>
                </a:solidFill>
              </a:rPr>
              <a:t>x</a:t>
            </a:r>
            <a:r>
              <a:rPr lang="en-US" sz="1600" baseline="-25000" dirty="0" smtClean="0">
                <a:solidFill>
                  <a:srgbClr val="000000"/>
                </a:solidFill>
              </a:rPr>
              <a:t>7</a:t>
            </a:r>
            <a:endParaRPr lang="en-US" sz="1600" dirty="0" smtClean="0">
              <a:solidFill>
                <a:srgbClr val="000000"/>
              </a:solidFill>
            </a:endParaRPr>
          </a:p>
        </p:txBody>
      </p:sp>
      <p:sp>
        <p:nvSpPr>
          <p:cNvPr id="55" name="Freeform 54"/>
          <p:cNvSpPr/>
          <p:nvPr/>
        </p:nvSpPr>
        <p:spPr>
          <a:xfrm>
            <a:off x="6418792" y="2254250"/>
            <a:ext cx="449791" cy="2391833"/>
          </a:xfrm>
          <a:custGeom>
            <a:avLst/>
            <a:gdLst>
              <a:gd name="connsiteX0" fmla="*/ 26458 w 449791"/>
              <a:gd name="connsiteY0" fmla="*/ 0 h 2391833"/>
              <a:gd name="connsiteX1" fmla="*/ 26458 w 449791"/>
              <a:gd name="connsiteY1" fmla="*/ 1312333 h 2391833"/>
              <a:gd name="connsiteX2" fmla="*/ 185208 w 449791"/>
              <a:gd name="connsiteY2" fmla="*/ 2159000 h 2391833"/>
              <a:gd name="connsiteX3" fmla="*/ 449791 w 449791"/>
              <a:gd name="connsiteY3" fmla="*/ 2391833 h 2391833"/>
            </a:gdLst>
            <a:ahLst/>
            <a:cxnLst>
              <a:cxn ang="0">
                <a:pos x="connsiteX0" y="connsiteY0"/>
              </a:cxn>
              <a:cxn ang="0">
                <a:pos x="connsiteX1" y="connsiteY1"/>
              </a:cxn>
              <a:cxn ang="0">
                <a:pos x="connsiteX2" y="connsiteY2"/>
              </a:cxn>
              <a:cxn ang="0">
                <a:pos x="connsiteX3" y="connsiteY3"/>
              </a:cxn>
            </a:cxnLst>
            <a:rect l="l" t="t" r="r" b="b"/>
            <a:pathLst>
              <a:path w="449791" h="2391833">
                <a:moveTo>
                  <a:pt x="26458" y="0"/>
                </a:moveTo>
                <a:cubicBezTo>
                  <a:pt x="13229" y="476250"/>
                  <a:pt x="0" y="952500"/>
                  <a:pt x="26458" y="1312333"/>
                </a:cubicBezTo>
                <a:cubicBezTo>
                  <a:pt x="52916" y="1672166"/>
                  <a:pt x="114653" y="1979083"/>
                  <a:pt x="185208" y="2159000"/>
                </a:cubicBezTo>
                <a:cubicBezTo>
                  <a:pt x="255763" y="2338917"/>
                  <a:pt x="449791" y="2391833"/>
                  <a:pt x="449791" y="2391833"/>
                </a:cubicBezTo>
              </a:path>
            </a:pathLst>
          </a:cu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2514600" y="28926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57" name="TextBox 56"/>
          <p:cNvSpPr txBox="1"/>
          <p:nvPr/>
        </p:nvSpPr>
        <p:spPr>
          <a:xfrm>
            <a:off x="2743200" y="21306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62" name="TextBox 61"/>
          <p:cNvSpPr txBox="1"/>
          <p:nvPr/>
        </p:nvSpPr>
        <p:spPr>
          <a:xfrm>
            <a:off x="4800600" y="21306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63" name="TextBox 62"/>
          <p:cNvSpPr txBox="1"/>
          <p:nvPr/>
        </p:nvSpPr>
        <p:spPr>
          <a:xfrm>
            <a:off x="2438400" y="36546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65" name="TextBox 64"/>
          <p:cNvSpPr txBox="1"/>
          <p:nvPr/>
        </p:nvSpPr>
        <p:spPr>
          <a:xfrm>
            <a:off x="3733800" y="41118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67" name="TextBox 66"/>
          <p:cNvSpPr txBox="1"/>
          <p:nvPr/>
        </p:nvSpPr>
        <p:spPr>
          <a:xfrm>
            <a:off x="3886200" y="28896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69" name="TextBox 68"/>
          <p:cNvSpPr txBox="1"/>
          <p:nvPr/>
        </p:nvSpPr>
        <p:spPr>
          <a:xfrm>
            <a:off x="6781800" y="2359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71" name="TextBox 70"/>
          <p:cNvSpPr txBox="1"/>
          <p:nvPr/>
        </p:nvSpPr>
        <p:spPr>
          <a:xfrm>
            <a:off x="6781800" y="38832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
        <p:nvSpPr>
          <p:cNvPr id="78" name="TextBox 77"/>
          <p:cNvSpPr txBox="1"/>
          <p:nvPr/>
        </p:nvSpPr>
        <p:spPr>
          <a:xfrm>
            <a:off x="4495800" y="3429000"/>
            <a:ext cx="457200" cy="246221"/>
          </a:xfrm>
          <a:prstGeom prst="rect">
            <a:avLst/>
          </a:prstGeom>
          <a:noFill/>
        </p:spPr>
        <p:txBody>
          <a:bodyPr wrap="square" rtlCol="0">
            <a:spAutoFit/>
          </a:bodyPr>
          <a:lstStyle/>
          <a:p>
            <a:r>
              <a:rPr lang="en-US" sz="1000" dirty="0" smtClean="0"/>
              <a:t>UIP</a:t>
            </a:r>
            <a:endParaRPr lang="en-US" sz="1000" dirty="0"/>
          </a:p>
        </p:txBody>
      </p:sp>
      <p:sp>
        <p:nvSpPr>
          <p:cNvPr id="79" name="TextBox 78"/>
          <p:cNvSpPr txBox="1"/>
          <p:nvPr/>
        </p:nvSpPr>
        <p:spPr>
          <a:xfrm>
            <a:off x="3733800" y="3657600"/>
            <a:ext cx="457200" cy="246221"/>
          </a:xfrm>
          <a:prstGeom prst="rect">
            <a:avLst/>
          </a:prstGeom>
          <a:noFill/>
        </p:spPr>
        <p:txBody>
          <a:bodyPr wrap="square" rtlCol="0">
            <a:spAutoFit/>
          </a:bodyPr>
          <a:lstStyle/>
          <a:p>
            <a:r>
              <a:rPr lang="en-US" sz="1000" dirty="0" smtClean="0"/>
              <a:t>UIP</a:t>
            </a:r>
            <a:endParaRPr lang="en-US" sz="1000" dirty="0"/>
          </a:p>
        </p:txBody>
      </p:sp>
      <p:sp>
        <p:nvSpPr>
          <p:cNvPr id="80" name="TextBox 79"/>
          <p:cNvSpPr txBox="1"/>
          <p:nvPr/>
        </p:nvSpPr>
        <p:spPr>
          <a:xfrm>
            <a:off x="3124200" y="4191000"/>
            <a:ext cx="457200" cy="246221"/>
          </a:xfrm>
          <a:prstGeom prst="rect">
            <a:avLst/>
          </a:prstGeom>
          <a:noFill/>
        </p:spPr>
        <p:txBody>
          <a:bodyPr wrap="square" rtlCol="0">
            <a:spAutoFit/>
          </a:bodyPr>
          <a:lstStyle/>
          <a:p>
            <a:r>
              <a:rPr lang="en-US" sz="1000" dirty="0" smtClean="0"/>
              <a:t>UIP</a:t>
            </a:r>
            <a:endParaRPr lang="en-US" sz="1000" dirty="0"/>
          </a:p>
        </p:txBody>
      </p:sp>
      <p:sp>
        <p:nvSpPr>
          <p:cNvPr id="81" name="TextBox 80"/>
          <p:cNvSpPr txBox="1"/>
          <p:nvPr/>
        </p:nvSpPr>
        <p:spPr>
          <a:xfrm>
            <a:off x="5791200" y="3429000"/>
            <a:ext cx="457200" cy="246221"/>
          </a:xfrm>
          <a:prstGeom prst="rect">
            <a:avLst/>
          </a:prstGeom>
          <a:noFill/>
        </p:spPr>
        <p:txBody>
          <a:bodyPr wrap="square" rtlCol="0">
            <a:spAutoFit/>
          </a:bodyPr>
          <a:lstStyle/>
          <a:p>
            <a:r>
              <a:rPr lang="en-US" sz="1000" dirty="0" smtClean="0"/>
              <a:t>UIP</a:t>
            </a:r>
            <a:endParaRPr lang="en-US" sz="1000" dirty="0"/>
          </a:p>
        </p:txBody>
      </p:sp>
      <p:sp>
        <p:nvSpPr>
          <p:cNvPr id="42" name="TextBox 41"/>
          <p:cNvSpPr txBox="1"/>
          <p:nvPr/>
        </p:nvSpPr>
        <p:spPr>
          <a:xfrm>
            <a:off x="5334000" y="28926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clause directed backtracking</a:t>
            </a:r>
            <a:endParaRPr lang="en-US" dirty="0"/>
          </a:p>
        </p:txBody>
      </p:sp>
      <p:sp>
        <p:nvSpPr>
          <p:cNvPr id="3" name="Content Placeholder 2"/>
          <p:cNvSpPr>
            <a:spLocks noGrp="1"/>
          </p:cNvSpPr>
          <p:nvPr>
            <p:ph idx="1"/>
          </p:nvPr>
        </p:nvSpPr>
        <p:spPr/>
        <p:txBody>
          <a:bodyPr/>
          <a:lstStyle/>
          <a:p>
            <a:pPr>
              <a:buFont typeface="Wingdings" charset="2"/>
              <a:buChar char="ü"/>
            </a:pPr>
            <a:r>
              <a:rPr lang="en-US" sz="2000" dirty="0" smtClean="0">
                <a:solidFill>
                  <a:schemeClr val="bg2"/>
                </a:solidFill>
              </a:rPr>
              <a:t>Which clause best describes the ‘conflicting nature’ </a:t>
            </a:r>
          </a:p>
          <a:p>
            <a:r>
              <a:rPr lang="en-US" sz="2000" dirty="0" smtClean="0"/>
              <a:t>Which clause best helps backtracking?</a:t>
            </a:r>
          </a:p>
          <a:p>
            <a:pPr lvl="1"/>
            <a:r>
              <a:rPr lang="en-US" sz="1600" dirty="0" smtClean="0">
                <a:solidFill>
                  <a:srgbClr val="0000FF"/>
                </a:solidFill>
              </a:rPr>
              <a:t>Asserting clause: </a:t>
            </a:r>
            <a:r>
              <a:rPr lang="en-US" sz="1600" dirty="0" smtClean="0"/>
              <a:t>a learned clause that has only one variable assigned at the current level (all other variables assigned at lower levels). After backtracking, the clause will become unit, and force the solver to explore a new search space </a:t>
            </a:r>
            <a:endParaRPr lang="en-US" sz="1600" dirty="0" smtClean="0">
              <a:latin typeface="Zapf Dingbats"/>
              <a:ea typeface="Zapf Dingbats"/>
              <a:cs typeface="Zapf Dingbats"/>
            </a:endParaRPr>
          </a:p>
        </p:txBody>
      </p:sp>
      <p:sp>
        <p:nvSpPr>
          <p:cNvPr id="4" name="Oval 3"/>
          <p:cNvSpPr/>
          <p:nvPr/>
        </p:nvSpPr>
        <p:spPr>
          <a:xfrm>
            <a:off x="1676400" y="4527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6" name="Oval 5"/>
          <p:cNvSpPr/>
          <p:nvPr/>
        </p:nvSpPr>
        <p:spPr>
          <a:xfrm>
            <a:off x="2286000" y="3765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7" name="Oval 6"/>
          <p:cNvSpPr/>
          <p:nvPr/>
        </p:nvSpPr>
        <p:spPr>
          <a:xfrm>
            <a:off x="4038600" y="3765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8" name="Oval 7"/>
          <p:cNvSpPr/>
          <p:nvPr/>
        </p:nvSpPr>
        <p:spPr>
          <a:xfrm>
            <a:off x="2971800" y="4527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9" name="Oval 8"/>
          <p:cNvSpPr/>
          <p:nvPr/>
        </p:nvSpPr>
        <p:spPr>
          <a:xfrm>
            <a:off x="4343400" y="4527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0" name="Oval 9"/>
          <p:cNvSpPr/>
          <p:nvPr/>
        </p:nvSpPr>
        <p:spPr>
          <a:xfrm>
            <a:off x="5029200" y="5289828"/>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1" name="Oval 10"/>
          <p:cNvSpPr/>
          <p:nvPr/>
        </p:nvSpPr>
        <p:spPr>
          <a:xfrm>
            <a:off x="5029200" y="3765828"/>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12" name="Oval 11"/>
          <p:cNvSpPr/>
          <p:nvPr/>
        </p:nvSpPr>
        <p:spPr>
          <a:xfrm>
            <a:off x="2286000" y="5289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16" name="Straight Arrow Connector 15"/>
          <p:cNvCxnSpPr>
            <a:stCxn id="4" idx="7"/>
            <a:endCxn id="6" idx="3"/>
          </p:cNvCxnSpPr>
          <p:nvPr/>
        </p:nvCxnSpPr>
        <p:spPr>
          <a:xfrm rot="5400000" flipH="1" flipV="1">
            <a:off x="1795322" y="4037150"/>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5"/>
            <a:endCxn id="8" idx="1"/>
          </p:cNvCxnSpPr>
          <p:nvPr/>
        </p:nvCxnSpPr>
        <p:spPr>
          <a:xfrm rot="16200000" flipH="1">
            <a:off x="2443022" y="3999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 idx="5"/>
            <a:endCxn id="12" idx="1"/>
          </p:cNvCxnSpPr>
          <p:nvPr/>
        </p:nvCxnSpPr>
        <p:spPr>
          <a:xfrm rot="16200000" flipH="1">
            <a:off x="1795322" y="4799150"/>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676400" y="5289828"/>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21" name="Straight Arrow Connector 20"/>
          <p:cNvCxnSpPr>
            <a:stCxn id="12" idx="7"/>
            <a:endCxn id="8" idx="3"/>
          </p:cNvCxnSpPr>
          <p:nvPr/>
        </p:nvCxnSpPr>
        <p:spPr>
          <a:xfrm rot="5400000" flipH="1" flipV="1">
            <a:off x="2443022" y="4761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9" idx="6"/>
            <a:endCxn id="12" idx="2"/>
          </p:cNvCxnSpPr>
          <p:nvPr/>
        </p:nvCxnSpPr>
        <p:spPr>
          <a:xfrm>
            <a:off x="1905000" y="5404128"/>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6"/>
            <a:endCxn id="9" idx="2"/>
          </p:cNvCxnSpPr>
          <p:nvPr/>
        </p:nvCxnSpPr>
        <p:spPr>
          <a:xfrm>
            <a:off x="3200400" y="4642128"/>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7"/>
            <a:endCxn id="11" idx="3"/>
          </p:cNvCxnSpPr>
          <p:nvPr/>
        </p:nvCxnSpPr>
        <p:spPr>
          <a:xfrm rot="5400000" flipH="1" flipV="1">
            <a:off x="4500422" y="3999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6"/>
            <a:endCxn id="11" idx="2"/>
          </p:cNvCxnSpPr>
          <p:nvPr/>
        </p:nvCxnSpPr>
        <p:spPr>
          <a:xfrm>
            <a:off x="4267200" y="3880128"/>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5"/>
            <a:endCxn id="10" idx="1"/>
          </p:cNvCxnSpPr>
          <p:nvPr/>
        </p:nvCxnSpPr>
        <p:spPr>
          <a:xfrm rot="16200000" flipH="1">
            <a:off x="4500422" y="4761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4776063" y="3546918"/>
            <a:ext cx="453812" cy="2466825"/>
          </a:xfrm>
          <a:custGeom>
            <a:avLst/>
            <a:gdLst>
              <a:gd name="connsiteX0" fmla="*/ 269546 w 453812"/>
              <a:gd name="connsiteY0" fmla="*/ 0 h 2466825"/>
              <a:gd name="connsiteX1" fmla="*/ 95940 w 453812"/>
              <a:gd name="connsiteY1" fmla="*/ 283228 h 2466825"/>
              <a:gd name="connsiteX2" fmla="*/ 443152 w 453812"/>
              <a:gd name="connsiteY2" fmla="*/ 1068957 h 2466825"/>
              <a:gd name="connsiteX3" fmla="*/ 31980 w 453812"/>
              <a:gd name="connsiteY3" fmla="*/ 1809005 h 2466825"/>
              <a:gd name="connsiteX4" fmla="*/ 251271 w 453812"/>
              <a:gd name="connsiteY4" fmla="*/ 2302369 h 2466825"/>
              <a:gd name="connsiteX5" fmla="*/ 269546 w 453812"/>
              <a:gd name="connsiteY5" fmla="*/ 2448552 h 2466825"/>
              <a:gd name="connsiteX6" fmla="*/ 269546 w 453812"/>
              <a:gd name="connsiteY6" fmla="*/ 2412006 h 2466825"/>
              <a:gd name="connsiteX7" fmla="*/ 269546 w 453812"/>
              <a:gd name="connsiteY7" fmla="*/ 2412006 h 24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2" h="2466825">
                <a:moveTo>
                  <a:pt x="269546" y="0"/>
                </a:moveTo>
                <a:cubicBezTo>
                  <a:pt x="168276" y="52534"/>
                  <a:pt x="67006" y="105069"/>
                  <a:pt x="95940" y="283228"/>
                </a:cubicBezTo>
                <a:cubicBezTo>
                  <a:pt x="124874" y="461387"/>
                  <a:pt x="453812" y="814661"/>
                  <a:pt x="443152" y="1068957"/>
                </a:cubicBezTo>
                <a:cubicBezTo>
                  <a:pt x="432492" y="1323253"/>
                  <a:pt x="63960" y="1603436"/>
                  <a:pt x="31980" y="1809005"/>
                </a:cubicBezTo>
                <a:cubicBezTo>
                  <a:pt x="0" y="2014574"/>
                  <a:pt x="211677" y="2195778"/>
                  <a:pt x="251271" y="2302369"/>
                </a:cubicBezTo>
                <a:cubicBezTo>
                  <a:pt x="290865" y="2408960"/>
                  <a:pt x="266500" y="2430279"/>
                  <a:pt x="269546" y="2448552"/>
                </a:cubicBezTo>
                <a:cubicBezTo>
                  <a:pt x="272592" y="2466825"/>
                  <a:pt x="269546" y="2412006"/>
                  <a:pt x="269546" y="2412006"/>
                </a:cubicBezTo>
                <a:lnTo>
                  <a:pt x="269546" y="2412006"/>
                </a:ln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159306" y="3528645"/>
            <a:ext cx="691377" cy="2485097"/>
          </a:xfrm>
          <a:custGeom>
            <a:avLst/>
            <a:gdLst>
              <a:gd name="connsiteX0" fmla="*/ 648737 w 691377"/>
              <a:gd name="connsiteY0" fmla="*/ 0 h 2485097"/>
              <a:gd name="connsiteX1" fmla="*/ 612188 w 691377"/>
              <a:gd name="connsiteY1" fmla="*/ 529911 h 2485097"/>
              <a:gd name="connsiteX2" fmla="*/ 173605 w 691377"/>
              <a:gd name="connsiteY2" fmla="*/ 904503 h 2485097"/>
              <a:gd name="connsiteX3" fmla="*/ 9137 w 691377"/>
              <a:gd name="connsiteY3" fmla="*/ 1343049 h 2485097"/>
              <a:gd name="connsiteX4" fmla="*/ 228428 w 691377"/>
              <a:gd name="connsiteY4" fmla="*/ 1964323 h 2485097"/>
              <a:gd name="connsiteX5" fmla="*/ 292388 w 691377"/>
              <a:gd name="connsiteY5" fmla="*/ 2485097 h 248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377" h="2485097">
                <a:moveTo>
                  <a:pt x="648737" y="0"/>
                </a:moveTo>
                <a:cubicBezTo>
                  <a:pt x="670057" y="189580"/>
                  <a:pt x="691377" y="379161"/>
                  <a:pt x="612188" y="529911"/>
                </a:cubicBezTo>
                <a:cubicBezTo>
                  <a:pt x="532999" y="680662"/>
                  <a:pt x="274113" y="768980"/>
                  <a:pt x="173605" y="904503"/>
                </a:cubicBezTo>
                <a:cubicBezTo>
                  <a:pt x="73097" y="1040026"/>
                  <a:pt x="0" y="1166412"/>
                  <a:pt x="9137" y="1343049"/>
                </a:cubicBezTo>
                <a:cubicBezTo>
                  <a:pt x="18274" y="1519686"/>
                  <a:pt x="181219" y="1773982"/>
                  <a:pt x="228428" y="1964323"/>
                </a:cubicBezTo>
                <a:cubicBezTo>
                  <a:pt x="275637" y="2154664"/>
                  <a:pt x="284012" y="2319880"/>
                  <a:pt x="292388" y="2485097"/>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2267916" y="3565191"/>
            <a:ext cx="2616269" cy="2439415"/>
          </a:xfrm>
          <a:custGeom>
            <a:avLst/>
            <a:gdLst>
              <a:gd name="connsiteX0" fmla="*/ 2384795 w 2616269"/>
              <a:gd name="connsiteY0" fmla="*/ 0 h 2439415"/>
              <a:gd name="connsiteX1" fmla="*/ 2311698 w 2616269"/>
              <a:gd name="connsiteY1" fmla="*/ 438546 h 2439415"/>
              <a:gd name="connsiteX2" fmla="*/ 557366 w 2616269"/>
              <a:gd name="connsiteY2" fmla="*/ 877093 h 2439415"/>
              <a:gd name="connsiteX3" fmla="*/ 36549 w 2616269"/>
              <a:gd name="connsiteY3" fmla="*/ 1105503 h 2439415"/>
              <a:gd name="connsiteX4" fmla="*/ 776658 w 2616269"/>
              <a:gd name="connsiteY4" fmla="*/ 1388731 h 2439415"/>
              <a:gd name="connsiteX5" fmla="*/ 1653824 w 2616269"/>
              <a:gd name="connsiteY5" fmla="*/ 1562322 h 2439415"/>
              <a:gd name="connsiteX6" fmla="*/ 1662961 w 2616269"/>
              <a:gd name="connsiteY6" fmla="*/ 2439415 h 24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6269" h="2439415">
                <a:moveTo>
                  <a:pt x="2384795" y="0"/>
                </a:moveTo>
                <a:cubicBezTo>
                  <a:pt x="2500532" y="146182"/>
                  <a:pt x="2616269" y="292364"/>
                  <a:pt x="2311698" y="438546"/>
                </a:cubicBezTo>
                <a:cubicBezTo>
                  <a:pt x="2007127" y="584728"/>
                  <a:pt x="936557" y="765934"/>
                  <a:pt x="557366" y="877093"/>
                </a:cubicBezTo>
                <a:cubicBezTo>
                  <a:pt x="178175" y="988252"/>
                  <a:pt x="0" y="1020230"/>
                  <a:pt x="36549" y="1105503"/>
                </a:cubicBezTo>
                <a:cubicBezTo>
                  <a:pt x="73098" y="1190776"/>
                  <a:pt x="507112" y="1312595"/>
                  <a:pt x="776658" y="1388731"/>
                </a:cubicBezTo>
                <a:cubicBezTo>
                  <a:pt x="1046204" y="1464867"/>
                  <a:pt x="1506107" y="1387208"/>
                  <a:pt x="1653824" y="1562322"/>
                </a:cubicBezTo>
                <a:cubicBezTo>
                  <a:pt x="1801541" y="1737436"/>
                  <a:pt x="1732251" y="2088425"/>
                  <a:pt x="1662961" y="2439415"/>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1582630" y="3565191"/>
            <a:ext cx="3048761" cy="2421142"/>
          </a:xfrm>
          <a:custGeom>
            <a:avLst/>
            <a:gdLst>
              <a:gd name="connsiteX0" fmla="*/ 2923887 w 3048761"/>
              <a:gd name="connsiteY0" fmla="*/ 18273 h 2421142"/>
              <a:gd name="connsiteX1" fmla="*/ 2823378 w 3048761"/>
              <a:gd name="connsiteY1" fmla="*/ 420274 h 2421142"/>
              <a:gd name="connsiteX2" fmla="*/ 1571589 w 3048761"/>
              <a:gd name="connsiteY2" fmla="*/ 666956 h 2421142"/>
              <a:gd name="connsiteX3" fmla="*/ 895440 w 3048761"/>
              <a:gd name="connsiteY3" fmla="*/ 91364 h 2421142"/>
              <a:gd name="connsiteX4" fmla="*/ 109646 w 3048761"/>
              <a:gd name="connsiteY4" fmla="*/ 118773 h 2421142"/>
              <a:gd name="connsiteX5" fmla="*/ 237566 w 3048761"/>
              <a:gd name="connsiteY5" fmla="*/ 520774 h 2421142"/>
              <a:gd name="connsiteX6" fmla="*/ 804069 w 3048761"/>
              <a:gd name="connsiteY6" fmla="*/ 1324776 h 2421142"/>
              <a:gd name="connsiteX7" fmla="*/ 1946212 w 3048761"/>
              <a:gd name="connsiteY7" fmla="*/ 1671959 h 2421142"/>
              <a:gd name="connsiteX8" fmla="*/ 1873115 w 3048761"/>
              <a:gd name="connsiteY8" fmla="*/ 2421142 h 24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761" h="2421142">
                <a:moveTo>
                  <a:pt x="2923887" y="18273"/>
                </a:moveTo>
                <a:cubicBezTo>
                  <a:pt x="2986324" y="165216"/>
                  <a:pt x="3048761" y="312160"/>
                  <a:pt x="2823378" y="420274"/>
                </a:cubicBezTo>
                <a:cubicBezTo>
                  <a:pt x="2597995" y="528388"/>
                  <a:pt x="1892912" y="721774"/>
                  <a:pt x="1571589" y="666956"/>
                </a:cubicBezTo>
                <a:cubicBezTo>
                  <a:pt x="1250266" y="612138"/>
                  <a:pt x="1139097" y="182728"/>
                  <a:pt x="895440" y="91364"/>
                </a:cubicBezTo>
                <a:cubicBezTo>
                  <a:pt x="651783" y="0"/>
                  <a:pt x="219292" y="47205"/>
                  <a:pt x="109646" y="118773"/>
                </a:cubicBezTo>
                <a:cubicBezTo>
                  <a:pt x="0" y="190341"/>
                  <a:pt x="121829" y="319774"/>
                  <a:pt x="237566" y="520774"/>
                </a:cubicBezTo>
                <a:cubicBezTo>
                  <a:pt x="353303" y="721775"/>
                  <a:pt x="519295" y="1132912"/>
                  <a:pt x="804069" y="1324776"/>
                </a:cubicBezTo>
                <a:cubicBezTo>
                  <a:pt x="1088843" y="1516640"/>
                  <a:pt x="1768038" y="1489231"/>
                  <a:pt x="1946212" y="1671959"/>
                </a:cubicBezTo>
                <a:cubicBezTo>
                  <a:pt x="2124386" y="1854687"/>
                  <a:pt x="1998750" y="2137914"/>
                  <a:pt x="1873115" y="2421142"/>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1398364" y="3473827"/>
            <a:ext cx="3106631" cy="2430279"/>
          </a:xfrm>
          <a:custGeom>
            <a:avLst/>
            <a:gdLst>
              <a:gd name="connsiteX0" fmla="*/ 2952822 w 3106631"/>
              <a:gd name="connsiteY0" fmla="*/ 146182 h 2430279"/>
              <a:gd name="connsiteX1" fmla="*/ 2952822 w 3106631"/>
              <a:gd name="connsiteY1" fmla="*/ 456819 h 2430279"/>
              <a:gd name="connsiteX2" fmla="*/ 2029970 w 3106631"/>
              <a:gd name="connsiteY2" fmla="*/ 666956 h 2430279"/>
              <a:gd name="connsiteX3" fmla="*/ 1308135 w 3106631"/>
              <a:gd name="connsiteY3" fmla="*/ 173591 h 2430279"/>
              <a:gd name="connsiteX4" fmla="*/ 659398 w 3106631"/>
              <a:gd name="connsiteY4" fmla="*/ 0 h 2430279"/>
              <a:gd name="connsiteX5" fmla="*/ 47209 w 3106631"/>
              <a:gd name="connsiteY5" fmla="*/ 173591 h 2430279"/>
              <a:gd name="connsiteX6" fmla="*/ 376146 w 3106631"/>
              <a:gd name="connsiteY6" fmla="*/ 794866 h 2430279"/>
              <a:gd name="connsiteX7" fmla="*/ 750769 w 3106631"/>
              <a:gd name="connsiteY7" fmla="*/ 1370458 h 2430279"/>
              <a:gd name="connsiteX8" fmla="*/ 686809 w 3106631"/>
              <a:gd name="connsiteY8" fmla="*/ 1735913 h 2430279"/>
              <a:gd name="connsiteX9" fmla="*/ 677672 w 3106631"/>
              <a:gd name="connsiteY9" fmla="*/ 2430279 h 24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6631" h="2430279">
                <a:moveTo>
                  <a:pt x="2952822" y="146182"/>
                </a:moveTo>
                <a:cubicBezTo>
                  <a:pt x="3029726" y="258102"/>
                  <a:pt x="3106631" y="370023"/>
                  <a:pt x="2952822" y="456819"/>
                </a:cubicBezTo>
                <a:cubicBezTo>
                  <a:pt x="2799013" y="543615"/>
                  <a:pt x="2304084" y="714161"/>
                  <a:pt x="2029970" y="666956"/>
                </a:cubicBezTo>
                <a:cubicBezTo>
                  <a:pt x="1755856" y="619751"/>
                  <a:pt x="1536564" y="284750"/>
                  <a:pt x="1308135" y="173591"/>
                </a:cubicBezTo>
                <a:cubicBezTo>
                  <a:pt x="1079706" y="62432"/>
                  <a:pt x="869552" y="0"/>
                  <a:pt x="659398" y="0"/>
                </a:cubicBezTo>
                <a:cubicBezTo>
                  <a:pt x="449244" y="0"/>
                  <a:pt x="94418" y="41113"/>
                  <a:pt x="47209" y="173591"/>
                </a:cubicBezTo>
                <a:cubicBezTo>
                  <a:pt x="0" y="306069"/>
                  <a:pt x="258886" y="595388"/>
                  <a:pt x="376146" y="794866"/>
                </a:cubicBezTo>
                <a:cubicBezTo>
                  <a:pt x="493406" y="994344"/>
                  <a:pt x="698992" y="1213617"/>
                  <a:pt x="750769" y="1370458"/>
                </a:cubicBezTo>
                <a:cubicBezTo>
                  <a:pt x="802546" y="1527299"/>
                  <a:pt x="698992" y="1559276"/>
                  <a:pt x="686809" y="1735913"/>
                </a:cubicBezTo>
                <a:cubicBezTo>
                  <a:pt x="674626" y="1912550"/>
                  <a:pt x="676149" y="2171414"/>
                  <a:pt x="677672" y="2430279"/>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ectangle 35"/>
          <p:cNvSpPr/>
          <p:nvPr/>
        </p:nvSpPr>
        <p:spPr>
          <a:xfrm>
            <a:off x="48768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cut1</a:t>
            </a:r>
            <a:endParaRPr lang="en-US" sz="1400" dirty="0">
              <a:solidFill>
                <a:schemeClr val="tx1"/>
              </a:solidFill>
            </a:endParaRPr>
          </a:p>
        </p:txBody>
      </p:sp>
      <p:sp>
        <p:nvSpPr>
          <p:cNvPr id="37" name="Rectangle 36"/>
          <p:cNvSpPr/>
          <p:nvPr/>
        </p:nvSpPr>
        <p:spPr>
          <a:xfrm>
            <a:off x="42672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cut2</a:t>
            </a:r>
            <a:endParaRPr lang="en-US" sz="1400" dirty="0">
              <a:solidFill>
                <a:schemeClr val="tx1"/>
              </a:solidFill>
            </a:endParaRPr>
          </a:p>
        </p:txBody>
      </p:sp>
      <p:sp>
        <p:nvSpPr>
          <p:cNvPr id="38" name="Rectangle 37"/>
          <p:cNvSpPr/>
          <p:nvPr/>
        </p:nvSpPr>
        <p:spPr>
          <a:xfrm>
            <a:off x="36576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cut3</a:t>
            </a:r>
            <a:endParaRPr lang="en-US" sz="1400" dirty="0">
              <a:solidFill>
                <a:schemeClr val="tx1"/>
              </a:solidFill>
            </a:endParaRPr>
          </a:p>
        </p:txBody>
      </p:sp>
      <p:sp>
        <p:nvSpPr>
          <p:cNvPr id="39" name="Rectangle 38"/>
          <p:cNvSpPr/>
          <p:nvPr/>
        </p:nvSpPr>
        <p:spPr>
          <a:xfrm>
            <a:off x="30480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cut4</a:t>
            </a:r>
            <a:endParaRPr lang="en-US" sz="1400" dirty="0">
              <a:solidFill>
                <a:schemeClr val="tx1"/>
              </a:solidFill>
            </a:endParaRPr>
          </a:p>
        </p:txBody>
      </p:sp>
      <p:sp>
        <p:nvSpPr>
          <p:cNvPr id="40" name="Rectangle 39"/>
          <p:cNvSpPr/>
          <p:nvPr/>
        </p:nvSpPr>
        <p:spPr>
          <a:xfrm>
            <a:off x="19050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cut5</a:t>
            </a:r>
            <a:endParaRPr lang="en-US" sz="1400" dirty="0">
              <a:solidFill>
                <a:schemeClr val="tx1"/>
              </a:solidFill>
            </a:endParaRPr>
          </a:p>
        </p:txBody>
      </p:sp>
      <p:sp>
        <p:nvSpPr>
          <p:cNvPr id="42" name="Slide Number Placeholder 41"/>
          <p:cNvSpPr>
            <a:spLocks noGrp="1"/>
          </p:cNvSpPr>
          <p:nvPr>
            <p:ph type="sldNum" sz="quarter" idx="12"/>
          </p:nvPr>
        </p:nvSpPr>
        <p:spPr/>
        <p:txBody>
          <a:bodyPr/>
          <a:lstStyle/>
          <a:p>
            <a:fld id="{32E6F7C4-CF77-449A-8837-AC119188FB74}" type="slidenum">
              <a:rPr lang="en-US" altLang="en-US" smtClean="0"/>
              <a:pPr/>
              <a:t>67</a:t>
            </a:fld>
            <a:endParaRPr lang="en-US" altLang="en-US"/>
          </a:p>
        </p:txBody>
      </p:sp>
      <p:sp>
        <p:nvSpPr>
          <p:cNvPr id="43" name="TextBox 42"/>
          <p:cNvSpPr txBox="1"/>
          <p:nvPr/>
        </p:nvSpPr>
        <p:spPr>
          <a:xfrm>
            <a:off x="6629400" y="3886200"/>
            <a:ext cx="2362200" cy="1754327"/>
          </a:xfrm>
          <a:prstGeom prst="rect">
            <a:avLst/>
          </a:prstGeom>
          <a:noFill/>
        </p:spPr>
        <p:txBody>
          <a:bodyPr wrap="square" rtlCol="0">
            <a:spAutoFit/>
          </a:bodyPr>
          <a:lstStyle/>
          <a:p>
            <a:r>
              <a:rPr lang="en-US" dirty="0" smtClean="0">
                <a:solidFill>
                  <a:srgbClr val="000000"/>
                </a:solidFill>
              </a:rPr>
              <a:t>(cut1) </a:t>
            </a:r>
            <a:r>
              <a:rPr lang="en-US" dirty="0" smtClean="0">
                <a:sym typeface="Symbol"/>
              </a:rPr>
              <a:t></a:t>
            </a:r>
            <a:r>
              <a:rPr lang="en-US" dirty="0" smtClean="0">
                <a:solidFill>
                  <a:srgbClr val="000000"/>
                </a:solidFill>
              </a:rPr>
              <a:t>x</a:t>
            </a:r>
            <a:r>
              <a:rPr lang="en-US" baseline="-25000" dirty="0" smtClean="0">
                <a:solidFill>
                  <a:srgbClr val="000000"/>
                </a:solidFill>
              </a:rPr>
              <a:t>6</a:t>
            </a:r>
            <a:r>
              <a:rPr lang="en-US" dirty="0" smtClean="0">
                <a:sym typeface="Symbol"/>
              </a:rPr>
              <a:t></a:t>
            </a:r>
            <a:r>
              <a:rPr lang="en-US" dirty="0" smtClean="0">
                <a:solidFill>
                  <a:srgbClr val="000000"/>
                </a:solidFill>
              </a:rPr>
              <a:t>x</a:t>
            </a:r>
            <a:r>
              <a:rPr lang="en-US" baseline="-25000" dirty="0" smtClean="0">
                <a:solidFill>
                  <a:srgbClr val="000000"/>
                </a:solidFill>
              </a:rPr>
              <a:t>7</a:t>
            </a:r>
          </a:p>
          <a:p>
            <a:r>
              <a:rPr lang="en-US" dirty="0" smtClean="0">
                <a:solidFill>
                  <a:srgbClr val="000000"/>
                </a:solidFill>
              </a:rPr>
              <a:t>(cut2) </a:t>
            </a:r>
            <a:r>
              <a:rPr lang="en-US" dirty="0" smtClean="0">
                <a:sym typeface="Symbol"/>
              </a:rPr>
              <a:t></a:t>
            </a:r>
            <a:r>
              <a:rPr lang="en-US" dirty="0" smtClean="0">
                <a:solidFill>
                  <a:srgbClr val="000000"/>
                </a:solidFill>
              </a:rPr>
              <a:t>x</a:t>
            </a:r>
            <a:r>
              <a:rPr lang="en-US" baseline="-25000" dirty="0" smtClean="0">
                <a:solidFill>
                  <a:srgbClr val="000000"/>
                </a:solidFill>
              </a:rPr>
              <a:t>5</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(cut3) x</a:t>
            </a:r>
            <a:r>
              <a:rPr lang="en-US" baseline="-25000" dirty="0" smtClean="0">
                <a:solidFill>
                  <a:srgbClr val="000000"/>
                </a:solidFill>
              </a:rPr>
              <a:t>2</a:t>
            </a:r>
            <a:r>
              <a:rPr lang="en-US" dirty="0" smtClean="0">
                <a:sym typeface="Symbol"/>
              </a:rPr>
              <a:t></a:t>
            </a:r>
            <a:r>
              <a:rPr lang="en-US" dirty="0" smtClean="0">
                <a:solidFill>
                  <a:srgbClr val="000000"/>
                </a:solidFill>
              </a:rPr>
              <a:t>x</a:t>
            </a:r>
            <a:r>
              <a:rPr lang="en-US" baseline="-25000" dirty="0" smtClean="0">
                <a:solidFill>
                  <a:srgbClr val="000000"/>
                </a:solidFill>
              </a:rPr>
              <a:t>3</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(cut4) </a:t>
            </a:r>
            <a:r>
              <a:rPr lang="en-US" dirty="0" smtClean="0">
                <a:sym typeface="Symbol"/>
              </a:rPr>
              <a:t></a:t>
            </a:r>
            <a:r>
              <a:rPr lang="en-US" dirty="0" smtClean="0">
                <a:solidFill>
                  <a:srgbClr val="000000"/>
                </a:solidFill>
              </a:rPr>
              <a:t>x</a:t>
            </a:r>
            <a:r>
              <a:rPr lang="en-US" baseline="-25000" dirty="0" smtClean="0">
                <a:solidFill>
                  <a:srgbClr val="000000"/>
                </a:solidFill>
              </a:rPr>
              <a:t>1</a:t>
            </a:r>
            <a:r>
              <a:rPr lang="en-US" dirty="0" smtClean="0">
                <a:sym typeface="Symbol"/>
              </a:rPr>
              <a:t></a:t>
            </a:r>
            <a:r>
              <a:rPr lang="en-US" dirty="0" smtClean="0">
                <a:solidFill>
                  <a:srgbClr val="000000"/>
                </a:solidFill>
              </a:rPr>
              <a:t>x</a:t>
            </a:r>
            <a:r>
              <a:rPr lang="en-US" baseline="-25000" dirty="0" smtClean="0">
                <a:solidFill>
                  <a:srgbClr val="000000"/>
                </a:solidFill>
              </a:rPr>
              <a:t>3</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(cut5) </a:t>
            </a:r>
            <a:r>
              <a:rPr lang="en-US" dirty="0" smtClean="0">
                <a:sym typeface="Symbol"/>
              </a:rPr>
              <a:t></a:t>
            </a:r>
            <a:r>
              <a:rPr lang="en-US" dirty="0" smtClean="0">
                <a:solidFill>
                  <a:srgbClr val="000000"/>
                </a:solidFill>
              </a:rPr>
              <a:t>x</a:t>
            </a:r>
            <a:r>
              <a:rPr lang="en-US" baseline="-25000" dirty="0" smtClean="0">
                <a:solidFill>
                  <a:srgbClr val="000000"/>
                </a:solidFill>
              </a:rPr>
              <a:t>1</a:t>
            </a:r>
            <a:r>
              <a:rPr lang="en-US" dirty="0" smtClean="0">
                <a:sym typeface="Symbol"/>
              </a:rPr>
              <a:t></a:t>
            </a:r>
            <a:r>
              <a:rPr lang="en-US" dirty="0" smtClean="0">
                <a:solidFill>
                  <a:srgbClr val="000000"/>
                </a:solidFill>
              </a:rPr>
              <a:t>x</a:t>
            </a:r>
            <a:r>
              <a:rPr lang="en-US" baseline="-25000" dirty="0" smtClean="0">
                <a:solidFill>
                  <a:srgbClr val="000000"/>
                </a:solidFill>
              </a:rPr>
              <a:t>4</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endParaRPr lang="en-US" dirty="0" smtClean="0">
              <a:solidFill>
                <a:srgbClr val="000000"/>
              </a:solidFill>
            </a:endParaRPr>
          </a:p>
        </p:txBody>
      </p:sp>
      <p:sp>
        <p:nvSpPr>
          <p:cNvPr id="44" name="TextBox 43"/>
          <p:cNvSpPr txBox="1"/>
          <p:nvPr/>
        </p:nvSpPr>
        <p:spPr>
          <a:xfrm>
            <a:off x="990600" y="42642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45" name="TextBox 44"/>
          <p:cNvSpPr txBox="1"/>
          <p:nvPr/>
        </p:nvSpPr>
        <p:spPr>
          <a:xfrm>
            <a:off x="1219200" y="35022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46" name="TextBox 45"/>
          <p:cNvSpPr txBox="1"/>
          <p:nvPr/>
        </p:nvSpPr>
        <p:spPr>
          <a:xfrm>
            <a:off x="3276600" y="35022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47" name="TextBox 46"/>
          <p:cNvSpPr txBox="1"/>
          <p:nvPr/>
        </p:nvSpPr>
        <p:spPr>
          <a:xfrm>
            <a:off x="914400" y="50262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48" name="TextBox 47"/>
          <p:cNvSpPr txBox="1"/>
          <p:nvPr/>
        </p:nvSpPr>
        <p:spPr>
          <a:xfrm>
            <a:off x="2209800" y="54834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49" name="TextBox 48"/>
          <p:cNvSpPr txBox="1"/>
          <p:nvPr/>
        </p:nvSpPr>
        <p:spPr>
          <a:xfrm>
            <a:off x="2362200" y="42612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50" name="TextBox 49"/>
          <p:cNvSpPr txBox="1"/>
          <p:nvPr/>
        </p:nvSpPr>
        <p:spPr>
          <a:xfrm>
            <a:off x="3810000" y="42642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51" name="TextBox 50"/>
          <p:cNvSpPr txBox="1"/>
          <p:nvPr/>
        </p:nvSpPr>
        <p:spPr>
          <a:xfrm>
            <a:off x="5257800" y="37308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52" name="TextBox 51"/>
          <p:cNvSpPr txBox="1"/>
          <p:nvPr/>
        </p:nvSpPr>
        <p:spPr>
          <a:xfrm>
            <a:off x="5257800" y="52548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to sum up</a:t>
            </a:r>
            <a:endParaRPr lang="en-US" dirty="0"/>
          </a:p>
        </p:txBody>
      </p:sp>
      <p:sp>
        <p:nvSpPr>
          <p:cNvPr id="3" name="Content Placeholder 2"/>
          <p:cNvSpPr>
            <a:spLocks noGrp="1"/>
          </p:cNvSpPr>
          <p:nvPr>
            <p:ph idx="1"/>
          </p:nvPr>
        </p:nvSpPr>
        <p:spPr/>
        <p:txBody>
          <a:bodyPr/>
          <a:lstStyle/>
          <a:p>
            <a:r>
              <a:rPr lang="en-US" sz="2000" dirty="0" smtClean="0"/>
              <a:t>Choice of learned clause</a:t>
            </a:r>
          </a:p>
          <a:p>
            <a:pPr lvl="1"/>
            <a:r>
              <a:rPr lang="en-US" sz="2000" dirty="0" smtClean="0"/>
              <a:t>Better not have decision variables only</a:t>
            </a:r>
          </a:p>
          <a:p>
            <a:pPr lvl="1"/>
            <a:r>
              <a:rPr lang="en-US" sz="2000" dirty="0" smtClean="0"/>
              <a:t>The first-UIP choice</a:t>
            </a:r>
          </a:p>
          <a:p>
            <a:pPr lvl="1"/>
            <a:r>
              <a:rPr lang="en-US" sz="2000" dirty="0" smtClean="0"/>
              <a:t>Be an asserting clause</a:t>
            </a:r>
            <a:endParaRPr lang="en-US" sz="2000" dirty="0"/>
          </a:p>
        </p:txBody>
      </p:sp>
      <p:sp>
        <p:nvSpPr>
          <p:cNvPr id="42" name="Oval Callout 41"/>
          <p:cNvSpPr/>
          <p:nvPr/>
        </p:nvSpPr>
        <p:spPr>
          <a:xfrm>
            <a:off x="7696200" y="3276600"/>
            <a:ext cx="1066800" cy="609600"/>
          </a:xfrm>
          <a:prstGeom prst="wedgeEllipseCallou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winner!</a:t>
            </a:r>
            <a:endParaRPr lang="en-US" sz="1400" dirty="0">
              <a:solidFill>
                <a:schemeClr val="tx1"/>
              </a:solidFill>
            </a:endParaRPr>
          </a:p>
        </p:txBody>
      </p:sp>
      <p:sp>
        <p:nvSpPr>
          <p:cNvPr id="43" name="Slide Number Placeholder 42"/>
          <p:cNvSpPr>
            <a:spLocks noGrp="1"/>
          </p:cNvSpPr>
          <p:nvPr>
            <p:ph type="sldNum" sz="quarter" idx="12"/>
          </p:nvPr>
        </p:nvSpPr>
        <p:spPr/>
        <p:txBody>
          <a:bodyPr/>
          <a:lstStyle/>
          <a:p>
            <a:fld id="{32E6F7C4-CF77-449A-8837-AC119188FB74}" type="slidenum">
              <a:rPr lang="en-US" altLang="en-US" smtClean="0"/>
              <a:pPr/>
              <a:t>68</a:t>
            </a:fld>
            <a:endParaRPr lang="en-US" altLang="en-US"/>
          </a:p>
        </p:txBody>
      </p:sp>
      <p:sp>
        <p:nvSpPr>
          <p:cNvPr id="44" name="Oval 43"/>
          <p:cNvSpPr/>
          <p:nvPr/>
        </p:nvSpPr>
        <p:spPr>
          <a:xfrm>
            <a:off x="1676400" y="4527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6" name="Oval 45"/>
          <p:cNvSpPr/>
          <p:nvPr/>
        </p:nvSpPr>
        <p:spPr>
          <a:xfrm>
            <a:off x="2286000" y="3765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7" name="Oval 46"/>
          <p:cNvSpPr/>
          <p:nvPr/>
        </p:nvSpPr>
        <p:spPr>
          <a:xfrm>
            <a:off x="4038600" y="3765828"/>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8" name="Oval 47"/>
          <p:cNvSpPr/>
          <p:nvPr/>
        </p:nvSpPr>
        <p:spPr>
          <a:xfrm>
            <a:off x="2971800" y="4527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49" name="Oval 48"/>
          <p:cNvSpPr/>
          <p:nvPr/>
        </p:nvSpPr>
        <p:spPr>
          <a:xfrm>
            <a:off x="4343400" y="4527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50" name="Oval 49"/>
          <p:cNvSpPr/>
          <p:nvPr/>
        </p:nvSpPr>
        <p:spPr>
          <a:xfrm>
            <a:off x="5029200" y="5289828"/>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51" name="Oval 50"/>
          <p:cNvSpPr/>
          <p:nvPr/>
        </p:nvSpPr>
        <p:spPr>
          <a:xfrm>
            <a:off x="5029200" y="3765828"/>
            <a:ext cx="228600" cy="228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sp>
        <p:nvSpPr>
          <p:cNvPr id="52" name="Oval 51"/>
          <p:cNvSpPr/>
          <p:nvPr/>
        </p:nvSpPr>
        <p:spPr>
          <a:xfrm>
            <a:off x="2286000" y="5289828"/>
            <a:ext cx="228600" cy="228600"/>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53" name="Straight Arrow Connector 52"/>
          <p:cNvCxnSpPr>
            <a:stCxn id="44" idx="7"/>
            <a:endCxn id="46" idx="3"/>
          </p:cNvCxnSpPr>
          <p:nvPr/>
        </p:nvCxnSpPr>
        <p:spPr>
          <a:xfrm rot="5400000" flipH="1" flipV="1">
            <a:off x="1795322" y="4037150"/>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6" idx="5"/>
            <a:endCxn id="48" idx="1"/>
          </p:cNvCxnSpPr>
          <p:nvPr/>
        </p:nvCxnSpPr>
        <p:spPr>
          <a:xfrm rot="16200000" flipH="1">
            <a:off x="2443022" y="3999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4" idx="5"/>
            <a:endCxn id="52" idx="1"/>
          </p:cNvCxnSpPr>
          <p:nvPr/>
        </p:nvCxnSpPr>
        <p:spPr>
          <a:xfrm rot="16200000" flipH="1">
            <a:off x="1795322" y="4799150"/>
            <a:ext cx="600356" cy="447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676400" y="5289828"/>
            <a:ext cx="228600" cy="228600"/>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dirty="0">
              <a:solidFill>
                <a:schemeClr val="tx1"/>
              </a:solidFill>
            </a:endParaRPr>
          </a:p>
        </p:txBody>
      </p:sp>
      <p:cxnSp>
        <p:nvCxnSpPr>
          <p:cNvPr id="57" name="Straight Arrow Connector 56"/>
          <p:cNvCxnSpPr>
            <a:stCxn id="52" idx="7"/>
            <a:endCxn id="48" idx="3"/>
          </p:cNvCxnSpPr>
          <p:nvPr/>
        </p:nvCxnSpPr>
        <p:spPr>
          <a:xfrm rot="5400000" flipH="1" flipV="1">
            <a:off x="2443022" y="4761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6" idx="6"/>
            <a:endCxn id="52" idx="2"/>
          </p:cNvCxnSpPr>
          <p:nvPr/>
        </p:nvCxnSpPr>
        <p:spPr>
          <a:xfrm>
            <a:off x="1905000" y="5404128"/>
            <a:ext cx="381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8" idx="6"/>
            <a:endCxn id="49" idx="2"/>
          </p:cNvCxnSpPr>
          <p:nvPr/>
        </p:nvCxnSpPr>
        <p:spPr>
          <a:xfrm>
            <a:off x="3200400" y="4642128"/>
            <a:ext cx="1143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9" idx="7"/>
            <a:endCxn id="51" idx="3"/>
          </p:cNvCxnSpPr>
          <p:nvPr/>
        </p:nvCxnSpPr>
        <p:spPr>
          <a:xfrm rot="5400000" flipH="1" flipV="1">
            <a:off x="4500422" y="3999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7" idx="6"/>
            <a:endCxn id="51" idx="2"/>
          </p:cNvCxnSpPr>
          <p:nvPr/>
        </p:nvCxnSpPr>
        <p:spPr>
          <a:xfrm>
            <a:off x="4267200" y="3880128"/>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9" idx="5"/>
            <a:endCxn id="50" idx="1"/>
          </p:cNvCxnSpPr>
          <p:nvPr/>
        </p:nvCxnSpPr>
        <p:spPr>
          <a:xfrm rot="16200000" flipH="1">
            <a:off x="4500422" y="4761050"/>
            <a:ext cx="600356" cy="524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4776063" y="3546918"/>
            <a:ext cx="453812" cy="2466825"/>
          </a:xfrm>
          <a:custGeom>
            <a:avLst/>
            <a:gdLst>
              <a:gd name="connsiteX0" fmla="*/ 269546 w 453812"/>
              <a:gd name="connsiteY0" fmla="*/ 0 h 2466825"/>
              <a:gd name="connsiteX1" fmla="*/ 95940 w 453812"/>
              <a:gd name="connsiteY1" fmla="*/ 283228 h 2466825"/>
              <a:gd name="connsiteX2" fmla="*/ 443152 w 453812"/>
              <a:gd name="connsiteY2" fmla="*/ 1068957 h 2466825"/>
              <a:gd name="connsiteX3" fmla="*/ 31980 w 453812"/>
              <a:gd name="connsiteY3" fmla="*/ 1809005 h 2466825"/>
              <a:gd name="connsiteX4" fmla="*/ 251271 w 453812"/>
              <a:gd name="connsiteY4" fmla="*/ 2302369 h 2466825"/>
              <a:gd name="connsiteX5" fmla="*/ 269546 w 453812"/>
              <a:gd name="connsiteY5" fmla="*/ 2448552 h 2466825"/>
              <a:gd name="connsiteX6" fmla="*/ 269546 w 453812"/>
              <a:gd name="connsiteY6" fmla="*/ 2412006 h 2466825"/>
              <a:gd name="connsiteX7" fmla="*/ 269546 w 453812"/>
              <a:gd name="connsiteY7" fmla="*/ 2412006 h 24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2" h="2466825">
                <a:moveTo>
                  <a:pt x="269546" y="0"/>
                </a:moveTo>
                <a:cubicBezTo>
                  <a:pt x="168276" y="52534"/>
                  <a:pt x="67006" y="105069"/>
                  <a:pt x="95940" y="283228"/>
                </a:cubicBezTo>
                <a:cubicBezTo>
                  <a:pt x="124874" y="461387"/>
                  <a:pt x="453812" y="814661"/>
                  <a:pt x="443152" y="1068957"/>
                </a:cubicBezTo>
                <a:cubicBezTo>
                  <a:pt x="432492" y="1323253"/>
                  <a:pt x="63960" y="1603436"/>
                  <a:pt x="31980" y="1809005"/>
                </a:cubicBezTo>
                <a:cubicBezTo>
                  <a:pt x="0" y="2014574"/>
                  <a:pt x="211677" y="2195778"/>
                  <a:pt x="251271" y="2302369"/>
                </a:cubicBezTo>
                <a:cubicBezTo>
                  <a:pt x="290865" y="2408960"/>
                  <a:pt x="266500" y="2430279"/>
                  <a:pt x="269546" y="2448552"/>
                </a:cubicBezTo>
                <a:cubicBezTo>
                  <a:pt x="272592" y="2466825"/>
                  <a:pt x="269546" y="2412006"/>
                  <a:pt x="269546" y="2412006"/>
                </a:cubicBezTo>
                <a:lnTo>
                  <a:pt x="269546" y="2412006"/>
                </a:ln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4159306" y="3528645"/>
            <a:ext cx="691377" cy="2485097"/>
          </a:xfrm>
          <a:custGeom>
            <a:avLst/>
            <a:gdLst>
              <a:gd name="connsiteX0" fmla="*/ 648737 w 691377"/>
              <a:gd name="connsiteY0" fmla="*/ 0 h 2485097"/>
              <a:gd name="connsiteX1" fmla="*/ 612188 w 691377"/>
              <a:gd name="connsiteY1" fmla="*/ 529911 h 2485097"/>
              <a:gd name="connsiteX2" fmla="*/ 173605 w 691377"/>
              <a:gd name="connsiteY2" fmla="*/ 904503 h 2485097"/>
              <a:gd name="connsiteX3" fmla="*/ 9137 w 691377"/>
              <a:gd name="connsiteY3" fmla="*/ 1343049 h 2485097"/>
              <a:gd name="connsiteX4" fmla="*/ 228428 w 691377"/>
              <a:gd name="connsiteY4" fmla="*/ 1964323 h 2485097"/>
              <a:gd name="connsiteX5" fmla="*/ 292388 w 691377"/>
              <a:gd name="connsiteY5" fmla="*/ 2485097 h 248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377" h="2485097">
                <a:moveTo>
                  <a:pt x="648737" y="0"/>
                </a:moveTo>
                <a:cubicBezTo>
                  <a:pt x="670057" y="189580"/>
                  <a:pt x="691377" y="379161"/>
                  <a:pt x="612188" y="529911"/>
                </a:cubicBezTo>
                <a:cubicBezTo>
                  <a:pt x="532999" y="680662"/>
                  <a:pt x="274113" y="768980"/>
                  <a:pt x="173605" y="904503"/>
                </a:cubicBezTo>
                <a:cubicBezTo>
                  <a:pt x="73097" y="1040026"/>
                  <a:pt x="0" y="1166412"/>
                  <a:pt x="9137" y="1343049"/>
                </a:cubicBezTo>
                <a:cubicBezTo>
                  <a:pt x="18274" y="1519686"/>
                  <a:pt x="181219" y="1773982"/>
                  <a:pt x="228428" y="1964323"/>
                </a:cubicBezTo>
                <a:cubicBezTo>
                  <a:pt x="275637" y="2154664"/>
                  <a:pt x="284012" y="2319880"/>
                  <a:pt x="292388" y="2485097"/>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2267916" y="3565191"/>
            <a:ext cx="2616269" cy="2439415"/>
          </a:xfrm>
          <a:custGeom>
            <a:avLst/>
            <a:gdLst>
              <a:gd name="connsiteX0" fmla="*/ 2384795 w 2616269"/>
              <a:gd name="connsiteY0" fmla="*/ 0 h 2439415"/>
              <a:gd name="connsiteX1" fmla="*/ 2311698 w 2616269"/>
              <a:gd name="connsiteY1" fmla="*/ 438546 h 2439415"/>
              <a:gd name="connsiteX2" fmla="*/ 557366 w 2616269"/>
              <a:gd name="connsiteY2" fmla="*/ 877093 h 2439415"/>
              <a:gd name="connsiteX3" fmla="*/ 36549 w 2616269"/>
              <a:gd name="connsiteY3" fmla="*/ 1105503 h 2439415"/>
              <a:gd name="connsiteX4" fmla="*/ 776658 w 2616269"/>
              <a:gd name="connsiteY4" fmla="*/ 1388731 h 2439415"/>
              <a:gd name="connsiteX5" fmla="*/ 1653824 w 2616269"/>
              <a:gd name="connsiteY5" fmla="*/ 1562322 h 2439415"/>
              <a:gd name="connsiteX6" fmla="*/ 1662961 w 2616269"/>
              <a:gd name="connsiteY6" fmla="*/ 2439415 h 24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6269" h="2439415">
                <a:moveTo>
                  <a:pt x="2384795" y="0"/>
                </a:moveTo>
                <a:cubicBezTo>
                  <a:pt x="2500532" y="146182"/>
                  <a:pt x="2616269" y="292364"/>
                  <a:pt x="2311698" y="438546"/>
                </a:cubicBezTo>
                <a:cubicBezTo>
                  <a:pt x="2007127" y="584728"/>
                  <a:pt x="936557" y="765934"/>
                  <a:pt x="557366" y="877093"/>
                </a:cubicBezTo>
                <a:cubicBezTo>
                  <a:pt x="178175" y="988252"/>
                  <a:pt x="0" y="1020230"/>
                  <a:pt x="36549" y="1105503"/>
                </a:cubicBezTo>
                <a:cubicBezTo>
                  <a:pt x="73098" y="1190776"/>
                  <a:pt x="507112" y="1312595"/>
                  <a:pt x="776658" y="1388731"/>
                </a:cubicBezTo>
                <a:cubicBezTo>
                  <a:pt x="1046204" y="1464867"/>
                  <a:pt x="1506107" y="1387208"/>
                  <a:pt x="1653824" y="1562322"/>
                </a:cubicBezTo>
                <a:cubicBezTo>
                  <a:pt x="1801541" y="1737436"/>
                  <a:pt x="1732251" y="2088425"/>
                  <a:pt x="1662961" y="2439415"/>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1582630" y="3565191"/>
            <a:ext cx="3048761" cy="2421142"/>
          </a:xfrm>
          <a:custGeom>
            <a:avLst/>
            <a:gdLst>
              <a:gd name="connsiteX0" fmla="*/ 2923887 w 3048761"/>
              <a:gd name="connsiteY0" fmla="*/ 18273 h 2421142"/>
              <a:gd name="connsiteX1" fmla="*/ 2823378 w 3048761"/>
              <a:gd name="connsiteY1" fmla="*/ 420274 h 2421142"/>
              <a:gd name="connsiteX2" fmla="*/ 1571589 w 3048761"/>
              <a:gd name="connsiteY2" fmla="*/ 666956 h 2421142"/>
              <a:gd name="connsiteX3" fmla="*/ 895440 w 3048761"/>
              <a:gd name="connsiteY3" fmla="*/ 91364 h 2421142"/>
              <a:gd name="connsiteX4" fmla="*/ 109646 w 3048761"/>
              <a:gd name="connsiteY4" fmla="*/ 118773 h 2421142"/>
              <a:gd name="connsiteX5" fmla="*/ 237566 w 3048761"/>
              <a:gd name="connsiteY5" fmla="*/ 520774 h 2421142"/>
              <a:gd name="connsiteX6" fmla="*/ 804069 w 3048761"/>
              <a:gd name="connsiteY6" fmla="*/ 1324776 h 2421142"/>
              <a:gd name="connsiteX7" fmla="*/ 1946212 w 3048761"/>
              <a:gd name="connsiteY7" fmla="*/ 1671959 h 2421142"/>
              <a:gd name="connsiteX8" fmla="*/ 1873115 w 3048761"/>
              <a:gd name="connsiteY8" fmla="*/ 2421142 h 242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761" h="2421142">
                <a:moveTo>
                  <a:pt x="2923887" y="18273"/>
                </a:moveTo>
                <a:cubicBezTo>
                  <a:pt x="2986324" y="165216"/>
                  <a:pt x="3048761" y="312160"/>
                  <a:pt x="2823378" y="420274"/>
                </a:cubicBezTo>
                <a:cubicBezTo>
                  <a:pt x="2597995" y="528388"/>
                  <a:pt x="1892912" y="721774"/>
                  <a:pt x="1571589" y="666956"/>
                </a:cubicBezTo>
                <a:cubicBezTo>
                  <a:pt x="1250266" y="612138"/>
                  <a:pt x="1139097" y="182728"/>
                  <a:pt x="895440" y="91364"/>
                </a:cubicBezTo>
                <a:cubicBezTo>
                  <a:pt x="651783" y="0"/>
                  <a:pt x="219292" y="47205"/>
                  <a:pt x="109646" y="118773"/>
                </a:cubicBezTo>
                <a:cubicBezTo>
                  <a:pt x="0" y="190341"/>
                  <a:pt x="121829" y="319774"/>
                  <a:pt x="237566" y="520774"/>
                </a:cubicBezTo>
                <a:cubicBezTo>
                  <a:pt x="353303" y="721775"/>
                  <a:pt x="519295" y="1132912"/>
                  <a:pt x="804069" y="1324776"/>
                </a:cubicBezTo>
                <a:cubicBezTo>
                  <a:pt x="1088843" y="1516640"/>
                  <a:pt x="1768038" y="1489231"/>
                  <a:pt x="1946212" y="1671959"/>
                </a:cubicBezTo>
                <a:cubicBezTo>
                  <a:pt x="2124386" y="1854687"/>
                  <a:pt x="1998750" y="2137914"/>
                  <a:pt x="1873115" y="2421142"/>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a:off x="1398364" y="3473827"/>
            <a:ext cx="3106631" cy="2430279"/>
          </a:xfrm>
          <a:custGeom>
            <a:avLst/>
            <a:gdLst>
              <a:gd name="connsiteX0" fmla="*/ 2952822 w 3106631"/>
              <a:gd name="connsiteY0" fmla="*/ 146182 h 2430279"/>
              <a:gd name="connsiteX1" fmla="*/ 2952822 w 3106631"/>
              <a:gd name="connsiteY1" fmla="*/ 456819 h 2430279"/>
              <a:gd name="connsiteX2" fmla="*/ 2029970 w 3106631"/>
              <a:gd name="connsiteY2" fmla="*/ 666956 h 2430279"/>
              <a:gd name="connsiteX3" fmla="*/ 1308135 w 3106631"/>
              <a:gd name="connsiteY3" fmla="*/ 173591 h 2430279"/>
              <a:gd name="connsiteX4" fmla="*/ 659398 w 3106631"/>
              <a:gd name="connsiteY4" fmla="*/ 0 h 2430279"/>
              <a:gd name="connsiteX5" fmla="*/ 47209 w 3106631"/>
              <a:gd name="connsiteY5" fmla="*/ 173591 h 2430279"/>
              <a:gd name="connsiteX6" fmla="*/ 376146 w 3106631"/>
              <a:gd name="connsiteY6" fmla="*/ 794866 h 2430279"/>
              <a:gd name="connsiteX7" fmla="*/ 750769 w 3106631"/>
              <a:gd name="connsiteY7" fmla="*/ 1370458 h 2430279"/>
              <a:gd name="connsiteX8" fmla="*/ 686809 w 3106631"/>
              <a:gd name="connsiteY8" fmla="*/ 1735913 h 2430279"/>
              <a:gd name="connsiteX9" fmla="*/ 677672 w 3106631"/>
              <a:gd name="connsiteY9" fmla="*/ 2430279 h 243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6631" h="2430279">
                <a:moveTo>
                  <a:pt x="2952822" y="146182"/>
                </a:moveTo>
                <a:cubicBezTo>
                  <a:pt x="3029726" y="258102"/>
                  <a:pt x="3106631" y="370023"/>
                  <a:pt x="2952822" y="456819"/>
                </a:cubicBezTo>
                <a:cubicBezTo>
                  <a:pt x="2799013" y="543615"/>
                  <a:pt x="2304084" y="714161"/>
                  <a:pt x="2029970" y="666956"/>
                </a:cubicBezTo>
                <a:cubicBezTo>
                  <a:pt x="1755856" y="619751"/>
                  <a:pt x="1536564" y="284750"/>
                  <a:pt x="1308135" y="173591"/>
                </a:cubicBezTo>
                <a:cubicBezTo>
                  <a:pt x="1079706" y="62432"/>
                  <a:pt x="869552" y="0"/>
                  <a:pt x="659398" y="0"/>
                </a:cubicBezTo>
                <a:cubicBezTo>
                  <a:pt x="449244" y="0"/>
                  <a:pt x="94418" y="41113"/>
                  <a:pt x="47209" y="173591"/>
                </a:cubicBezTo>
                <a:cubicBezTo>
                  <a:pt x="0" y="306069"/>
                  <a:pt x="258886" y="595388"/>
                  <a:pt x="376146" y="794866"/>
                </a:cubicBezTo>
                <a:cubicBezTo>
                  <a:pt x="493406" y="994344"/>
                  <a:pt x="698992" y="1213617"/>
                  <a:pt x="750769" y="1370458"/>
                </a:cubicBezTo>
                <a:cubicBezTo>
                  <a:pt x="802546" y="1527299"/>
                  <a:pt x="698992" y="1559276"/>
                  <a:pt x="686809" y="1735913"/>
                </a:cubicBezTo>
                <a:cubicBezTo>
                  <a:pt x="674626" y="1912550"/>
                  <a:pt x="676149" y="2171414"/>
                  <a:pt x="677672" y="2430279"/>
                </a:cubicBezTo>
              </a:path>
            </a:pathLst>
          </a:custGeom>
          <a:ln w="3175"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p:cNvSpPr/>
          <p:nvPr/>
        </p:nvSpPr>
        <p:spPr>
          <a:xfrm>
            <a:off x="48768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cut1</a:t>
            </a:r>
            <a:endParaRPr lang="en-US" sz="1400" dirty="0">
              <a:solidFill>
                <a:schemeClr val="tx1"/>
              </a:solidFill>
            </a:endParaRPr>
          </a:p>
        </p:txBody>
      </p:sp>
      <p:sp>
        <p:nvSpPr>
          <p:cNvPr id="69" name="Rectangle 68"/>
          <p:cNvSpPr/>
          <p:nvPr/>
        </p:nvSpPr>
        <p:spPr>
          <a:xfrm>
            <a:off x="42672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cut2</a:t>
            </a:r>
            <a:endParaRPr lang="en-US" sz="1400" dirty="0">
              <a:solidFill>
                <a:schemeClr val="tx1"/>
              </a:solidFill>
            </a:endParaRPr>
          </a:p>
        </p:txBody>
      </p:sp>
      <p:sp>
        <p:nvSpPr>
          <p:cNvPr id="70" name="Rectangle 69"/>
          <p:cNvSpPr/>
          <p:nvPr/>
        </p:nvSpPr>
        <p:spPr>
          <a:xfrm>
            <a:off x="36576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cut3</a:t>
            </a:r>
            <a:endParaRPr lang="en-US" sz="1400" dirty="0">
              <a:solidFill>
                <a:schemeClr val="tx1"/>
              </a:solidFill>
            </a:endParaRPr>
          </a:p>
        </p:txBody>
      </p:sp>
      <p:sp>
        <p:nvSpPr>
          <p:cNvPr id="71" name="Rectangle 70"/>
          <p:cNvSpPr/>
          <p:nvPr/>
        </p:nvSpPr>
        <p:spPr>
          <a:xfrm>
            <a:off x="30480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cut4</a:t>
            </a:r>
            <a:endParaRPr lang="en-US" sz="1400" dirty="0">
              <a:solidFill>
                <a:schemeClr val="tx1"/>
              </a:solidFill>
            </a:endParaRPr>
          </a:p>
        </p:txBody>
      </p:sp>
      <p:sp>
        <p:nvSpPr>
          <p:cNvPr id="72" name="Rectangle 71"/>
          <p:cNvSpPr/>
          <p:nvPr/>
        </p:nvSpPr>
        <p:spPr>
          <a:xfrm>
            <a:off x="1905000" y="5993249"/>
            <a:ext cx="533400" cy="2286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cut5</a:t>
            </a:r>
            <a:endParaRPr lang="en-US" sz="1400" dirty="0">
              <a:solidFill>
                <a:schemeClr val="tx1"/>
              </a:solidFill>
            </a:endParaRPr>
          </a:p>
        </p:txBody>
      </p:sp>
      <p:sp>
        <p:nvSpPr>
          <p:cNvPr id="73" name="TextBox 72"/>
          <p:cNvSpPr txBox="1"/>
          <p:nvPr/>
        </p:nvSpPr>
        <p:spPr>
          <a:xfrm>
            <a:off x="6629400" y="3886200"/>
            <a:ext cx="2362200" cy="1477328"/>
          </a:xfrm>
          <a:prstGeom prst="rect">
            <a:avLst/>
          </a:prstGeom>
          <a:noFill/>
        </p:spPr>
        <p:txBody>
          <a:bodyPr wrap="square" rtlCol="0">
            <a:spAutoFit/>
          </a:bodyPr>
          <a:lstStyle/>
          <a:p>
            <a:r>
              <a:rPr lang="en-US" dirty="0" smtClean="0">
                <a:solidFill>
                  <a:srgbClr val="0000FF"/>
                </a:solidFill>
              </a:rPr>
              <a:t>(cut1) </a:t>
            </a:r>
            <a:r>
              <a:rPr lang="en-US" dirty="0" smtClean="0">
                <a:solidFill>
                  <a:srgbClr val="0000FF"/>
                </a:solidFill>
                <a:sym typeface="Symbol"/>
              </a:rPr>
              <a:t></a:t>
            </a:r>
            <a:r>
              <a:rPr lang="en-US" dirty="0" smtClean="0">
                <a:solidFill>
                  <a:srgbClr val="0000FF"/>
                </a:solidFill>
              </a:rPr>
              <a:t>x</a:t>
            </a:r>
            <a:r>
              <a:rPr lang="en-US" baseline="-25000" dirty="0" smtClean="0">
                <a:solidFill>
                  <a:srgbClr val="0000FF"/>
                </a:solidFill>
              </a:rPr>
              <a:t>6</a:t>
            </a:r>
            <a:r>
              <a:rPr lang="en-US" dirty="0" smtClean="0">
                <a:solidFill>
                  <a:srgbClr val="0000FF"/>
                </a:solidFill>
                <a:sym typeface="Symbol"/>
              </a:rPr>
              <a:t></a:t>
            </a:r>
            <a:r>
              <a:rPr lang="en-US" dirty="0" smtClean="0">
                <a:solidFill>
                  <a:srgbClr val="0000FF"/>
                </a:solidFill>
              </a:rPr>
              <a:t>x</a:t>
            </a:r>
            <a:r>
              <a:rPr lang="en-US" baseline="-25000" dirty="0" smtClean="0">
                <a:solidFill>
                  <a:srgbClr val="0000FF"/>
                </a:solidFill>
              </a:rPr>
              <a:t>7</a:t>
            </a:r>
          </a:p>
          <a:p>
            <a:r>
              <a:rPr lang="en-US" dirty="0" smtClean="0">
                <a:solidFill>
                  <a:srgbClr val="000000"/>
                </a:solidFill>
              </a:rPr>
              <a:t>(cut2) </a:t>
            </a:r>
            <a:r>
              <a:rPr lang="en-US" dirty="0" smtClean="0">
                <a:sym typeface="Symbol"/>
              </a:rPr>
              <a:t></a:t>
            </a:r>
            <a:r>
              <a:rPr lang="en-US" dirty="0" smtClean="0">
                <a:solidFill>
                  <a:srgbClr val="000000"/>
                </a:solidFill>
              </a:rPr>
              <a:t>x</a:t>
            </a:r>
            <a:r>
              <a:rPr lang="en-US" baseline="-25000" dirty="0" smtClean="0">
                <a:solidFill>
                  <a:srgbClr val="000000"/>
                </a:solidFill>
              </a:rPr>
              <a:t>5</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(cut3) x</a:t>
            </a:r>
            <a:r>
              <a:rPr lang="en-US" baseline="-25000" dirty="0" smtClean="0">
                <a:solidFill>
                  <a:srgbClr val="000000"/>
                </a:solidFill>
              </a:rPr>
              <a:t>2</a:t>
            </a:r>
            <a:r>
              <a:rPr lang="en-US" dirty="0" smtClean="0">
                <a:sym typeface="Symbol"/>
              </a:rPr>
              <a:t></a:t>
            </a:r>
            <a:r>
              <a:rPr lang="en-US" dirty="0" smtClean="0">
                <a:solidFill>
                  <a:srgbClr val="000000"/>
                </a:solidFill>
              </a:rPr>
              <a:t>x</a:t>
            </a:r>
            <a:r>
              <a:rPr lang="en-US" baseline="-25000" dirty="0" smtClean="0">
                <a:solidFill>
                  <a:srgbClr val="000000"/>
                </a:solidFill>
              </a:rPr>
              <a:t>3</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(cut4) </a:t>
            </a:r>
            <a:r>
              <a:rPr lang="en-US" dirty="0" smtClean="0">
                <a:sym typeface="Symbol"/>
              </a:rPr>
              <a:t></a:t>
            </a:r>
            <a:r>
              <a:rPr lang="en-US" dirty="0" smtClean="0">
                <a:solidFill>
                  <a:srgbClr val="000000"/>
                </a:solidFill>
              </a:rPr>
              <a:t>x</a:t>
            </a:r>
            <a:r>
              <a:rPr lang="en-US" baseline="-25000" dirty="0" smtClean="0">
                <a:solidFill>
                  <a:srgbClr val="000000"/>
                </a:solidFill>
              </a:rPr>
              <a:t>1</a:t>
            </a:r>
            <a:r>
              <a:rPr lang="en-US" dirty="0" smtClean="0">
                <a:sym typeface="Symbol"/>
              </a:rPr>
              <a:t></a:t>
            </a:r>
            <a:r>
              <a:rPr lang="en-US" dirty="0" smtClean="0">
                <a:solidFill>
                  <a:srgbClr val="000000"/>
                </a:solidFill>
              </a:rPr>
              <a:t>x</a:t>
            </a:r>
            <a:r>
              <a:rPr lang="en-US" baseline="-25000" dirty="0" smtClean="0">
                <a:solidFill>
                  <a:srgbClr val="000000"/>
                </a:solidFill>
              </a:rPr>
              <a:t>3</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r>
              <a:rPr lang="en-US" dirty="0" smtClean="0">
                <a:solidFill>
                  <a:srgbClr val="000000"/>
                </a:solidFill>
              </a:rPr>
              <a:t>(cut5) </a:t>
            </a:r>
            <a:r>
              <a:rPr lang="en-US" dirty="0" smtClean="0">
                <a:sym typeface="Symbol"/>
              </a:rPr>
              <a:t></a:t>
            </a:r>
            <a:r>
              <a:rPr lang="en-US" dirty="0" smtClean="0">
                <a:solidFill>
                  <a:srgbClr val="000000"/>
                </a:solidFill>
              </a:rPr>
              <a:t>x</a:t>
            </a:r>
            <a:r>
              <a:rPr lang="en-US" baseline="-25000" dirty="0" smtClean="0">
                <a:solidFill>
                  <a:srgbClr val="000000"/>
                </a:solidFill>
              </a:rPr>
              <a:t>1</a:t>
            </a:r>
            <a:r>
              <a:rPr lang="en-US" dirty="0" smtClean="0">
                <a:sym typeface="Symbol"/>
              </a:rPr>
              <a:t></a:t>
            </a:r>
            <a:r>
              <a:rPr lang="en-US" dirty="0" smtClean="0">
                <a:solidFill>
                  <a:srgbClr val="000000"/>
                </a:solidFill>
              </a:rPr>
              <a:t>x</a:t>
            </a:r>
            <a:r>
              <a:rPr lang="en-US" baseline="-25000" dirty="0" smtClean="0">
                <a:solidFill>
                  <a:srgbClr val="000000"/>
                </a:solidFill>
              </a:rPr>
              <a:t>4</a:t>
            </a:r>
            <a:r>
              <a:rPr lang="en-US" dirty="0" smtClean="0">
                <a:sym typeface="Symbol"/>
              </a:rPr>
              <a:t></a:t>
            </a:r>
            <a:r>
              <a:rPr lang="en-US" dirty="0" smtClean="0">
                <a:solidFill>
                  <a:srgbClr val="000000"/>
                </a:solidFill>
              </a:rPr>
              <a:t>x</a:t>
            </a:r>
            <a:r>
              <a:rPr lang="en-US" baseline="-25000" dirty="0" smtClean="0">
                <a:solidFill>
                  <a:srgbClr val="000000"/>
                </a:solidFill>
              </a:rPr>
              <a:t>7</a:t>
            </a:r>
            <a:r>
              <a:rPr lang="en-US" dirty="0" smtClean="0">
                <a:solidFill>
                  <a:srgbClr val="000000"/>
                </a:solidFill>
              </a:rPr>
              <a:t> </a:t>
            </a:r>
          </a:p>
          <a:p>
            <a:endParaRPr lang="en-US" dirty="0" smtClean="0">
              <a:solidFill>
                <a:srgbClr val="000000"/>
              </a:solidFill>
            </a:endParaRPr>
          </a:p>
        </p:txBody>
      </p:sp>
      <p:sp>
        <p:nvSpPr>
          <p:cNvPr id="74" name="TextBox 73"/>
          <p:cNvSpPr txBox="1"/>
          <p:nvPr/>
        </p:nvSpPr>
        <p:spPr>
          <a:xfrm>
            <a:off x="990600" y="4264223"/>
            <a:ext cx="1295400" cy="307777"/>
          </a:xfrm>
          <a:prstGeom prst="rect">
            <a:avLst/>
          </a:prstGeom>
          <a:noFill/>
        </p:spPr>
        <p:txBody>
          <a:bodyPr wrap="square" rtlCol="0">
            <a:spAutoFit/>
          </a:bodyPr>
          <a:lstStyle/>
          <a:p>
            <a:r>
              <a:rPr lang="en-US" sz="1400" dirty="0" smtClean="0"/>
              <a:t>x</a:t>
            </a:r>
            <a:r>
              <a:rPr lang="en-US" sz="1400" baseline="-25000" dirty="0" smtClean="0"/>
              <a:t>1</a:t>
            </a:r>
            <a:r>
              <a:rPr lang="en-US" sz="1400" dirty="0" smtClean="0"/>
              <a:t>=1@level=1</a:t>
            </a:r>
            <a:endParaRPr lang="en-US" sz="1400" dirty="0"/>
          </a:p>
        </p:txBody>
      </p:sp>
      <p:sp>
        <p:nvSpPr>
          <p:cNvPr id="75" name="TextBox 74"/>
          <p:cNvSpPr txBox="1"/>
          <p:nvPr/>
        </p:nvSpPr>
        <p:spPr>
          <a:xfrm>
            <a:off x="1219200" y="3502223"/>
            <a:ext cx="1295400" cy="307777"/>
          </a:xfrm>
          <a:prstGeom prst="rect">
            <a:avLst/>
          </a:prstGeom>
          <a:noFill/>
        </p:spPr>
        <p:txBody>
          <a:bodyPr wrap="square" rtlCol="0">
            <a:spAutoFit/>
          </a:bodyPr>
          <a:lstStyle/>
          <a:p>
            <a:r>
              <a:rPr lang="en-US" sz="1400" dirty="0" smtClean="0"/>
              <a:t>x</a:t>
            </a:r>
            <a:r>
              <a:rPr lang="en-US" sz="1400" baseline="-25000" dirty="0" smtClean="0"/>
              <a:t>2</a:t>
            </a:r>
            <a:r>
              <a:rPr lang="en-US" sz="1400" dirty="0" smtClean="0"/>
              <a:t>=0@level=1</a:t>
            </a:r>
            <a:endParaRPr lang="en-US" sz="1400" dirty="0"/>
          </a:p>
        </p:txBody>
      </p:sp>
      <p:sp>
        <p:nvSpPr>
          <p:cNvPr id="76" name="TextBox 75"/>
          <p:cNvSpPr txBox="1"/>
          <p:nvPr/>
        </p:nvSpPr>
        <p:spPr>
          <a:xfrm>
            <a:off x="3276600" y="3502223"/>
            <a:ext cx="1295400" cy="307777"/>
          </a:xfrm>
          <a:prstGeom prst="rect">
            <a:avLst/>
          </a:prstGeom>
          <a:noFill/>
        </p:spPr>
        <p:txBody>
          <a:bodyPr wrap="square" rtlCol="0">
            <a:spAutoFit/>
          </a:bodyPr>
          <a:lstStyle/>
          <a:p>
            <a:r>
              <a:rPr lang="en-US" sz="1400" dirty="0" smtClean="0"/>
              <a:t>x</a:t>
            </a:r>
            <a:r>
              <a:rPr lang="en-US" sz="1400" baseline="-25000" dirty="0" smtClean="0"/>
              <a:t>7</a:t>
            </a:r>
            <a:r>
              <a:rPr lang="en-US" sz="1400" dirty="0" smtClean="0"/>
              <a:t>=0@level=2</a:t>
            </a:r>
            <a:endParaRPr lang="en-US" sz="1400" dirty="0"/>
          </a:p>
        </p:txBody>
      </p:sp>
      <p:sp>
        <p:nvSpPr>
          <p:cNvPr id="77" name="TextBox 76"/>
          <p:cNvSpPr txBox="1"/>
          <p:nvPr/>
        </p:nvSpPr>
        <p:spPr>
          <a:xfrm>
            <a:off x="914400" y="5026223"/>
            <a:ext cx="1295400" cy="307777"/>
          </a:xfrm>
          <a:prstGeom prst="rect">
            <a:avLst/>
          </a:prstGeom>
          <a:noFill/>
        </p:spPr>
        <p:txBody>
          <a:bodyPr wrap="square" rtlCol="0">
            <a:spAutoFit/>
          </a:bodyPr>
          <a:lstStyle/>
          <a:p>
            <a:r>
              <a:rPr lang="en-US" sz="1400" dirty="0" smtClean="0"/>
              <a:t>x</a:t>
            </a:r>
            <a:r>
              <a:rPr lang="en-US" sz="1400" baseline="-25000" dirty="0" smtClean="0"/>
              <a:t>4</a:t>
            </a:r>
            <a:r>
              <a:rPr lang="en-US" sz="1400" dirty="0" smtClean="0"/>
              <a:t>=0@level=3</a:t>
            </a:r>
            <a:endParaRPr lang="en-US" sz="1400" dirty="0"/>
          </a:p>
        </p:txBody>
      </p:sp>
      <p:sp>
        <p:nvSpPr>
          <p:cNvPr id="78" name="TextBox 77"/>
          <p:cNvSpPr txBox="1"/>
          <p:nvPr/>
        </p:nvSpPr>
        <p:spPr>
          <a:xfrm>
            <a:off x="2209800" y="5483423"/>
            <a:ext cx="1295400" cy="307777"/>
          </a:xfrm>
          <a:prstGeom prst="rect">
            <a:avLst/>
          </a:prstGeom>
          <a:noFill/>
        </p:spPr>
        <p:txBody>
          <a:bodyPr wrap="square" rtlCol="0">
            <a:spAutoFit/>
          </a:bodyPr>
          <a:lstStyle/>
          <a:p>
            <a:r>
              <a:rPr lang="en-US" sz="1400" dirty="0" smtClean="0"/>
              <a:t>x</a:t>
            </a:r>
            <a:r>
              <a:rPr lang="en-US" sz="1400" baseline="-25000" dirty="0" smtClean="0"/>
              <a:t>3</a:t>
            </a:r>
            <a:r>
              <a:rPr lang="en-US" sz="1400" dirty="0" smtClean="0"/>
              <a:t>=1@level=3</a:t>
            </a:r>
            <a:endParaRPr lang="en-US" sz="1400" dirty="0"/>
          </a:p>
        </p:txBody>
      </p:sp>
      <p:sp>
        <p:nvSpPr>
          <p:cNvPr id="79" name="TextBox 78"/>
          <p:cNvSpPr txBox="1"/>
          <p:nvPr/>
        </p:nvSpPr>
        <p:spPr>
          <a:xfrm>
            <a:off x="2362200" y="4261246"/>
            <a:ext cx="1295400" cy="307777"/>
          </a:xfrm>
          <a:prstGeom prst="rect">
            <a:avLst/>
          </a:prstGeom>
          <a:noFill/>
        </p:spPr>
        <p:txBody>
          <a:bodyPr wrap="square" rtlCol="0">
            <a:spAutoFit/>
          </a:bodyPr>
          <a:lstStyle/>
          <a:p>
            <a:r>
              <a:rPr lang="en-US" sz="1400" dirty="0" smtClean="0"/>
              <a:t>x</a:t>
            </a:r>
            <a:r>
              <a:rPr lang="en-US" sz="1400" baseline="-25000" dirty="0" smtClean="0"/>
              <a:t>5</a:t>
            </a:r>
            <a:r>
              <a:rPr lang="en-US" sz="1400" dirty="0" smtClean="0"/>
              <a:t>=1@level=3</a:t>
            </a:r>
            <a:endParaRPr lang="en-US" sz="1400" dirty="0"/>
          </a:p>
        </p:txBody>
      </p:sp>
      <p:sp>
        <p:nvSpPr>
          <p:cNvPr id="80" name="TextBox 79"/>
          <p:cNvSpPr txBox="1"/>
          <p:nvPr/>
        </p:nvSpPr>
        <p:spPr>
          <a:xfrm>
            <a:off x="3810000" y="4264223"/>
            <a:ext cx="1295400" cy="307777"/>
          </a:xfrm>
          <a:prstGeom prst="rect">
            <a:avLst/>
          </a:prstGeom>
          <a:noFill/>
        </p:spPr>
        <p:txBody>
          <a:bodyPr wrap="square" rtlCol="0">
            <a:spAutoFit/>
          </a:bodyPr>
          <a:lstStyle/>
          <a:p>
            <a:r>
              <a:rPr lang="en-US" sz="1400" dirty="0" smtClean="0"/>
              <a:t>x</a:t>
            </a:r>
            <a:r>
              <a:rPr lang="en-US" sz="1400" baseline="-25000" dirty="0" smtClean="0"/>
              <a:t>6</a:t>
            </a:r>
            <a:r>
              <a:rPr lang="en-US" sz="1400" dirty="0" smtClean="0"/>
              <a:t>=1@level=3</a:t>
            </a:r>
            <a:endParaRPr lang="en-US" sz="1400" dirty="0"/>
          </a:p>
        </p:txBody>
      </p:sp>
      <p:sp>
        <p:nvSpPr>
          <p:cNvPr id="81" name="TextBox 80"/>
          <p:cNvSpPr txBox="1"/>
          <p:nvPr/>
        </p:nvSpPr>
        <p:spPr>
          <a:xfrm>
            <a:off x="5257800" y="37308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=1@level=3</a:t>
            </a:r>
            <a:endParaRPr lang="en-US" sz="1400" dirty="0"/>
          </a:p>
        </p:txBody>
      </p:sp>
      <p:sp>
        <p:nvSpPr>
          <p:cNvPr id="82" name="TextBox 81"/>
          <p:cNvSpPr txBox="1"/>
          <p:nvPr/>
        </p:nvSpPr>
        <p:spPr>
          <a:xfrm>
            <a:off x="5257800" y="5254823"/>
            <a:ext cx="1295400" cy="307777"/>
          </a:xfrm>
          <a:prstGeom prst="rect">
            <a:avLst/>
          </a:prstGeom>
          <a:noFill/>
        </p:spPr>
        <p:txBody>
          <a:bodyPr wrap="square" rtlCol="0">
            <a:spAutoFit/>
          </a:bodyPr>
          <a:lstStyle/>
          <a:p>
            <a:r>
              <a:rPr lang="en-US" sz="1400" dirty="0" smtClean="0"/>
              <a:t>x</a:t>
            </a:r>
            <a:r>
              <a:rPr lang="en-US" sz="1400" baseline="-25000" dirty="0" smtClean="0"/>
              <a:t>8</a:t>
            </a:r>
            <a:r>
              <a:rPr lang="en-US" sz="1400" dirty="0" smtClean="0"/>
              <a:t>=0@level=3</a:t>
            </a:r>
            <a:endParaRPr lang="en-US" sz="1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Analysis as a Resolution Process</a:t>
            </a:r>
            <a:endParaRPr lang="en-US" dirty="0"/>
          </a:p>
        </p:txBody>
      </p:sp>
      <p:sp>
        <p:nvSpPr>
          <p:cNvPr id="3" name="Content Placeholder 2"/>
          <p:cNvSpPr>
            <a:spLocks noGrp="1"/>
          </p:cNvSpPr>
          <p:nvPr>
            <p:ph idx="1"/>
          </p:nvPr>
        </p:nvSpPr>
        <p:spPr/>
        <p:txBody>
          <a:bodyPr/>
          <a:lstStyle/>
          <a:p>
            <a:r>
              <a:rPr lang="en-US" sz="2000" dirty="0" smtClean="0"/>
              <a:t>Repeatedly resolve the conflicting clause and the ‘reason’ clause that caused the assignment of the last variable in the conflicting clause, until some criterion is met</a:t>
            </a:r>
            <a:endParaRPr lang="en-US" sz="2000" dirty="0"/>
          </a:p>
        </p:txBody>
      </p:sp>
      <p:sp>
        <p:nvSpPr>
          <p:cNvPr id="5" name="Right Brace 4"/>
          <p:cNvSpPr/>
          <p:nvPr/>
        </p:nvSpPr>
        <p:spPr>
          <a:xfrm>
            <a:off x="3048000" y="4114800"/>
            <a:ext cx="228600" cy="3048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276600" y="4038600"/>
            <a:ext cx="1676400" cy="369332"/>
          </a:xfrm>
          <a:prstGeom prst="rect">
            <a:avLst/>
          </a:prstGeom>
          <a:noFill/>
        </p:spPr>
        <p:txBody>
          <a:bodyPr wrap="square" rtlCol="0">
            <a:spAutoFit/>
          </a:bodyPr>
          <a:lstStyle/>
          <a:p>
            <a:r>
              <a:rPr lang="en-US" dirty="0" smtClean="0">
                <a:sym typeface="Symbol"/>
              </a:rPr>
              <a:t></a:t>
            </a:r>
            <a:r>
              <a:rPr lang="en-US" dirty="0" smtClean="0"/>
              <a:t>x</a:t>
            </a:r>
            <a:r>
              <a:rPr lang="en-US" baseline="-25000" dirty="0" smtClean="0"/>
              <a:t>6</a:t>
            </a:r>
            <a:r>
              <a:rPr lang="en-US" dirty="0" smtClean="0">
                <a:sym typeface="Symbol"/>
              </a:rPr>
              <a:t></a:t>
            </a:r>
            <a:r>
              <a:rPr lang="en-US" dirty="0" smtClean="0"/>
              <a:t>x</a:t>
            </a:r>
            <a:r>
              <a:rPr lang="en-US" baseline="-25000" dirty="0" smtClean="0"/>
              <a:t>7</a:t>
            </a:r>
            <a:endParaRPr lang="en-US" dirty="0"/>
          </a:p>
        </p:txBody>
      </p:sp>
      <p:sp>
        <p:nvSpPr>
          <p:cNvPr id="7" name="Slide Number Placeholder 6"/>
          <p:cNvSpPr>
            <a:spLocks noGrp="1"/>
          </p:cNvSpPr>
          <p:nvPr>
            <p:ph type="sldNum" sz="quarter" idx="12"/>
          </p:nvPr>
        </p:nvSpPr>
        <p:spPr/>
        <p:txBody>
          <a:bodyPr/>
          <a:lstStyle/>
          <a:p>
            <a:fld id="{32E6F7C4-CF77-449A-8837-AC119188FB74}" type="slidenum">
              <a:rPr lang="en-US" altLang="en-US" smtClean="0"/>
              <a:pPr/>
              <a:t>69</a:t>
            </a:fld>
            <a:endParaRPr lang="en-US" altLang="en-US"/>
          </a:p>
        </p:txBody>
      </p:sp>
      <p:sp>
        <p:nvSpPr>
          <p:cNvPr id="8" name="TextBox 7"/>
          <p:cNvSpPr txBox="1"/>
          <p:nvPr/>
        </p:nvSpPr>
        <p:spPr>
          <a:xfrm>
            <a:off x="1371600" y="2817673"/>
            <a:ext cx="1905000" cy="1754327"/>
          </a:xfrm>
          <a:prstGeom prst="rect">
            <a:avLst/>
          </a:prstGeom>
          <a:noFill/>
        </p:spPr>
        <p:txBody>
          <a:bodyPr wrap="square" rtlCol="0">
            <a:spAutoFit/>
          </a:bodyPr>
          <a:lstStyle/>
          <a:p>
            <a:r>
              <a:rPr lang="en-US" b="1" dirty="0" smtClean="0"/>
              <a:t>(</a:t>
            </a:r>
            <a:r>
              <a:rPr lang="en-US" dirty="0" smtClean="0"/>
              <a:t>c</a:t>
            </a:r>
            <a:r>
              <a:rPr lang="en-US" baseline="-25000" dirty="0" smtClean="0"/>
              <a:t>1</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sym typeface="Symbol"/>
              </a:rPr>
              <a:t></a:t>
            </a:r>
            <a:r>
              <a:rPr lang="en-US" dirty="0" smtClean="0">
                <a:solidFill>
                  <a:srgbClr val="008000"/>
                </a:solidFill>
              </a:rPr>
              <a:t>x</a:t>
            </a:r>
            <a:r>
              <a:rPr lang="en-US" baseline="-25000" dirty="0" smtClean="0">
                <a:solidFill>
                  <a:srgbClr val="008000"/>
                </a:solidFill>
              </a:rPr>
              <a:t>2</a:t>
            </a:r>
            <a:r>
              <a:rPr lang="en-US" dirty="0" smtClean="0">
                <a:solidFill>
                  <a:srgbClr val="008000"/>
                </a:solidFill>
              </a:rPr>
              <a:t> </a:t>
            </a:r>
          </a:p>
          <a:p>
            <a:r>
              <a:rPr lang="en-US" dirty="0" smtClean="0"/>
              <a:t>(c</a:t>
            </a:r>
            <a:r>
              <a:rPr lang="en-US" baseline="-25000" dirty="0" smtClean="0"/>
              <a:t>2</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1</a:t>
            </a:r>
            <a:r>
              <a:rPr lang="en-US" dirty="0" smtClean="0">
                <a:sym typeface="Symbol"/>
              </a:rPr>
              <a:t></a:t>
            </a:r>
            <a:r>
              <a:rPr lang="en-US" dirty="0" smtClean="0">
                <a:solidFill>
                  <a:srgbClr val="008000"/>
                </a:solidFill>
              </a:rPr>
              <a:t>x</a:t>
            </a:r>
            <a:r>
              <a:rPr lang="en-US" baseline="-25000" dirty="0" smtClean="0">
                <a:solidFill>
                  <a:srgbClr val="008000"/>
                </a:solidFill>
              </a:rPr>
              <a:t>3</a:t>
            </a:r>
            <a:r>
              <a:rPr lang="en-US" dirty="0" smtClean="0">
                <a:sym typeface="Symbol"/>
              </a:rPr>
              <a:t></a:t>
            </a:r>
            <a:r>
              <a:rPr lang="en-US" dirty="0" smtClean="0">
                <a:solidFill>
                  <a:srgbClr val="FF0000"/>
                </a:solidFill>
              </a:rPr>
              <a:t>x</a:t>
            </a:r>
            <a:r>
              <a:rPr lang="en-US" baseline="-25000" dirty="0" smtClean="0">
                <a:solidFill>
                  <a:srgbClr val="FF0000"/>
                </a:solidFill>
              </a:rPr>
              <a:t>4</a:t>
            </a:r>
            <a:r>
              <a:rPr lang="en-US" dirty="0" smtClean="0"/>
              <a:t> </a:t>
            </a:r>
          </a:p>
          <a:p>
            <a:r>
              <a:rPr lang="en-US" dirty="0" smtClean="0"/>
              <a:t>(c</a:t>
            </a:r>
            <a:r>
              <a:rPr lang="en-US" baseline="-25000" dirty="0" smtClean="0"/>
              <a:t>3</a:t>
            </a:r>
            <a:r>
              <a:rPr lang="en-US" dirty="0" smtClean="0"/>
              <a:t>) </a:t>
            </a:r>
            <a:r>
              <a:rPr lang="en-US" dirty="0" smtClean="0">
                <a:solidFill>
                  <a:srgbClr val="FF0000"/>
                </a:solidFill>
              </a:rPr>
              <a:t>x</a:t>
            </a:r>
            <a:r>
              <a:rPr lang="en-US" baseline="-25000" dirty="0" smtClean="0">
                <a:solidFill>
                  <a:srgbClr val="FF0000"/>
                </a:solidFill>
              </a:rPr>
              <a:t>2</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3</a:t>
            </a:r>
            <a:r>
              <a:rPr lang="en-US" dirty="0" smtClean="0">
                <a:sym typeface="Symbol"/>
              </a:rPr>
              <a:t></a:t>
            </a:r>
            <a:r>
              <a:rPr lang="en-US" dirty="0" smtClean="0">
                <a:solidFill>
                  <a:srgbClr val="008000"/>
                </a:solidFill>
              </a:rPr>
              <a:t>x</a:t>
            </a:r>
            <a:r>
              <a:rPr lang="en-US" baseline="-25000" dirty="0" smtClean="0">
                <a:solidFill>
                  <a:srgbClr val="008000"/>
                </a:solidFill>
              </a:rPr>
              <a:t>5</a:t>
            </a:r>
            <a:r>
              <a:rPr lang="en-US" dirty="0" smtClean="0"/>
              <a:t> </a:t>
            </a:r>
          </a:p>
          <a:p>
            <a:r>
              <a:rPr lang="en-US" dirty="0" smtClean="0"/>
              <a:t>(c</a:t>
            </a:r>
            <a:r>
              <a:rPr lang="en-US" baseline="-25000" dirty="0" smtClean="0"/>
              <a:t>4</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5</a:t>
            </a:r>
            <a:r>
              <a:rPr lang="en-US" dirty="0" smtClean="0">
                <a:sym typeface="Symbol"/>
              </a:rPr>
              <a:t></a:t>
            </a:r>
            <a:r>
              <a:rPr lang="en-US" dirty="0" smtClean="0">
                <a:solidFill>
                  <a:srgbClr val="008000"/>
                </a:solidFill>
              </a:rPr>
              <a:t>x</a:t>
            </a:r>
            <a:r>
              <a:rPr lang="en-US" baseline="-25000" dirty="0" smtClean="0">
                <a:solidFill>
                  <a:srgbClr val="008000"/>
                </a:solidFill>
              </a:rPr>
              <a:t>6</a:t>
            </a:r>
            <a:r>
              <a:rPr lang="en-US" dirty="0" smtClean="0"/>
              <a:t> </a:t>
            </a:r>
          </a:p>
          <a:p>
            <a:r>
              <a:rPr lang="en-US" dirty="0" smtClean="0"/>
              <a:t>(c</a:t>
            </a:r>
            <a:r>
              <a:rPr lang="en-US" baseline="-25000" dirty="0" smtClean="0"/>
              <a:t>5</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rPr>
              <a:t>x</a:t>
            </a:r>
            <a:r>
              <a:rPr lang="en-US" baseline="-25000" dirty="0" smtClean="0">
                <a:solidFill>
                  <a:srgbClr val="FF0000"/>
                </a:solidFill>
              </a:rPr>
              <a:t>7</a:t>
            </a:r>
            <a:r>
              <a:rPr lang="en-US" dirty="0" smtClean="0">
                <a:sym typeface="Symbol"/>
              </a:rPr>
              <a:t></a:t>
            </a:r>
            <a:r>
              <a:rPr lang="en-US" dirty="0" smtClean="0">
                <a:solidFill>
                  <a:srgbClr val="008000"/>
                </a:solidFill>
              </a:rPr>
              <a:t>x</a:t>
            </a:r>
            <a:r>
              <a:rPr lang="en-US" baseline="-25000" dirty="0" smtClean="0">
                <a:solidFill>
                  <a:srgbClr val="008000"/>
                </a:solidFill>
              </a:rPr>
              <a:t>8</a:t>
            </a:r>
            <a:r>
              <a:rPr lang="en-US" dirty="0" smtClean="0"/>
              <a:t> </a:t>
            </a:r>
          </a:p>
          <a:p>
            <a:r>
              <a:rPr lang="en-US" dirty="0" smtClean="0"/>
              <a:t>(c</a:t>
            </a:r>
            <a:r>
              <a:rPr lang="en-US" baseline="-25000" dirty="0" smtClean="0"/>
              <a:t>6</a:t>
            </a:r>
            <a:r>
              <a:rPr lang="en-US" dirty="0" smtClean="0"/>
              <a:t>) </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6</a:t>
            </a:r>
            <a:r>
              <a:rPr lang="en-US" dirty="0" smtClean="0">
                <a:sym typeface="Symbol"/>
              </a:rPr>
              <a:t></a:t>
            </a:r>
            <a:r>
              <a:rPr lang="en-US" dirty="0" smtClean="0">
                <a:solidFill>
                  <a:srgbClr val="FF0000"/>
                </a:solidFill>
                <a:sym typeface="Symbol"/>
              </a:rPr>
              <a:t></a:t>
            </a:r>
            <a:r>
              <a:rPr lang="en-US" dirty="0" smtClean="0">
                <a:solidFill>
                  <a:srgbClr val="FF0000"/>
                </a:solidFill>
              </a:rPr>
              <a:t>x</a:t>
            </a:r>
            <a:r>
              <a:rPr lang="en-US" baseline="-25000" dirty="0" smtClean="0">
                <a:solidFill>
                  <a:srgbClr val="FF0000"/>
                </a:solidFill>
              </a:rPr>
              <a:t>8</a:t>
            </a:r>
            <a:endParaRPr lang="en-US" baseline="-250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of Combinational Gates</a:t>
            </a:r>
            <a:endParaRPr lang="en-US" dirty="0"/>
          </a:p>
        </p:txBody>
      </p:sp>
      <p:pic>
        <p:nvPicPr>
          <p:cNvPr id="4" name="Picture 3"/>
          <p:cNvPicPr>
            <a:picLocks noChangeAspect="1"/>
          </p:cNvPicPr>
          <p:nvPr/>
        </p:nvPicPr>
        <p:blipFill>
          <a:blip r:embed="rId2"/>
          <a:srcRect r="67030"/>
          <a:stretch>
            <a:fillRect/>
          </a:stretch>
        </p:blipFill>
        <p:spPr>
          <a:xfrm>
            <a:off x="546100" y="2552700"/>
            <a:ext cx="2608514" cy="2933700"/>
          </a:xfrm>
          <a:prstGeom prst="rect">
            <a:avLst/>
          </a:prstGeom>
        </p:spPr>
      </p:pic>
      <p:sp>
        <p:nvSpPr>
          <p:cNvPr id="5" name="Slide Number Placeholder 4"/>
          <p:cNvSpPr>
            <a:spLocks noGrp="1"/>
          </p:cNvSpPr>
          <p:nvPr>
            <p:ph type="sldNum" sz="quarter" idx="12"/>
          </p:nvPr>
        </p:nvSpPr>
        <p:spPr/>
        <p:txBody>
          <a:bodyPr/>
          <a:lstStyle/>
          <a:p>
            <a:fld id="{32E6F7C4-CF77-449A-8837-AC119188FB74}" type="slidenum">
              <a:rPr lang="en-US" altLang="en-US" smtClean="0"/>
              <a:pPr/>
              <a:t>7</a:t>
            </a:fld>
            <a:endParaRPr lang="en-US" altLang="en-US" dirty="0"/>
          </a:p>
        </p:txBody>
      </p:sp>
      <p:sp>
        <p:nvSpPr>
          <p:cNvPr id="6" name="TextBox 5"/>
          <p:cNvSpPr txBox="1"/>
          <p:nvPr/>
        </p:nvSpPr>
        <p:spPr>
          <a:xfrm>
            <a:off x="1524000" y="2819400"/>
            <a:ext cx="838200" cy="307777"/>
          </a:xfrm>
          <a:prstGeom prst="rect">
            <a:avLst/>
          </a:prstGeom>
          <a:noFill/>
        </p:spPr>
        <p:txBody>
          <a:bodyPr wrap="square" rtlCol="0">
            <a:spAutoFit/>
          </a:bodyPr>
          <a:lstStyle/>
          <a:p>
            <a:r>
              <a:rPr lang="en-US" sz="1400" dirty="0" smtClean="0"/>
              <a:t>AND</a:t>
            </a:r>
            <a:endParaRPr lang="en-US" sz="1400" dirty="0"/>
          </a:p>
        </p:txBody>
      </p:sp>
      <p:sp>
        <p:nvSpPr>
          <p:cNvPr id="7" name="TextBox 6"/>
          <p:cNvSpPr txBox="1"/>
          <p:nvPr/>
        </p:nvSpPr>
        <p:spPr>
          <a:xfrm>
            <a:off x="1524000" y="3810000"/>
            <a:ext cx="838200" cy="307777"/>
          </a:xfrm>
          <a:prstGeom prst="rect">
            <a:avLst/>
          </a:prstGeom>
          <a:noFill/>
        </p:spPr>
        <p:txBody>
          <a:bodyPr wrap="square" rtlCol="0">
            <a:spAutoFit/>
          </a:bodyPr>
          <a:lstStyle/>
          <a:p>
            <a:r>
              <a:rPr lang="en-US" sz="1400" dirty="0" smtClean="0"/>
              <a:t>OR</a:t>
            </a:r>
            <a:endParaRPr lang="en-US" sz="1400" dirty="0"/>
          </a:p>
        </p:txBody>
      </p:sp>
      <p:sp>
        <p:nvSpPr>
          <p:cNvPr id="8" name="TextBox 7"/>
          <p:cNvSpPr txBox="1"/>
          <p:nvPr/>
        </p:nvSpPr>
        <p:spPr>
          <a:xfrm>
            <a:off x="1676400" y="4876800"/>
            <a:ext cx="838200" cy="307777"/>
          </a:xfrm>
          <a:prstGeom prst="rect">
            <a:avLst/>
          </a:prstGeom>
          <a:noFill/>
        </p:spPr>
        <p:txBody>
          <a:bodyPr wrap="square" rtlCol="0">
            <a:spAutoFit/>
          </a:bodyPr>
          <a:lstStyle/>
          <a:p>
            <a:r>
              <a:rPr lang="en-US" sz="1400" dirty="0" smtClean="0"/>
              <a:t>XOR</a:t>
            </a:r>
            <a:endParaRPr lang="en-US" sz="1400" dirty="0"/>
          </a:p>
        </p:txBody>
      </p:sp>
      <p:sp>
        <p:nvSpPr>
          <p:cNvPr id="9" name="TextBox 8"/>
          <p:cNvSpPr txBox="1"/>
          <p:nvPr/>
        </p:nvSpPr>
        <p:spPr>
          <a:xfrm>
            <a:off x="3124200" y="2743200"/>
            <a:ext cx="54864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(b</a:t>
            </a:r>
            <a:r>
              <a:rPr lang="en-US" sz="2000" dirty="0" err="1" smtClean="0">
                <a:sym typeface="Symbol"/>
              </a:rPr>
              <a:t>c</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bc</a:t>
            </a:r>
            <a:r>
              <a:rPr lang="en-US" sz="2000" dirty="0" smtClean="0">
                <a:latin typeface="ＭＳ ゴシック"/>
                <a:ea typeface="ＭＳ ゴシック"/>
                <a:cs typeface="ＭＳ ゴシック"/>
              </a:rPr>
              <a:t>)</a:t>
            </a:r>
            <a:endParaRPr lang="en-US" sz="2000" dirty="0" smtClean="0"/>
          </a:p>
        </p:txBody>
      </p:sp>
      <p:sp>
        <p:nvSpPr>
          <p:cNvPr id="10" name="TextBox 9"/>
          <p:cNvSpPr txBox="1"/>
          <p:nvPr/>
        </p:nvSpPr>
        <p:spPr>
          <a:xfrm>
            <a:off x="3124200" y="3733800"/>
            <a:ext cx="5486400" cy="400110"/>
          </a:xfrm>
          <a:prstGeom prst="rect">
            <a:avLst/>
          </a:prstGeom>
          <a:noFill/>
        </p:spPr>
        <p:txBody>
          <a:bodyPr wrap="square" rtlCol="0">
            <a:spAutoFit/>
          </a:bodyPr>
          <a:lstStyle/>
          <a:p>
            <a:r>
              <a:rPr lang="en-US" sz="2000" dirty="0" smtClean="0"/>
              <a:t>(</a:t>
            </a:r>
            <a:r>
              <a:rPr lang="en-US" sz="2000" dirty="0" err="1" smtClean="0">
                <a:sym typeface="Symbol"/>
              </a:rPr>
              <a:t></a:t>
            </a:r>
            <a:r>
              <a:rPr lang="en-US" sz="2000" dirty="0" err="1" smtClean="0"/>
              <a:t>a</a:t>
            </a:r>
            <a:r>
              <a:rPr lang="en-US" sz="2000" dirty="0" err="1" smtClean="0">
                <a:sym typeface="Symbol"/>
              </a:rPr>
              <a:t>c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b</a:t>
            </a:r>
            <a:r>
              <a:rPr lang="en-US" sz="2000" dirty="0" err="1" smtClean="0">
                <a:sym typeface="Symbol"/>
              </a:rPr>
              <a:t>c</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a:t>
            </a:r>
            <a:r>
              <a:rPr lang="en-US" sz="2000" dirty="0" err="1" smtClean="0">
                <a:sym typeface="Symbol"/>
              </a:rPr>
              <a:t>bc</a:t>
            </a:r>
            <a:r>
              <a:rPr lang="en-US" sz="2000" dirty="0" smtClean="0">
                <a:latin typeface="ＭＳ ゴシック"/>
                <a:ea typeface="ＭＳ ゴシック"/>
                <a:cs typeface="ＭＳ ゴシック"/>
              </a:rPr>
              <a:t>)</a:t>
            </a:r>
            <a:endParaRPr lang="en-US" sz="2000" dirty="0" smtClean="0"/>
          </a:p>
        </p:txBody>
      </p:sp>
      <p:sp>
        <p:nvSpPr>
          <p:cNvPr id="11" name="TextBox 10"/>
          <p:cNvSpPr txBox="1"/>
          <p:nvPr/>
        </p:nvSpPr>
        <p:spPr>
          <a:xfrm>
            <a:off x="3124200" y="4876800"/>
            <a:ext cx="5486400" cy="400110"/>
          </a:xfrm>
          <a:prstGeom prst="rect">
            <a:avLst/>
          </a:prstGeom>
          <a:noFill/>
        </p:spPr>
        <p:txBody>
          <a:bodyPr wrap="square" rtlCol="0">
            <a:spAutoFit/>
          </a:bodyPr>
          <a:lstStyle/>
          <a:p>
            <a:r>
              <a:rPr lang="en-US" sz="2000" dirty="0" smtClean="0"/>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bc</a:t>
            </a:r>
            <a:r>
              <a:rPr lang="en-US" sz="2000" dirty="0" smtClean="0">
                <a:latin typeface="ＭＳ ゴシック"/>
                <a:ea typeface="ＭＳ ゴシック"/>
                <a:cs typeface="ＭＳ ゴシック"/>
              </a:rPr>
              <a:t>)</a:t>
            </a:r>
            <a:endParaRPr lang="en-US" sz="2000" dirty="0" smtClean="0"/>
          </a:p>
        </p:txBody>
      </p:sp>
      <p:sp>
        <p:nvSpPr>
          <p:cNvPr id="12" name="TextBox 11"/>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br>
              <a:rPr lang="en-US" dirty="0" smtClean="0"/>
            </a:br>
            <a:r>
              <a:rPr lang="en-US" dirty="0" smtClean="0"/>
              <a:t>Learned clause deletion</a:t>
            </a:r>
            <a:endParaRPr lang="en-US" dirty="0"/>
          </a:p>
        </p:txBody>
      </p:sp>
      <p:sp>
        <p:nvSpPr>
          <p:cNvPr id="3" name="Content Placeholder 2"/>
          <p:cNvSpPr>
            <a:spLocks noGrp="1"/>
          </p:cNvSpPr>
          <p:nvPr>
            <p:ph idx="1"/>
          </p:nvPr>
        </p:nvSpPr>
        <p:spPr/>
        <p:txBody>
          <a:bodyPr/>
          <a:lstStyle/>
          <a:p>
            <a:r>
              <a:rPr lang="en-US" sz="2000" dirty="0" smtClean="0"/>
              <a:t>Learned clauses </a:t>
            </a:r>
          </a:p>
          <a:p>
            <a:pPr lvl="1"/>
            <a:r>
              <a:rPr lang="en-US" sz="1600" dirty="0" smtClean="0"/>
              <a:t>Slow down BCP, and </a:t>
            </a:r>
          </a:p>
          <a:p>
            <a:pPr lvl="1"/>
            <a:r>
              <a:rPr lang="en-US" sz="1600" dirty="0" smtClean="0"/>
              <a:t>Eat up memory, thus</a:t>
            </a:r>
          </a:p>
          <a:p>
            <a:pPr lvl="1"/>
            <a:r>
              <a:rPr lang="en-US" sz="1600" dirty="0" smtClean="0"/>
              <a:t>Have to be deleted periodically</a:t>
            </a:r>
          </a:p>
          <a:p>
            <a:r>
              <a:rPr lang="en-US" sz="2000" dirty="0" smtClean="0"/>
              <a:t>Various heuristics are proposed, based on</a:t>
            </a:r>
          </a:p>
          <a:p>
            <a:pPr lvl="1"/>
            <a:r>
              <a:rPr lang="en-US" sz="1600" dirty="0" smtClean="0"/>
              <a:t>Clause age</a:t>
            </a:r>
          </a:p>
          <a:p>
            <a:pPr lvl="1"/>
            <a:r>
              <a:rPr lang="en-US" sz="1600" dirty="0" smtClean="0"/>
              <a:t>Clause length</a:t>
            </a:r>
          </a:p>
          <a:p>
            <a:pPr lvl="1"/>
            <a:r>
              <a:rPr lang="en-US" sz="1600" dirty="0" smtClean="0"/>
              <a:t>Clause relevance</a:t>
            </a:r>
          </a:p>
          <a:p>
            <a:pPr lvl="1"/>
            <a:r>
              <a:rPr lang="en-US" sz="1600" dirty="0" smtClean="0"/>
              <a:t>Etc.</a:t>
            </a:r>
            <a:endParaRPr lang="en-US" sz="16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70</a:t>
            </a:fld>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br>
              <a:rPr lang="en-US" dirty="0" smtClean="0"/>
            </a:br>
            <a:r>
              <a:rPr lang="en-US" dirty="0" smtClean="0"/>
              <a:t>Restart</a:t>
            </a:r>
            <a:endParaRPr lang="en-US" dirty="0"/>
          </a:p>
        </p:txBody>
      </p:sp>
      <p:sp>
        <p:nvSpPr>
          <p:cNvPr id="3" name="Content Placeholder 2"/>
          <p:cNvSpPr>
            <a:spLocks noGrp="1"/>
          </p:cNvSpPr>
          <p:nvPr>
            <p:ph idx="1"/>
          </p:nvPr>
        </p:nvSpPr>
        <p:spPr>
          <a:xfrm>
            <a:off x="457200" y="1719263"/>
            <a:ext cx="2590800" cy="4411662"/>
          </a:xfrm>
        </p:spPr>
        <p:txBody>
          <a:bodyPr/>
          <a:lstStyle/>
          <a:p>
            <a:r>
              <a:rPr lang="en-US" sz="2000" dirty="0" smtClean="0"/>
              <a:t>Abandon the current search tree and reconstruct a new one</a:t>
            </a:r>
          </a:p>
          <a:p>
            <a:r>
              <a:rPr lang="en-US" sz="2000" dirty="0" smtClean="0"/>
              <a:t>The clauses learned prior to the restart are still there after the restart and can help pruning the search space</a:t>
            </a:r>
          </a:p>
          <a:p>
            <a:r>
              <a:rPr lang="en-US" sz="2000" dirty="0" smtClean="0"/>
              <a:t>Adds to robustness in the solver</a:t>
            </a:r>
            <a:endParaRPr lang="en-US" sz="2000" dirty="0"/>
          </a:p>
        </p:txBody>
      </p:sp>
      <p:sp>
        <p:nvSpPr>
          <p:cNvPr id="7" name="Slide Number Placeholder 6"/>
          <p:cNvSpPr>
            <a:spLocks noGrp="1"/>
          </p:cNvSpPr>
          <p:nvPr>
            <p:ph type="sldNum" sz="quarter" idx="12"/>
          </p:nvPr>
        </p:nvSpPr>
        <p:spPr/>
        <p:txBody>
          <a:bodyPr/>
          <a:lstStyle/>
          <a:p>
            <a:fld id="{32E6F7C4-CF77-449A-8837-AC119188FB74}" type="slidenum">
              <a:rPr lang="en-US" altLang="en-US" smtClean="0"/>
              <a:pPr/>
              <a:t>71</a:t>
            </a:fld>
            <a:endParaRPr lang="en-US" altLang="en-US"/>
          </a:p>
        </p:txBody>
      </p:sp>
      <p:sp>
        <p:nvSpPr>
          <p:cNvPr id="8" name="TextBox 7"/>
          <p:cNvSpPr txBox="1"/>
          <p:nvPr/>
        </p:nvSpPr>
        <p:spPr>
          <a:xfrm>
            <a:off x="3810000" y="5833646"/>
            <a:ext cx="2971800" cy="338554"/>
          </a:xfrm>
          <a:prstGeom prst="rect">
            <a:avLst/>
          </a:prstGeom>
          <a:noFill/>
        </p:spPr>
        <p:txBody>
          <a:bodyPr wrap="square" rtlCol="0">
            <a:spAutoFit/>
          </a:bodyPr>
          <a:lstStyle/>
          <a:p>
            <a:r>
              <a:rPr lang="en-US" sz="1600" dirty="0" smtClean="0"/>
              <a:t>learned clause: </a:t>
            </a:r>
            <a:r>
              <a:rPr lang="en-US" sz="1600" dirty="0" smtClean="0">
                <a:solidFill>
                  <a:srgbClr val="000000"/>
                </a:solidFill>
                <a:sym typeface="Symbol"/>
              </a:rPr>
              <a:t></a:t>
            </a:r>
            <a:r>
              <a:rPr lang="en-US" sz="1600" dirty="0" smtClean="0"/>
              <a:t>x</a:t>
            </a:r>
            <a:r>
              <a:rPr lang="en-US" sz="1600" baseline="-25000" dirty="0" smtClean="0"/>
              <a:t>1</a:t>
            </a:r>
            <a:r>
              <a:rPr lang="en-US" sz="1600" dirty="0" smtClean="0">
                <a:sym typeface="Symbol"/>
              </a:rPr>
              <a:t></a:t>
            </a:r>
            <a:r>
              <a:rPr lang="en-US" sz="1600" dirty="0" smtClean="0"/>
              <a:t>x</a:t>
            </a:r>
            <a:r>
              <a:rPr lang="en-US" sz="1600" baseline="-25000" dirty="0" smtClean="0"/>
              <a:t>3</a:t>
            </a:r>
            <a:r>
              <a:rPr lang="en-US" sz="1600" dirty="0" smtClean="0">
                <a:sym typeface="Symbol"/>
              </a:rPr>
              <a:t></a:t>
            </a:r>
            <a:r>
              <a:rPr lang="en-US" sz="1600" dirty="0" smtClean="0">
                <a:solidFill>
                  <a:srgbClr val="000000"/>
                </a:solidFill>
                <a:sym typeface="Symbol"/>
              </a:rPr>
              <a:t></a:t>
            </a:r>
            <a:r>
              <a:rPr lang="en-US" sz="1600" dirty="0" smtClean="0"/>
              <a:t>x</a:t>
            </a:r>
            <a:r>
              <a:rPr lang="en-US" sz="1600" baseline="-25000" dirty="0" smtClean="0"/>
              <a:t>5</a:t>
            </a:r>
            <a:endParaRPr lang="en-US" sz="1600" baseline="-25000" dirty="0"/>
          </a:p>
        </p:txBody>
      </p:sp>
      <p:grpSp>
        <p:nvGrpSpPr>
          <p:cNvPr id="9" name="Group 8"/>
          <p:cNvGrpSpPr/>
          <p:nvPr/>
        </p:nvGrpSpPr>
        <p:grpSpPr>
          <a:xfrm>
            <a:off x="3352800" y="1447800"/>
            <a:ext cx="3505200" cy="4191000"/>
            <a:chOff x="3962400" y="381000"/>
            <a:chExt cx="5334000" cy="6019800"/>
          </a:xfrm>
        </p:grpSpPr>
        <p:sp>
          <p:nvSpPr>
            <p:cNvPr id="10" name="Oval 9"/>
            <p:cNvSpPr/>
            <p:nvPr/>
          </p:nvSpPr>
          <p:spPr>
            <a:xfrm>
              <a:off x="5867400" y="3810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1" name="Straight Arrow Connector 10"/>
            <p:cNvCxnSpPr/>
            <p:nvPr/>
          </p:nvCxnSpPr>
          <p:spPr>
            <a:xfrm rot="5400000">
              <a:off x="5524500" y="8001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6172200" y="8382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419290" y="13046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4" name="Straight Arrow Connector 13"/>
            <p:cNvCxnSpPr/>
            <p:nvPr/>
          </p:nvCxnSpPr>
          <p:spPr>
            <a:xfrm rot="5400000">
              <a:off x="6076390" y="17237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28" idx="1"/>
            </p:cNvCxnSpPr>
            <p:nvPr/>
          </p:nvCxnSpPr>
          <p:spPr>
            <a:xfrm>
              <a:off x="6724090" y="1761845"/>
              <a:ext cx="1667155" cy="5149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5715000" y="22098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17" name="Straight Arrow Connector 16"/>
            <p:cNvCxnSpPr/>
            <p:nvPr/>
          </p:nvCxnSpPr>
          <p:spPr>
            <a:xfrm rot="5400000">
              <a:off x="5372100" y="26289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6019800" y="26670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047690" y="31334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0" name="Straight Arrow Connector 19"/>
            <p:cNvCxnSpPr/>
            <p:nvPr/>
          </p:nvCxnSpPr>
          <p:spPr>
            <a:xfrm rot="5400000">
              <a:off x="4704790" y="35525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5352490" y="35906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4343400" y="40386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3" name="Straight Arrow Connector 22"/>
            <p:cNvCxnSpPr/>
            <p:nvPr/>
          </p:nvCxnSpPr>
          <p:spPr>
            <a:xfrm rot="5400000">
              <a:off x="4000500" y="44577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4648200" y="44958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5638800" y="40478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6" name="Straight Arrow Connector 25"/>
            <p:cNvCxnSpPr/>
            <p:nvPr/>
          </p:nvCxnSpPr>
          <p:spPr>
            <a:xfrm rot="5400000">
              <a:off x="5295900" y="44669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5943600" y="45050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8324290" y="22098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29" name="Straight Arrow Connector 28"/>
            <p:cNvCxnSpPr/>
            <p:nvPr/>
          </p:nvCxnSpPr>
          <p:spPr>
            <a:xfrm rot="5400000">
              <a:off x="7981390" y="26289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8629090" y="26670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7656980" y="31334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2" name="Straight Arrow Connector 31"/>
            <p:cNvCxnSpPr/>
            <p:nvPr/>
          </p:nvCxnSpPr>
          <p:spPr>
            <a:xfrm rot="5400000">
              <a:off x="7314080" y="35525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7961780" y="35906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6952690" y="4038600"/>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5" name="Straight Arrow Connector 34"/>
            <p:cNvCxnSpPr/>
            <p:nvPr/>
          </p:nvCxnSpPr>
          <p:spPr>
            <a:xfrm rot="5400000">
              <a:off x="6609790" y="4457700"/>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7257490" y="4495800"/>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248090" y="4047845"/>
              <a:ext cx="457200" cy="457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38" name="Straight Arrow Connector 37"/>
            <p:cNvCxnSpPr/>
            <p:nvPr/>
          </p:nvCxnSpPr>
          <p:spPr>
            <a:xfrm rot="5400000">
              <a:off x="7905190" y="4466945"/>
              <a:ext cx="447955" cy="52415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6200000" flipH="1">
              <a:off x="8552890" y="4505045"/>
              <a:ext cx="438710" cy="438710"/>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0" name="Isosceles Triangle 39"/>
            <p:cNvSpPr/>
            <p:nvPr/>
          </p:nvSpPr>
          <p:spPr>
            <a:xfrm>
              <a:off x="47244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sosceles Triangle 40"/>
            <p:cNvSpPr/>
            <p:nvPr/>
          </p:nvSpPr>
          <p:spPr>
            <a:xfrm>
              <a:off x="60198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Isosceles Triangle 41"/>
            <p:cNvSpPr/>
            <p:nvPr/>
          </p:nvSpPr>
          <p:spPr>
            <a:xfrm>
              <a:off x="73152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8610600" y="4953000"/>
              <a:ext cx="685800" cy="1447800"/>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086600" y="1752600"/>
            <a:ext cx="1452155" cy="3547956"/>
            <a:chOff x="7234645" y="1862244"/>
            <a:chExt cx="1452155" cy="3547956"/>
          </a:xfrm>
        </p:grpSpPr>
        <p:sp>
          <p:nvSpPr>
            <p:cNvPr id="44" name="Oval 43"/>
            <p:cNvSpPr/>
            <p:nvPr/>
          </p:nvSpPr>
          <p:spPr>
            <a:xfrm>
              <a:off x="8386354" y="1862244"/>
              <a:ext cx="300446" cy="318304"/>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45" name="Straight Arrow Connector 44"/>
            <p:cNvCxnSpPr/>
            <p:nvPr/>
          </p:nvCxnSpPr>
          <p:spPr>
            <a:xfrm rot="5400000">
              <a:off x="8152271" y="2164259"/>
              <a:ext cx="311867" cy="34444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7923535" y="2492415"/>
              <a:ext cx="300446" cy="318304"/>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47" name="Straight Arrow Connector 46"/>
            <p:cNvCxnSpPr/>
            <p:nvPr/>
          </p:nvCxnSpPr>
          <p:spPr>
            <a:xfrm rot="5400000">
              <a:off x="7689452" y="2794430"/>
              <a:ext cx="311867" cy="34444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H="1">
              <a:off x="8115264" y="2819287"/>
              <a:ext cx="305431" cy="28829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485017" y="3135459"/>
              <a:ext cx="300446" cy="318304"/>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50" name="Straight Arrow Connector 49"/>
            <p:cNvCxnSpPr/>
            <p:nvPr/>
          </p:nvCxnSpPr>
          <p:spPr>
            <a:xfrm rot="5400000">
              <a:off x="7250934" y="3437474"/>
              <a:ext cx="311867" cy="34444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7676746" y="3462331"/>
              <a:ext cx="305431" cy="28829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873460" y="3772067"/>
              <a:ext cx="300446" cy="318304"/>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endParaRPr lang="en-US" sz="1050" baseline="-25000" dirty="0">
                <a:solidFill>
                  <a:schemeClr val="tx1"/>
                </a:solidFill>
              </a:endParaRPr>
            </a:p>
          </p:txBody>
        </p:sp>
        <p:cxnSp>
          <p:nvCxnSpPr>
            <p:cNvPr id="53" name="Straight Arrow Connector 52"/>
            <p:cNvCxnSpPr/>
            <p:nvPr/>
          </p:nvCxnSpPr>
          <p:spPr>
            <a:xfrm rot="5400000">
              <a:off x="7639378" y="4074082"/>
              <a:ext cx="311867" cy="344445"/>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16200000" flipH="1">
              <a:off x="8065189" y="4098939"/>
              <a:ext cx="305431" cy="288295"/>
            </a:xfrm>
            <a:prstGeom prst="straightConnector1">
              <a:avLst/>
            </a:prstGeom>
            <a:ln>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5" name="Isosceles Triangle 54"/>
            <p:cNvSpPr/>
            <p:nvPr/>
          </p:nvSpPr>
          <p:spPr>
            <a:xfrm>
              <a:off x="8123832" y="4402238"/>
              <a:ext cx="450669" cy="10079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Freeform 58"/>
          <p:cNvSpPr/>
          <p:nvPr/>
        </p:nvSpPr>
        <p:spPr>
          <a:xfrm>
            <a:off x="3035789" y="1530634"/>
            <a:ext cx="1555886" cy="4081690"/>
          </a:xfrm>
          <a:custGeom>
            <a:avLst/>
            <a:gdLst>
              <a:gd name="connsiteX0" fmla="*/ 611499 w 1555886"/>
              <a:gd name="connsiteY0" fmla="*/ 4081690 h 4081690"/>
              <a:gd name="connsiteX1" fmla="*/ 47038 w 1555886"/>
              <a:gd name="connsiteY1" fmla="*/ 2898434 h 4081690"/>
              <a:gd name="connsiteX2" fmla="*/ 329268 w 1555886"/>
              <a:gd name="connsiteY2" fmla="*/ 1476356 h 4081690"/>
              <a:gd name="connsiteX3" fmla="*/ 872019 w 1555886"/>
              <a:gd name="connsiteY3" fmla="*/ 445078 h 4081690"/>
              <a:gd name="connsiteX4" fmla="*/ 1555886 w 1555886"/>
              <a:gd name="connsiteY4" fmla="*/ 0 h 408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886" h="4081690">
                <a:moveTo>
                  <a:pt x="611499" y="4081690"/>
                </a:moveTo>
                <a:cubicBezTo>
                  <a:pt x="352787" y="3707173"/>
                  <a:pt x="94076" y="3332656"/>
                  <a:pt x="47038" y="2898434"/>
                </a:cubicBezTo>
                <a:cubicBezTo>
                  <a:pt x="0" y="2464212"/>
                  <a:pt x="191771" y="1885249"/>
                  <a:pt x="329268" y="1476356"/>
                </a:cubicBezTo>
                <a:cubicBezTo>
                  <a:pt x="466765" y="1067463"/>
                  <a:pt x="667583" y="691137"/>
                  <a:pt x="872019" y="445078"/>
                </a:cubicBezTo>
                <a:cubicBezTo>
                  <a:pt x="1076455" y="199019"/>
                  <a:pt x="1555886" y="0"/>
                  <a:pt x="1555886" y="0"/>
                </a:cubicBez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4572000" y="1383268"/>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58" name="TextBox 57"/>
          <p:cNvSpPr txBox="1"/>
          <p:nvPr/>
        </p:nvSpPr>
        <p:spPr>
          <a:xfrm>
            <a:off x="4953000" y="1992868"/>
            <a:ext cx="381000" cy="369332"/>
          </a:xfrm>
          <a:prstGeom prst="rect">
            <a:avLst/>
          </a:prstGeom>
          <a:noFill/>
        </p:spPr>
        <p:txBody>
          <a:bodyPr wrap="square" rtlCol="0">
            <a:spAutoFit/>
          </a:bodyPr>
          <a:lstStyle/>
          <a:p>
            <a:r>
              <a:rPr lang="en-US" dirty="0" smtClean="0"/>
              <a:t>x</a:t>
            </a:r>
            <a:r>
              <a:rPr lang="en-US" baseline="-25000" dirty="0" smtClean="0"/>
              <a:t>2</a:t>
            </a:r>
            <a:endParaRPr lang="en-US" baseline="-25000" dirty="0"/>
          </a:p>
        </p:txBody>
      </p:sp>
      <p:sp>
        <p:nvSpPr>
          <p:cNvPr id="60" name="TextBox 59"/>
          <p:cNvSpPr txBox="1"/>
          <p:nvPr/>
        </p:nvSpPr>
        <p:spPr>
          <a:xfrm>
            <a:off x="4495800" y="2678668"/>
            <a:ext cx="381000" cy="369332"/>
          </a:xfrm>
          <a:prstGeom prst="rect">
            <a:avLst/>
          </a:prstGeom>
          <a:noFill/>
        </p:spPr>
        <p:txBody>
          <a:bodyPr wrap="square" rtlCol="0">
            <a:spAutoFit/>
          </a:bodyPr>
          <a:lstStyle/>
          <a:p>
            <a:r>
              <a:rPr lang="en-US" dirty="0" smtClean="0"/>
              <a:t>x</a:t>
            </a:r>
            <a:r>
              <a:rPr lang="en-US" baseline="-25000" dirty="0" smtClean="0"/>
              <a:t>3</a:t>
            </a:r>
            <a:endParaRPr lang="en-US" baseline="-25000" dirty="0"/>
          </a:p>
        </p:txBody>
      </p:sp>
      <p:sp>
        <p:nvSpPr>
          <p:cNvPr id="61" name="TextBox 60"/>
          <p:cNvSpPr txBox="1"/>
          <p:nvPr/>
        </p:nvSpPr>
        <p:spPr>
          <a:xfrm>
            <a:off x="6172200" y="2667000"/>
            <a:ext cx="381000" cy="369332"/>
          </a:xfrm>
          <a:prstGeom prst="rect">
            <a:avLst/>
          </a:prstGeom>
          <a:noFill/>
        </p:spPr>
        <p:txBody>
          <a:bodyPr wrap="square" rtlCol="0">
            <a:spAutoFit/>
          </a:bodyPr>
          <a:lstStyle/>
          <a:p>
            <a:r>
              <a:rPr lang="en-US" dirty="0" smtClean="0"/>
              <a:t>x</a:t>
            </a:r>
            <a:r>
              <a:rPr lang="en-US" baseline="-25000" dirty="0" smtClean="0"/>
              <a:t>3</a:t>
            </a:r>
            <a:endParaRPr lang="en-US" baseline="-25000" dirty="0"/>
          </a:p>
        </p:txBody>
      </p:sp>
      <p:sp>
        <p:nvSpPr>
          <p:cNvPr id="62" name="TextBox 61"/>
          <p:cNvSpPr txBox="1"/>
          <p:nvPr/>
        </p:nvSpPr>
        <p:spPr>
          <a:xfrm>
            <a:off x="4038600" y="32766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63" name="TextBox 62"/>
          <p:cNvSpPr txBox="1"/>
          <p:nvPr/>
        </p:nvSpPr>
        <p:spPr>
          <a:xfrm>
            <a:off x="5791200" y="3276600"/>
            <a:ext cx="381000" cy="369332"/>
          </a:xfrm>
          <a:prstGeom prst="rect">
            <a:avLst/>
          </a:prstGeom>
          <a:noFill/>
        </p:spPr>
        <p:txBody>
          <a:bodyPr wrap="square" rtlCol="0">
            <a:spAutoFit/>
          </a:bodyPr>
          <a:lstStyle/>
          <a:p>
            <a:r>
              <a:rPr lang="en-US" dirty="0" smtClean="0"/>
              <a:t>x</a:t>
            </a:r>
            <a:r>
              <a:rPr lang="en-US" baseline="-25000" dirty="0" smtClean="0"/>
              <a:t>4</a:t>
            </a:r>
            <a:endParaRPr lang="en-US" baseline="-25000" dirty="0"/>
          </a:p>
        </p:txBody>
      </p:sp>
      <p:sp>
        <p:nvSpPr>
          <p:cNvPr id="64" name="TextBox 63"/>
          <p:cNvSpPr txBox="1"/>
          <p:nvPr/>
        </p:nvSpPr>
        <p:spPr>
          <a:xfrm>
            <a:off x="3581400" y="38862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65" name="TextBox 64"/>
          <p:cNvSpPr txBox="1"/>
          <p:nvPr/>
        </p:nvSpPr>
        <p:spPr>
          <a:xfrm>
            <a:off x="6096000" y="3962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66" name="TextBox 65"/>
          <p:cNvSpPr txBox="1"/>
          <p:nvPr/>
        </p:nvSpPr>
        <p:spPr>
          <a:xfrm>
            <a:off x="5257800" y="3962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67" name="TextBox 66"/>
          <p:cNvSpPr txBox="1"/>
          <p:nvPr/>
        </p:nvSpPr>
        <p:spPr>
          <a:xfrm>
            <a:off x="4419600" y="3962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
        <p:nvSpPr>
          <p:cNvPr id="68" name="TextBox 67"/>
          <p:cNvSpPr txBox="1"/>
          <p:nvPr/>
        </p:nvSpPr>
        <p:spPr>
          <a:xfrm>
            <a:off x="8229600" y="1676400"/>
            <a:ext cx="381000" cy="369332"/>
          </a:xfrm>
          <a:prstGeom prst="rect">
            <a:avLst/>
          </a:prstGeom>
          <a:noFill/>
        </p:spPr>
        <p:txBody>
          <a:bodyPr wrap="square" rtlCol="0">
            <a:spAutoFit/>
          </a:bodyPr>
          <a:lstStyle/>
          <a:p>
            <a:r>
              <a:rPr lang="en-US" dirty="0" smtClean="0"/>
              <a:t>x</a:t>
            </a:r>
            <a:r>
              <a:rPr lang="en-US" baseline="-25000" dirty="0" smtClean="0"/>
              <a:t>2</a:t>
            </a:r>
            <a:endParaRPr lang="en-US" baseline="-25000" dirty="0"/>
          </a:p>
        </p:txBody>
      </p:sp>
      <p:sp>
        <p:nvSpPr>
          <p:cNvPr id="69" name="TextBox 68"/>
          <p:cNvSpPr txBox="1"/>
          <p:nvPr/>
        </p:nvSpPr>
        <p:spPr>
          <a:xfrm>
            <a:off x="7772400" y="2286000"/>
            <a:ext cx="381000" cy="369332"/>
          </a:xfrm>
          <a:prstGeom prst="rect">
            <a:avLst/>
          </a:prstGeom>
          <a:noFill/>
        </p:spPr>
        <p:txBody>
          <a:bodyPr wrap="square" rtlCol="0">
            <a:spAutoFit/>
          </a:bodyPr>
          <a:lstStyle/>
          <a:p>
            <a:r>
              <a:rPr lang="en-US" dirty="0" smtClean="0"/>
              <a:t>x</a:t>
            </a:r>
            <a:r>
              <a:rPr lang="en-US" baseline="-25000" dirty="0" smtClean="0"/>
              <a:t>3</a:t>
            </a:r>
            <a:endParaRPr lang="en-US" baseline="-25000" dirty="0"/>
          </a:p>
        </p:txBody>
      </p:sp>
      <p:sp>
        <p:nvSpPr>
          <p:cNvPr id="70" name="TextBox 69"/>
          <p:cNvSpPr txBox="1"/>
          <p:nvPr/>
        </p:nvSpPr>
        <p:spPr>
          <a:xfrm>
            <a:off x="7315200" y="2971800"/>
            <a:ext cx="381000"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71" name="TextBox 70"/>
          <p:cNvSpPr txBox="1"/>
          <p:nvPr/>
        </p:nvSpPr>
        <p:spPr>
          <a:xfrm>
            <a:off x="7696200" y="3581400"/>
            <a:ext cx="381000" cy="369332"/>
          </a:xfrm>
          <a:prstGeom prst="rect">
            <a:avLst/>
          </a:prstGeom>
          <a:noFill/>
        </p:spPr>
        <p:txBody>
          <a:bodyPr wrap="square" rtlCol="0">
            <a:spAutoFit/>
          </a:bodyPr>
          <a:lstStyle/>
          <a:p>
            <a:r>
              <a:rPr lang="en-US" dirty="0" smtClean="0"/>
              <a:t>x</a:t>
            </a:r>
            <a:r>
              <a:rPr lang="en-US" baseline="-25000" dirty="0" smtClean="0"/>
              <a:t>5</a:t>
            </a:r>
            <a:endParaRPr lang="en-US" baseline="-25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&amp; Backtracking</a:t>
            </a:r>
            <a:br>
              <a:rPr lang="en-US" dirty="0" smtClean="0"/>
            </a:br>
            <a:r>
              <a:rPr lang="en-US" dirty="0" smtClean="0"/>
              <a:t>in CP</a:t>
            </a:r>
            <a:endParaRPr lang="en-US" dirty="0"/>
          </a:p>
        </p:txBody>
      </p:sp>
      <p:sp>
        <p:nvSpPr>
          <p:cNvPr id="3" name="Content Placeholder 2"/>
          <p:cNvSpPr>
            <a:spLocks noGrp="1"/>
          </p:cNvSpPr>
          <p:nvPr>
            <p:ph idx="1"/>
          </p:nvPr>
        </p:nvSpPr>
        <p:spPr/>
        <p:txBody>
          <a:bodyPr/>
          <a:lstStyle/>
          <a:p>
            <a:r>
              <a:rPr lang="en-US" sz="2000" dirty="0" smtClean="0"/>
              <a:t>Conflict-directed </a:t>
            </a:r>
            <a:r>
              <a:rPr lang="en-US" sz="2000" dirty="0" err="1" smtClean="0"/>
              <a:t>backjumping</a:t>
            </a:r>
            <a:r>
              <a:rPr lang="en-US" sz="2000" dirty="0" smtClean="0"/>
              <a:t> (CBJ)</a:t>
            </a:r>
          </a:p>
          <a:p>
            <a:pPr lvl="1"/>
            <a:r>
              <a:rPr lang="en-US" sz="1600" dirty="0" smtClean="0"/>
              <a:t>Uses conflict-set as a learning process</a:t>
            </a:r>
          </a:p>
          <a:p>
            <a:pPr lvl="1"/>
            <a:r>
              <a:rPr lang="en-US" sz="1600" dirty="0" smtClean="0"/>
              <a:t>However, the ‘learned facts’ are subsequently discarded</a:t>
            </a:r>
            <a:endParaRPr lang="en-US" sz="2000" dirty="0" smtClean="0"/>
          </a:p>
          <a:p>
            <a:r>
              <a:rPr lang="en-US" sz="2000" dirty="0" smtClean="0"/>
              <a:t>Learning conflicts in CP is not as popular/common as in SAT</a:t>
            </a:r>
          </a:p>
          <a:p>
            <a:r>
              <a:rPr lang="en-US" sz="2000" dirty="0" smtClean="0"/>
              <a:t>Learning plays a central role in SAT</a:t>
            </a:r>
          </a:p>
          <a:p>
            <a:pPr lvl="1"/>
            <a:r>
              <a:rPr lang="en-US" sz="1600" dirty="0" smtClean="0"/>
              <a:t>Directs backtracking</a:t>
            </a:r>
          </a:p>
          <a:p>
            <a:pPr lvl="1"/>
            <a:r>
              <a:rPr lang="en-US" sz="1600" dirty="0" smtClean="0"/>
              <a:t>Helps pruning</a:t>
            </a:r>
          </a:p>
          <a:p>
            <a:pPr lvl="1"/>
            <a:r>
              <a:rPr lang="en-US" sz="1600" dirty="0" smtClean="0"/>
              <a:t>Impacts branching</a:t>
            </a:r>
          </a:p>
          <a:p>
            <a:r>
              <a:rPr lang="en-US" sz="2000" dirty="0" smtClean="0"/>
              <a:t>Representation of no-good </a:t>
            </a:r>
          </a:p>
          <a:p>
            <a:pPr lvl="1"/>
            <a:r>
              <a:rPr lang="en-US" sz="1600" dirty="0" smtClean="0"/>
              <a:t>Is very convenient in SAT (just clauses)</a:t>
            </a:r>
          </a:p>
          <a:p>
            <a:pPr lvl="1"/>
            <a:r>
              <a:rPr lang="en-US" sz="1600" dirty="0" smtClean="0"/>
              <a:t>Is less obvious in CP</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72</a:t>
            </a:fld>
            <a:endParaRPr lang="en-US"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19263"/>
            <a:ext cx="8458200" cy="4411662"/>
          </a:xfrm>
        </p:spPr>
        <p:txBody>
          <a:bodyPr/>
          <a:lstStyle/>
          <a:p>
            <a:r>
              <a:rPr lang="en-US" dirty="0" smtClean="0">
                <a:solidFill>
                  <a:schemeClr val="bg1">
                    <a:lumMod val="65000"/>
                  </a:schemeClr>
                </a:solidFill>
              </a:rPr>
              <a:t>Modeling a Boolean Logic Circuit as a SAT</a:t>
            </a:r>
          </a:p>
          <a:p>
            <a:pPr>
              <a:tabLst>
                <a:tab pos="8001000" algn="r"/>
              </a:tabLst>
            </a:pPr>
            <a:r>
              <a:rPr lang="en-US" dirty="0" smtClean="0">
                <a:solidFill>
                  <a:schemeClr val="bg1">
                    <a:lumMod val="65000"/>
                  </a:schemeClr>
                </a:solidFill>
              </a:rPr>
              <a:t>Overview of basic SAT algorithms  	</a:t>
            </a:r>
            <a:r>
              <a:rPr lang="en-US" sz="2000" i="1" dirty="0" smtClean="0">
                <a:solidFill>
                  <a:schemeClr val="bg1">
                    <a:lumMod val="65000"/>
                  </a:schemeClr>
                </a:solidFill>
              </a:rPr>
              <a:t>general</a:t>
            </a:r>
            <a:endParaRPr lang="en-US" i="1" dirty="0" smtClean="0">
              <a:solidFill>
                <a:schemeClr val="bg1">
                  <a:lumMod val="65000"/>
                </a:schemeClr>
              </a:solidFill>
            </a:endParaRPr>
          </a:p>
          <a:p>
            <a:pPr lvl="1"/>
            <a:r>
              <a:rPr lang="en-US" sz="2000" dirty="0" smtClean="0">
                <a:solidFill>
                  <a:schemeClr val="bg1">
                    <a:lumMod val="65000"/>
                  </a:schemeClr>
                </a:solidFill>
              </a:rPr>
              <a:t>Davis, Putnam, 1960</a:t>
            </a:r>
          </a:p>
          <a:p>
            <a:pPr lvl="1"/>
            <a:r>
              <a:rPr lang="en-US" sz="2000" dirty="0" smtClean="0">
                <a:solidFill>
                  <a:schemeClr val="bg1">
                    <a:lumMod val="65000"/>
                  </a:schemeClr>
                </a:solidFill>
              </a:rPr>
              <a:t>Davis, </a:t>
            </a:r>
            <a:r>
              <a:rPr lang="en-US" sz="2000" dirty="0" err="1" smtClean="0">
                <a:solidFill>
                  <a:schemeClr val="bg1">
                    <a:lumMod val="65000"/>
                  </a:schemeClr>
                </a:solidFill>
              </a:rPr>
              <a:t>Logemann</a:t>
            </a:r>
            <a:r>
              <a:rPr lang="en-US" sz="2000" dirty="0" smtClean="0">
                <a:solidFill>
                  <a:schemeClr val="bg1">
                    <a:lumMod val="65000"/>
                  </a:schemeClr>
                </a:solidFill>
              </a:rPr>
              <a:t>, Loveland, 1962</a:t>
            </a:r>
          </a:p>
          <a:p>
            <a:pPr lvl="1"/>
            <a:r>
              <a:rPr lang="en-US" sz="2000" dirty="0" smtClean="0">
                <a:solidFill>
                  <a:schemeClr val="bg1">
                    <a:lumMod val="65000"/>
                  </a:schemeClr>
                </a:solidFill>
              </a:rPr>
              <a:t>Stochastic Search, Selman+ 1992</a:t>
            </a:r>
          </a:p>
          <a:p>
            <a:pPr>
              <a:tabLst>
                <a:tab pos="8001000" algn="r"/>
              </a:tabLst>
            </a:pPr>
            <a:r>
              <a:rPr lang="en-US" dirty="0" smtClean="0">
                <a:solidFill>
                  <a:schemeClr val="bg1">
                    <a:lumMod val="65000"/>
                  </a:schemeClr>
                </a:solidFill>
              </a:rPr>
              <a:t>DPLL SAT solvers	</a:t>
            </a:r>
            <a:r>
              <a:rPr lang="en-US" sz="2000" dirty="0" smtClean="0">
                <a:solidFill>
                  <a:schemeClr val="bg1">
                    <a:lumMod val="65000"/>
                  </a:schemeClr>
                </a:solidFill>
              </a:rPr>
              <a:t>[Bordeaux+ 2006]</a:t>
            </a:r>
            <a:endParaRPr lang="en-US" dirty="0" smtClean="0">
              <a:solidFill>
                <a:schemeClr val="bg1">
                  <a:lumMod val="65000"/>
                </a:schemeClr>
              </a:solidFill>
            </a:endParaRPr>
          </a:p>
          <a:p>
            <a:pPr lvl="1"/>
            <a:r>
              <a:rPr lang="en-US" sz="2000" dirty="0" smtClean="0">
                <a:solidFill>
                  <a:schemeClr val="bg1">
                    <a:lumMod val="65000"/>
                  </a:schemeClr>
                </a:solidFill>
              </a:rPr>
              <a:t>Branching: Variable ordering, aka decision heuristics</a:t>
            </a:r>
          </a:p>
          <a:p>
            <a:pPr lvl="1"/>
            <a:r>
              <a:rPr lang="en-US" sz="2000" dirty="0" smtClean="0">
                <a:solidFill>
                  <a:schemeClr val="bg1">
                    <a:lumMod val="65000"/>
                  </a:schemeClr>
                </a:solidFill>
              </a:rPr>
              <a:t>Pruning: Boolean Constraint Propagation</a:t>
            </a:r>
          </a:p>
          <a:p>
            <a:pPr lvl="1"/>
            <a:r>
              <a:rPr lang="en-US" sz="2000" dirty="0" smtClean="0">
                <a:solidFill>
                  <a:schemeClr val="bg1">
                    <a:lumMod val="65000"/>
                  </a:schemeClr>
                </a:solidFill>
              </a:rPr>
              <a:t>Backtracking: non-chronological BT and learning</a:t>
            </a:r>
          </a:p>
          <a:p>
            <a:r>
              <a:rPr lang="en-US" dirty="0" smtClean="0"/>
              <a:t>Comparing SAT &amp; CP</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73</a:t>
            </a:fld>
            <a:endParaRPr lang="en-US"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SAT &amp; CP (1)</a:t>
            </a:r>
            <a:endParaRPr lang="en-US" dirty="0"/>
          </a:p>
        </p:txBody>
      </p:sp>
      <p:graphicFrame>
        <p:nvGraphicFramePr>
          <p:cNvPr id="4" name="Content Placeholder 3"/>
          <p:cNvGraphicFramePr>
            <a:graphicFrameLocks noGrp="1"/>
          </p:cNvGraphicFramePr>
          <p:nvPr>
            <p:ph idx="1"/>
          </p:nvPr>
        </p:nvGraphicFramePr>
        <p:xfrm>
          <a:off x="381000" y="2024062"/>
          <a:ext cx="8305800" cy="3614738"/>
        </p:xfrm>
        <a:graphic>
          <a:graphicData uri="http://schemas.openxmlformats.org/drawingml/2006/table">
            <a:tbl>
              <a:tblPr firstRow="1" firstCol="1" bandRow="1" bandCol="1">
                <a:tableStyleId>{8A107856-5554-42FB-B03E-39F5DBC370BA}</a:tableStyleId>
              </a:tblPr>
              <a:tblGrid>
                <a:gridCol w="615244"/>
                <a:gridCol w="3999089"/>
                <a:gridCol w="3691467"/>
              </a:tblGrid>
              <a:tr h="591733">
                <a:tc>
                  <a:txBody>
                    <a:bodyPr/>
                    <a:lstStyle/>
                    <a:p>
                      <a:endParaRPr lang="en-US" dirty="0"/>
                    </a:p>
                  </a:txBody>
                  <a:tcPr/>
                </a:tc>
                <a:tc>
                  <a:txBody>
                    <a:bodyPr/>
                    <a:lstStyle/>
                    <a:p>
                      <a:pPr algn="ctr"/>
                      <a:r>
                        <a:rPr lang="en-US" dirty="0" smtClean="0"/>
                        <a:t>SAT</a:t>
                      </a:r>
                      <a:endParaRPr lang="en-US" dirty="0"/>
                    </a:p>
                  </a:txBody>
                  <a:tcPr/>
                </a:tc>
                <a:tc>
                  <a:txBody>
                    <a:bodyPr/>
                    <a:lstStyle/>
                    <a:p>
                      <a:pPr algn="ctr"/>
                      <a:r>
                        <a:rPr lang="en-US" dirty="0" smtClean="0"/>
                        <a:t>CP</a:t>
                      </a:r>
                      <a:endParaRPr lang="en-US" dirty="0"/>
                    </a:p>
                  </a:txBody>
                  <a:tcPr/>
                </a:tc>
              </a:tr>
              <a:tr h="3023005">
                <a:tc>
                  <a:txBody>
                    <a:bodyPr/>
                    <a:lstStyle/>
                    <a:p>
                      <a:pPr algn="ctr"/>
                      <a:r>
                        <a:rPr lang="en-US" dirty="0" smtClean="0"/>
                        <a:t>Methodology</a:t>
                      </a:r>
                      <a:endParaRPr lang="en-US" dirty="0"/>
                    </a:p>
                  </a:txBody>
                  <a:tcPr vert="vert270"/>
                </a:tc>
                <a:tc>
                  <a:txBody>
                    <a:bodyPr/>
                    <a:lstStyle/>
                    <a:p>
                      <a:pPr algn="ctr"/>
                      <a:r>
                        <a:rPr lang="en-US" sz="1600" b="1" dirty="0" smtClean="0"/>
                        <a:t>Low</a:t>
                      </a:r>
                      <a:r>
                        <a:rPr lang="en-US" sz="1600" b="1" baseline="0" dirty="0" smtClean="0"/>
                        <a:t> </a:t>
                      </a:r>
                      <a:r>
                        <a:rPr lang="en-US" sz="1600" b="1" dirty="0" smtClean="0"/>
                        <a:t>level</a:t>
                      </a:r>
                    </a:p>
                    <a:p>
                      <a:pPr algn="l">
                        <a:buFont typeface="Arial"/>
                        <a:buNone/>
                      </a:pPr>
                      <a:r>
                        <a:rPr lang="en-US" sz="1600" dirty="0" smtClean="0"/>
                        <a:t>Provides</a:t>
                      </a:r>
                      <a:r>
                        <a:rPr lang="en-US" sz="1600" baseline="0" dirty="0" smtClean="0"/>
                        <a:t> an ‘assembly language’ for decision procedures</a:t>
                      </a:r>
                    </a:p>
                    <a:p>
                      <a:pPr algn="ctr">
                        <a:spcBef>
                          <a:spcPts val="1200"/>
                        </a:spcBef>
                      </a:pPr>
                      <a:r>
                        <a:rPr lang="en-US" sz="1600" b="1" dirty="0" smtClean="0"/>
                        <a:t>Black box</a:t>
                      </a:r>
                    </a:p>
                    <a:p>
                      <a:pPr algn="l">
                        <a:buFont typeface="Arial"/>
                        <a:buChar char="•"/>
                      </a:pPr>
                      <a:r>
                        <a:rPr lang="en-US" sz="1600" dirty="0" smtClean="0"/>
                        <a:t> Not meant to be directly used by humans</a:t>
                      </a:r>
                    </a:p>
                    <a:p>
                      <a:pPr algn="l">
                        <a:buFont typeface="Arial"/>
                        <a:buChar char="•"/>
                      </a:pPr>
                      <a:r>
                        <a:rPr lang="en-US" sz="1600" dirty="0" smtClean="0"/>
                        <a:t> Target language for translators</a:t>
                      </a:r>
                    </a:p>
                    <a:p>
                      <a:pPr algn="ctr">
                        <a:spcBef>
                          <a:spcPts val="1200"/>
                        </a:spcBef>
                      </a:pPr>
                      <a:r>
                        <a:rPr lang="en-US" sz="1600" b="1" dirty="0" smtClean="0"/>
                        <a:t>Automatic</a:t>
                      </a:r>
                    </a:p>
                    <a:p>
                      <a:pPr algn="l"/>
                      <a:r>
                        <a:rPr lang="en-US" sz="1600" dirty="0" smtClean="0"/>
                        <a:t>Little</a:t>
                      </a:r>
                      <a:r>
                        <a:rPr lang="en-US" sz="1600" baseline="0" dirty="0" smtClean="0"/>
                        <a:t> room (or need) for informing solver of problem specific information</a:t>
                      </a:r>
                      <a:endParaRPr lang="en-US" sz="1600" dirty="0"/>
                    </a:p>
                  </a:txBody>
                  <a:tcPr anchor="ctr"/>
                </a:tc>
                <a:tc>
                  <a:txBody>
                    <a:bodyPr/>
                    <a:lstStyle/>
                    <a:p>
                      <a:pPr algn="ctr"/>
                      <a:r>
                        <a:rPr lang="en-US" sz="1600" b="1" dirty="0" smtClean="0"/>
                        <a:t>High</a:t>
                      </a:r>
                      <a:r>
                        <a:rPr lang="en-US" sz="1600" b="1" baseline="0" dirty="0" smtClean="0"/>
                        <a:t> </a:t>
                      </a:r>
                      <a:r>
                        <a:rPr lang="en-US" sz="1600" b="1" dirty="0" smtClean="0"/>
                        <a:t>level</a:t>
                      </a:r>
                    </a:p>
                    <a:p>
                      <a:pPr algn="l"/>
                      <a:r>
                        <a:rPr lang="en-US" sz="1600" dirty="0" smtClean="0"/>
                        <a:t>Notion</a:t>
                      </a:r>
                      <a:r>
                        <a:rPr lang="en-US" sz="1600" baseline="0" dirty="0" smtClean="0"/>
                        <a:t> of </a:t>
                      </a:r>
                      <a:r>
                        <a:rPr lang="en-US" sz="1600" i="0" baseline="0" dirty="0" smtClean="0"/>
                        <a:t>CP</a:t>
                      </a:r>
                      <a:r>
                        <a:rPr lang="en-US" sz="1600" i="1" baseline="0" dirty="0" smtClean="0"/>
                        <a:t> language </a:t>
                      </a:r>
                      <a:r>
                        <a:rPr lang="en-US" sz="1600" baseline="0" dirty="0" smtClean="0"/>
                        <a:t>with rich set of constructs &amp; constraints</a:t>
                      </a:r>
                    </a:p>
                    <a:p>
                      <a:pPr algn="ctr">
                        <a:spcBef>
                          <a:spcPts val="1200"/>
                        </a:spcBef>
                      </a:pPr>
                      <a:r>
                        <a:rPr lang="en-US" sz="1600" b="1" baseline="0" dirty="0" smtClean="0"/>
                        <a:t>Glass box</a:t>
                      </a:r>
                    </a:p>
                    <a:p>
                      <a:pPr algn="l">
                        <a:buFont typeface="Arial"/>
                        <a:buChar char="•"/>
                      </a:pPr>
                      <a:r>
                        <a:rPr lang="en-US" sz="1600" baseline="0" dirty="0" smtClean="0"/>
                        <a:t> Meant to be used programmatically</a:t>
                      </a:r>
                    </a:p>
                    <a:p>
                      <a:pPr algn="l">
                        <a:buFont typeface="Arial"/>
                        <a:buChar char="•"/>
                      </a:pPr>
                      <a:r>
                        <a:rPr lang="en-US" sz="1600" baseline="0" dirty="0" smtClean="0"/>
                        <a:t> Direct integration in applications</a:t>
                      </a:r>
                    </a:p>
                    <a:p>
                      <a:pPr algn="ctr">
                        <a:spcBef>
                          <a:spcPts val="1200"/>
                        </a:spcBef>
                      </a:pPr>
                      <a:r>
                        <a:rPr lang="en-US" sz="1600" b="1" baseline="0" dirty="0" smtClean="0"/>
                        <a:t>Parameterized</a:t>
                      </a:r>
                    </a:p>
                    <a:p>
                      <a:pPr algn="l"/>
                      <a:r>
                        <a:rPr lang="en-US" sz="1600" dirty="0" smtClean="0"/>
                        <a:t>Everything can (and, typically, needs to) be tuned </a:t>
                      </a:r>
                      <a:endParaRPr lang="en-US" sz="1600" dirty="0"/>
                    </a:p>
                  </a:txBody>
                  <a:tcPr anchor="ctr"/>
                </a:tc>
              </a:tr>
            </a:tbl>
          </a:graphicData>
        </a:graphic>
      </p:graphicFrame>
      <p:cxnSp>
        <p:nvCxnSpPr>
          <p:cNvPr id="6" name="Straight Connector 5"/>
          <p:cNvCxnSpPr/>
          <p:nvPr/>
        </p:nvCxnSpPr>
        <p:spPr>
          <a:xfrm>
            <a:off x="1447800" y="3657600"/>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47800" y="4570412"/>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57800" y="3657600"/>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257800" y="4570412"/>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32E6F7C4-CF77-449A-8837-AC119188FB74}" type="slidenum">
              <a:rPr lang="en-US" altLang="en-US" smtClean="0"/>
              <a:pPr/>
              <a:t>74</a:t>
            </a:fld>
            <a:endParaRPr lang="en-US" altLang="en-US"/>
          </a:p>
        </p:txBody>
      </p:sp>
      <p:sp>
        <p:nvSpPr>
          <p:cNvPr id="11" name="TextBox 10"/>
          <p:cNvSpPr txBox="1"/>
          <p:nvPr/>
        </p:nvSpPr>
        <p:spPr>
          <a:xfrm>
            <a:off x="533400" y="1321713"/>
            <a:ext cx="7467600" cy="261610"/>
          </a:xfrm>
          <a:prstGeom prst="rect">
            <a:avLst/>
          </a:prstGeom>
          <a:noFill/>
        </p:spPr>
        <p:txBody>
          <a:bodyPr wrap="square" rtlCol="0">
            <a:spAutoFit/>
          </a:bodyPr>
          <a:lstStyle/>
          <a:p>
            <a:pPr algn="r"/>
            <a:r>
              <a:rPr lang="en-US" sz="1100" i="1" dirty="0" smtClean="0"/>
              <a:t>Opinion of the authors</a:t>
            </a:r>
            <a:endParaRPr lang="en-US" sz="1100" i="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SAT &amp; CP (2)</a:t>
            </a:r>
            <a:endParaRPr lang="en-US" dirty="0"/>
          </a:p>
        </p:txBody>
      </p:sp>
      <p:graphicFrame>
        <p:nvGraphicFramePr>
          <p:cNvPr id="4" name="Content Placeholder 3"/>
          <p:cNvGraphicFramePr>
            <a:graphicFrameLocks noGrp="1"/>
          </p:cNvGraphicFramePr>
          <p:nvPr>
            <p:ph idx="1"/>
          </p:nvPr>
        </p:nvGraphicFramePr>
        <p:xfrm>
          <a:off x="457200" y="2024062"/>
          <a:ext cx="8229600" cy="3614738"/>
        </p:xfrm>
        <a:graphic>
          <a:graphicData uri="http://schemas.openxmlformats.org/drawingml/2006/table">
            <a:tbl>
              <a:tblPr firstRow="1" firstCol="1" bandRow="1" bandCol="1">
                <a:tableStyleId>{8A107856-5554-42FB-B03E-39F5DBC370BA}</a:tableStyleId>
              </a:tblPr>
              <a:tblGrid>
                <a:gridCol w="609600"/>
                <a:gridCol w="3962400"/>
                <a:gridCol w="3657600"/>
              </a:tblGrid>
              <a:tr h="591733">
                <a:tc>
                  <a:txBody>
                    <a:bodyPr/>
                    <a:lstStyle/>
                    <a:p>
                      <a:endParaRPr lang="en-US" dirty="0"/>
                    </a:p>
                  </a:txBody>
                  <a:tcPr/>
                </a:tc>
                <a:tc>
                  <a:txBody>
                    <a:bodyPr/>
                    <a:lstStyle/>
                    <a:p>
                      <a:pPr algn="ctr"/>
                      <a:r>
                        <a:rPr lang="en-US" dirty="0" smtClean="0"/>
                        <a:t>SAT</a:t>
                      </a:r>
                      <a:endParaRPr lang="en-US" dirty="0"/>
                    </a:p>
                  </a:txBody>
                  <a:tcPr/>
                </a:tc>
                <a:tc>
                  <a:txBody>
                    <a:bodyPr/>
                    <a:lstStyle/>
                    <a:p>
                      <a:pPr algn="ctr"/>
                      <a:r>
                        <a:rPr lang="en-US" dirty="0" smtClean="0"/>
                        <a:t>CP</a:t>
                      </a:r>
                      <a:endParaRPr lang="en-US" dirty="0"/>
                    </a:p>
                  </a:txBody>
                  <a:tcPr/>
                </a:tc>
              </a:tr>
              <a:tr h="3023005">
                <a:tc>
                  <a:txBody>
                    <a:bodyPr/>
                    <a:lstStyle/>
                    <a:p>
                      <a:pPr algn="ctr"/>
                      <a:r>
                        <a:rPr lang="en-US" dirty="0" smtClean="0"/>
                        <a:t>Application</a:t>
                      </a:r>
                      <a:endParaRPr lang="en-US" dirty="0"/>
                    </a:p>
                  </a:txBody>
                  <a:tcPr vert="vert270"/>
                </a:tc>
                <a:tc>
                  <a:txBody>
                    <a:bodyPr/>
                    <a:lstStyle/>
                    <a:p>
                      <a:pPr algn="ctr"/>
                      <a:r>
                        <a:rPr lang="en-US" sz="1600" b="1" dirty="0" smtClean="0"/>
                        <a:t>Focus</a:t>
                      </a:r>
                      <a:r>
                        <a:rPr lang="en-US" sz="1600" b="1" baseline="0" dirty="0" smtClean="0"/>
                        <a:t> on decision problems</a:t>
                      </a:r>
                      <a:endParaRPr lang="en-US" sz="1600" b="1" dirty="0" smtClean="0"/>
                    </a:p>
                    <a:p>
                      <a:pPr algn="l">
                        <a:buFont typeface="Arial"/>
                        <a:buChar char="•"/>
                      </a:pPr>
                      <a:r>
                        <a:rPr lang="en-US" sz="1600" baseline="0" dirty="0" smtClean="0"/>
                        <a:t> Theorem proving</a:t>
                      </a:r>
                    </a:p>
                    <a:p>
                      <a:pPr algn="l">
                        <a:buFont typeface="Arial"/>
                        <a:buChar char="•"/>
                      </a:pPr>
                      <a:r>
                        <a:rPr lang="en-US" sz="1600" baseline="0" dirty="0" smtClean="0"/>
                        <a:t> Hardware &amp; software verification</a:t>
                      </a:r>
                    </a:p>
                    <a:p>
                      <a:pPr algn="l">
                        <a:buFont typeface="Arial"/>
                        <a:buChar char="•"/>
                      </a:pPr>
                      <a:r>
                        <a:rPr lang="en-US" sz="1600" baseline="0" dirty="0" smtClean="0"/>
                        <a:t> Importance of </a:t>
                      </a:r>
                      <a:r>
                        <a:rPr lang="en-US" sz="1600" i="1" baseline="0" dirty="0" smtClean="0">
                          <a:solidFill>
                            <a:srgbClr val="FF0000"/>
                          </a:solidFill>
                        </a:rPr>
                        <a:t>complete</a:t>
                      </a:r>
                      <a:r>
                        <a:rPr lang="en-US" sz="1600" baseline="0" dirty="0" smtClean="0"/>
                        <a:t> solvers</a:t>
                      </a:r>
                    </a:p>
                  </a:txBody>
                  <a:tcPr anchor="ctr"/>
                </a:tc>
                <a:tc>
                  <a:txBody>
                    <a:bodyPr/>
                    <a:lstStyle/>
                    <a:p>
                      <a:pPr algn="ctr"/>
                      <a:r>
                        <a:rPr lang="en-US" sz="1600" b="1" dirty="0" smtClean="0"/>
                        <a:t>Focus</a:t>
                      </a:r>
                      <a:r>
                        <a:rPr lang="en-US" sz="1600" b="1" baseline="0" dirty="0" smtClean="0"/>
                        <a:t> on optimization</a:t>
                      </a:r>
                      <a:endParaRPr lang="en-US" sz="1600" b="1" dirty="0" smtClean="0"/>
                    </a:p>
                    <a:p>
                      <a:pPr marL="114300" indent="-114300" algn="l">
                        <a:buFont typeface="Arial"/>
                        <a:buChar char="•"/>
                      </a:pPr>
                      <a:r>
                        <a:rPr lang="en-US" sz="1600" baseline="0" dirty="0" smtClean="0"/>
                        <a:t>Scheduling, resource allocation</a:t>
                      </a:r>
                    </a:p>
                    <a:p>
                      <a:pPr marL="114300" indent="-114300" algn="l">
                        <a:buFont typeface="Arial"/>
                        <a:buChar char="•"/>
                      </a:pPr>
                      <a:r>
                        <a:rPr lang="en-US" sz="1600" baseline="0" dirty="0" smtClean="0"/>
                        <a:t> Importance of online optimization &amp; fast, </a:t>
                      </a:r>
                      <a:r>
                        <a:rPr lang="en-US" sz="1600" i="1" baseline="0" dirty="0" smtClean="0">
                          <a:solidFill>
                            <a:srgbClr val="FF0000"/>
                          </a:solidFill>
                        </a:rPr>
                        <a:t>approximate</a:t>
                      </a:r>
                      <a:r>
                        <a:rPr lang="en-US" sz="1600" baseline="0" dirty="0" smtClean="0"/>
                        <a:t> optima</a:t>
                      </a:r>
                    </a:p>
                  </a:txBody>
                  <a:tcPr anchor="ctr"/>
                </a:tc>
              </a:tr>
            </a:tbl>
          </a:graphicData>
        </a:graphic>
      </p:graphicFrame>
      <p:sp>
        <p:nvSpPr>
          <p:cNvPr id="5" name="Slide Number Placeholder 4"/>
          <p:cNvSpPr>
            <a:spLocks noGrp="1"/>
          </p:cNvSpPr>
          <p:nvPr>
            <p:ph type="sldNum" sz="quarter" idx="12"/>
          </p:nvPr>
        </p:nvSpPr>
        <p:spPr/>
        <p:txBody>
          <a:bodyPr/>
          <a:lstStyle/>
          <a:p>
            <a:fld id="{32E6F7C4-CF77-449A-8837-AC119188FB74}" type="slidenum">
              <a:rPr lang="en-US" altLang="en-US" smtClean="0"/>
              <a:pPr/>
              <a:t>75</a:t>
            </a:fld>
            <a:endParaRPr lang="en-US" altLang="en-US"/>
          </a:p>
        </p:txBody>
      </p:sp>
      <p:sp>
        <p:nvSpPr>
          <p:cNvPr id="6" name="TextBox 5"/>
          <p:cNvSpPr txBox="1"/>
          <p:nvPr/>
        </p:nvSpPr>
        <p:spPr>
          <a:xfrm>
            <a:off x="533400" y="1321713"/>
            <a:ext cx="7467600" cy="261610"/>
          </a:xfrm>
          <a:prstGeom prst="rect">
            <a:avLst/>
          </a:prstGeom>
          <a:noFill/>
        </p:spPr>
        <p:txBody>
          <a:bodyPr wrap="square" rtlCol="0">
            <a:spAutoFit/>
          </a:bodyPr>
          <a:lstStyle/>
          <a:p>
            <a:pPr algn="r"/>
            <a:r>
              <a:rPr lang="en-US" sz="1100" i="1" dirty="0" smtClean="0"/>
              <a:t>Opinion of the authors</a:t>
            </a:r>
            <a:endParaRPr lang="en-US" sz="1100" i="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SAT &amp; CP (3)</a:t>
            </a:r>
            <a:endParaRPr lang="en-US" dirty="0"/>
          </a:p>
        </p:txBody>
      </p:sp>
      <p:graphicFrame>
        <p:nvGraphicFramePr>
          <p:cNvPr id="4" name="Content Placeholder 3"/>
          <p:cNvGraphicFramePr>
            <a:graphicFrameLocks noGrp="1"/>
          </p:cNvGraphicFramePr>
          <p:nvPr>
            <p:ph idx="1"/>
          </p:nvPr>
        </p:nvGraphicFramePr>
        <p:xfrm>
          <a:off x="457200" y="2024062"/>
          <a:ext cx="8229600" cy="3614738"/>
        </p:xfrm>
        <a:graphic>
          <a:graphicData uri="http://schemas.openxmlformats.org/drawingml/2006/table">
            <a:tbl>
              <a:tblPr firstRow="1" firstCol="1" bandRow="1" bandCol="1">
                <a:tableStyleId>{8A107856-5554-42FB-B03E-39F5DBC370BA}</a:tableStyleId>
              </a:tblPr>
              <a:tblGrid>
                <a:gridCol w="609600"/>
                <a:gridCol w="3962400"/>
                <a:gridCol w="3657600"/>
              </a:tblGrid>
              <a:tr h="591733">
                <a:tc>
                  <a:txBody>
                    <a:bodyPr/>
                    <a:lstStyle/>
                    <a:p>
                      <a:endParaRPr lang="en-US" dirty="0"/>
                    </a:p>
                  </a:txBody>
                  <a:tcPr/>
                </a:tc>
                <a:tc>
                  <a:txBody>
                    <a:bodyPr/>
                    <a:lstStyle/>
                    <a:p>
                      <a:pPr algn="ctr"/>
                      <a:r>
                        <a:rPr lang="en-US" dirty="0" smtClean="0"/>
                        <a:t>SAT</a:t>
                      </a:r>
                      <a:endParaRPr lang="en-US" dirty="0"/>
                    </a:p>
                  </a:txBody>
                  <a:tcPr/>
                </a:tc>
                <a:tc>
                  <a:txBody>
                    <a:bodyPr/>
                    <a:lstStyle/>
                    <a:p>
                      <a:pPr algn="ctr"/>
                      <a:r>
                        <a:rPr lang="en-US" dirty="0" smtClean="0"/>
                        <a:t>CP</a:t>
                      </a:r>
                      <a:endParaRPr lang="en-US" dirty="0"/>
                    </a:p>
                  </a:txBody>
                  <a:tcPr/>
                </a:tc>
              </a:tr>
              <a:tr h="3023005">
                <a:tc>
                  <a:txBody>
                    <a:bodyPr/>
                    <a:lstStyle/>
                    <a:p>
                      <a:pPr algn="ctr"/>
                      <a:r>
                        <a:rPr lang="en-US" dirty="0" smtClean="0"/>
                        <a:t>Architecture</a:t>
                      </a:r>
                      <a:endParaRPr lang="en-US" dirty="0"/>
                    </a:p>
                  </a:txBody>
                  <a:tcPr vert="vert270"/>
                </a:tc>
                <a:tc>
                  <a:txBody>
                    <a:bodyPr/>
                    <a:lstStyle/>
                    <a:p>
                      <a:pPr algn="ctr"/>
                      <a:r>
                        <a:rPr lang="en-US" sz="1600" b="1" dirty="0" smtClean="0"/>
                        <a:t>Homogeneous</a:t>
                      </a:r>
                    </a:p>
                    <a:p>
                      <a:pPr algn="l">
                        <a:buFont typeface="Arial"/>
                        <a:buChar char="•"/>
                      </a:pPr>
                      <a:r>
                        <a:rPr lang="en-US" sz="1600" baseline="0" dirty="0" smtClean="0"/>
                        <a:t> Relatively small programs</a:t>
                      </a:r>
                    </a:p>
                    <a:p>
                      <a:pPr algn="l">
                        <a:buFont typeface="Arial"/>
                        <a:buChar char="•"/>
                      </a:pPr>
                      <a:r>
                        <a:rPr lang="en-US" sz="1600" baseline="0" dirty="0" smtClean="0"/>
                        <a:t> Unique type of constraints (clauses)</a:t>
                      </a:r>
                    </a:p>
                    <a:p>
                      <a:pPr marL="114300" indent="-114300" algn="l">
                        <a:buFont typeface="Arial"/>
                        <a:buChar char="•"/>
                      </a:pPr>
                      <a:r>
                        <a:rPr lang="en-US" sz="1600" baseline="0" dirty="0" smtClean="0"/>
                        <a:t>Very efficient, but hyper-specialized algorithms &amp; data structures </a:t>
                      </a:r>
                    </a:p>
                  </a:txBody>
                  <a:tcPr anchor="ctr"/>
                </a:tc>
                <a:tc>
                  <a:txBody>
                    <a:bodyPr/>
                    <a:lstStyle/>
                    <a:p>
                      <a:pPr algn="ctr"/>
                      <a:r>
                        <a:rPr lang="en-US" sz="1600" b="1" dirty="0" smtClean="0"/>
                        <a:t>Open</a:t>
                      </a:r>
                    </a:p>
                    <a:p>
                      <a:pPr marL="114300" indent="-114300" algn="l">
                        <a:buFont typeface="Arial"/>
                        <a:buChar char="•"/>
                      </a:pPr>
                      <a:r>
                        <a:rPr lang="en-US" sz="1600" baseline="0" dirty="0" smtClean="0"/>
                        <a:t>Large systems &amp; libraries</a:t>
                      </a:r>
                    </a:p>
                    <a:p>
                      <a:pPr marL="114300" indent="-114300" algn="l">
                        <a:buFont typeface="Arial"/>
                        <a:buChar char="•"/>
                      </a:pPr>
                      <a:r>
                        <a:rPr lang="en-US" sz="1600" baseline="0" dirty="0" smtClean="0"/>
                        <a:t>Open to (possibly user-defined) new constraints</a:t>
                      </a:r>
                    </a:p>
                    <a:p>
                      <a:pPr marL="114300" indent="-114300" algn="l">
                        <a:buFont typeface="Arial"/>
                        <a:buChar char="•"/>
                      </a:pPr>
                      <a:r>
                        <a:rPr lang="en-US" sz="1600" baseline="0" dirty="0" smtClean="0"/>
                        <a:t>Algorithms from OR, graph theory etc, can be easily integrated</a:t>
                      </a:r>
                    </a:p>
                  </a:txBody>
                  <a:tcPr anchor="ctr"/>
                </a:tc>
              </a:tr>
            </a:tbl>
          </a:graphicData>
        </a:graphic>
      </p:graphicFrame>
      <p:sp>
        <p:nvSpPr>
          <p:cNvPr id="5" name="Slide Number Placeholder 4"/>
          <p:cNvSpPr>
            <a:spLocks noGrp="1"/>
          </p:cNvSpPr>
          <p:nvPr>
            <p:ph type="sldNum" sz="quarter" idx="12"/>
          </p:nvPr>
        </p:nvSpPr>
        <p:spPr/>
        <p:txBody>
          <a:bodyPr/>
          <a:lstStyle/>
          <a:p>
            <a:fld id="{32E6F7C4-CF77-449A-8837-AC119188FB74}" type="slidenum">
              <a:rPr lang="en-US" altLang="en-US" smtClean="0"/>
              <a:pPr/>
              <a:t>76</a:t>
            </a:fld>
            <a:endParaRPr lang="en-US" altLang="en-US"/>
          </a:p>
        </p:txBody>
      </p:sp>
      <p:sp>
        <p:nvSpPr>
          <p:cNvPr id="6" name="TextBox 5"/>
          <p:cNvSpPr txBox="1"/>
          <p:nvPr/>
        </p:nvSpPr>
        <p:spPr>
          <a:xfrm>
            <a:off x="533400" y="1321713"/>
            <a:ext cx="7467600" cy="261610"/>
          </a:xfrm>
          <a:prstGeom prst="rect">
            <a:avLst/>
          </a:prstGeom>
          <a:noFill/>
        </p:spPr>
        <p:txBody>
          <a:bodyPr wrap="square" rtlCol="0">
            <a:spAutoFit/>
          </a:bodyPr>
          <a:lstStyle/>
          <a:p>
            <a:pPr algn="r"/>
            <a:r>
              <a:rPr lang="en-US" sz="1100" i="1" dirty="0" smtClean="0"/>
              <a:t>Opinion of the authors</a:t>
            </a:r>
            <a:endParaRPr lang="en-US" sz="1100" i="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SAT &amp; CP (4)</a:t>
            </a:r>
            <a:endParaRPr lang="en-US" dirty="0"/>
          </a:p>
        </p:txBody>
      </p:sp>
      <p:graphicFrame>
        <p:nvGraphicFramePr>
          <p:cNvPr id="4" name="Content Placeholder 3"/>
          <p:cNvGraphicFramePr>
            <a:graphicFrameLocks noGrp="1"/>
          </p:cNvGraphicFramePr>
          <p:nvPr>
            <p:ph idx="1"/>
          </p:nvPr>
        </p:nvGraphicFramePr>
        <p:xfrm>
          <a:off x="457200" y="2024062"/>
          <a:ext cx="8229600" cy="3614738"/>
        </p:xfrm>
        <a:graphic>
          <a:graphicData uri="http://schemas.openxmlformats.org/drawingml/2006/table">
            <a:tbl>
              <a:tblPr firstRow="1" firstCol="1" bandRow="1" bandCol="1">
                <a:tableStyleId>{8A107856-5554-42FB-B03E-39F5DBC370BA}</a:tableStyleId>
              </a:tblPr>
              <a:tblGrid>
                <a:gridCol w="609600"/>
                <a:gridCol w="3962400"/>
                <a:gridCol w="3657600"/>
              </a:tblGrid>
              <a:tr h="591733">
                <a:tc>
                  <a:txBody>
                    <a:bodyPr/>
                    <a:lstStyle/>
                    <a:p>
                      <a:endParaRPr lang="en-US" dirty="0"/>
                    </a:p>
                  </a:txBody>
                  <a:tcPr/>
                </a:tc>
                <a:tc>
                  <a:txBody>
                    <a:bodyPr/>
                    <a:lstStyle/>
                    <a:p>
                      <a:pPr algn="ctr"/>
                      <a:r>
                        <a:rPr lang="en-US" dirty="0" smtClean="0"/>
                        <a:t>SAT</a:t>
                      </a:r>
                      <a:endParaRPr lang="en-US" dirty="0"/>
                    </a:p>
                  </a:txBody>
                  <a:tcPr/>
                </a:tc>
                <a:tc>
                  <a:txBody>
                    <a:bodyPr/>
                    <a:lstStyle/>
                    <a:p>
                      <a:pPr algn="ctr"/>
                      <a:r>
                        <a:rPr lang="en-US" dirty="0" smtClean="0"/>
                        <a:t>CP</a:t>
                      </a:r>
                      <a:endParaRPr lang="en-US" dirty="0"/>
                    </a:p>
                  </a:txBody>
                  <a:tcPr/>
                </a:tc>
              </a:tr>
              <a:tr h="3023005">
                <a:tc>
                  <a:txBody>
                    <a:bodyPr/>
                    <a:lstStyle/>
                    <a:p>
                      <a:pPr algn="ctr"/>
                      <a:r>
                        <a:rPr lang="en-US" dirty="0" smtClean="0"/>
                        <a:t>Evolution</a:t>
                      </a:r>
                      <a:endParaRPr lang="en-US" dirty="0"/>
                    </a:p>
                  </a:txBody>
                  <a:tcPr vert="vert270"/>
                </a:tc>
                <a:tc>
                  <a:txBody>
                    <a:bodyPr/>
                    <a:lstStyle/>
                    <a:p>
                      <a:pPr algn="ctr"/>
                      <a:r>
                        <a:rPr lang="en-US" sz="1600" b="1" dirty="0" smtClean="0"/>
                        <a:t>Bottom-up</a:t>
                      </a:r>
                      <a:r>
                        <a:rPr lang="en-US" sz="1600" b="1" baseline="0" dirty="0" smtClean="0"/>
                        <a:t> approach</a:t>
                      </a:r>
                      <a:endParaRPr lang="en-US" sz="1600" b="1" dirty="0" smtClean="0"/>
                    </a:p>
                    <a:p>
                      <a:pPr algn="l">
                        <a:buFont typeface="Arial"/>
                        <a:buChar char="•"/>
                      </a:pPr>
                      <a:r>
                        <a:rPr lang="en-US" sz="1600" baseline="0" dirty="0" smtClean="0"/>
                        <a:t> Incremental improvements of established state-of-the-art DPLL</a:t>
                      </a:r>
                    </a:p>
                    <a:p>
                      <a:pPr algn="l">
                        <a:buFont typeface="Arial"/>
                        <a:buChar char="•"/>
                      </a:pPr>
                      <a:r>
                        <a:rPr lang="en-US" sz="1600" baseline="0" dirty="0" smtClean="0"/>
                        <a:t> Little room for exotic proposals</a:t>
                      </a:r>
                    </a:p>
                    <a:p>
                      <a:pPr algn="ctr">
                        <a:spcBef>
                          <a:spcPts val="1200"/>
                        </a:spcBef>
                      </a:pPr>
                      <a:r>
                        <a:rPr lang="en-US" sz="1600" b="1" dirty="0" smtClean="0"/>
                        <a:t>Good</a:t>
                      </a:r>
                      <a:r>
                        <a:rPr lang="en-US" sz="1600" b="1" baseline="0" dirty="0" smtClean="0"/>
                        <a:t> measurability of progress</a:t>
                      </a:r>
                      <a:endParaRPr lang="en-US" sz="1600" b="1" dirty="0" smtClean="0"/>
                    </a:p>
                    <a:p>
                      <a:pPr algn="l">
                        <a:buFont typeface="Arial"/>
                        <a:buChar char="•"/>
                      </a:pPr>
                      <a:r>
                        <a:rPr lang="en-US" sz="1600" dirty="0" smtClean="0"/>
                        <a:t> Large</a:t>
                      </a:r>
                      <a:r>
                        <a:rPr lang="en-US" sz="1600" baseline="0" dirty="0" smtClean="0"/>
                        <a:t> set of industrial CNF instances</a:t>
                      </a:r>
                    </a:p>
                    <a:p>
                      <a:pPr algn="l">
                        <a:buFont typeface="Arial"/>
                        <a:buChar char="•"/>
                      </a:pPr>
                      <a:r>
                        <a:rPr lang="en-US" sz="1600" baseline="0" dirty="0" smtClean="0"/>
                        <a:t> Successful annual competition</a:t>
                      </a:r>
                    </a:p>
                    <a:p>
                      <a:pPr algn="l">
                        <a:buFont typeface="Arial"/>
                        <a:buChar char="•"/>
                      </a:pPr>
                      <a:r>
                        <a:rPr lang="en-US" sz="1600" baseline="0" dirty="0" smtClean="0"/>
                        <a:t> State-of-the-art methods well identified</a:t>
                      </a:r>
                      <a:endParaRPr lang="en-US" sz="1600" dirty="0"/>
                    </a:p>
                  </a:txBody>
                  <a:tcPr anchor="ctr"/>
                </a:tc>
                <a:tc>
                  <a:txBody>
                    <a:bodyPr/>
                    <a:lstStyle/>
                    <a:p>
                      <a:pPr algn="ctr"/>
                      <a:r>
                        <a:rPr lang="en-US" sz="1600" b="1" dirty="0" smtClean="0"/>
                        <a:t>Top-down approach</a:t>
                      </a:r>
                    </a:p>
                    <a:p>
                      <a:pPr algn="l">
                        <a:buFont typeface="Arial"/>
                        <a:buChar char="•"/>
                      </a:pPr>
                      <a:r>
                        <a:rPr lang="en-US" sz="1600" baseline="0" dirty="0" smtClean="0"/>
                        <a:t> Large set of algorithms provided</a:t>
                      </a:r>
                    </a:p>
                    <a:p>
                      <a:pPr algn="l">
                        <a:buFont typeface="Arial"/>
                        <a:buChar char="•"/>
                      </a:pPr>
                      <a:r>
                        <a:rPr lang="en-US" sz="1600" baseline="0" dirty="0" smtClean="0"/>
                        <a:t> No disciplined approach to integrate new algorithms in state-of-the-art</a:t>
                      </a:r>
                    </a:p>
                    <a:p>
                      <a:pPr algn="ctr">
                        <a:spcBef>
                          <a:spcPts val="1200"/>
                        </a:spcBef>
                      </a:pPr>
                      <a:r>
                        <a:rPr lang="en-US" sz="1600" b="1" baseline="0" dirty="0" smtClean="0"/>
                        <a:t>Poor measurability of progress</a:t>
                      </a:r>
                    </a:p>
                    <a:p>
                      <a:pPr algn="l">
                        <a:buFont typeface="Arial"/>
                        <a:buChar char="•"/>
                      </a:pPr>
                      <a:r>
                        <a:rPr lang="en-US" sz="1600" baseline="0" dirty="0" smtClean="0"/>
                        <a:t> no problem definition format</a:t>
                      </a:r>
                    </a:p>
                    <a:p>
                      <a:pPr algn="l">
                        <a:buFont typeface="Arial"/>
                        <a:buChar char="•"/>
                      </a:pPr>
                      <a:r>
                        <a:rPr lang="en-US" sz="1600" baseline="0" dirty="0" smtClean="0"/>
                        <a:t> comparing performance of non-tuned solvers is considered meaningless</a:t>
                      </a:r>
                      <a:endParaRPr lang="en-US" sz="1600" dirty="0"/>
                    </a:p>
                  </a:txBody>
                  <a:tcPr anchor="ctr"/>
                </a:tc>
              </a:tr>
            </a:tbl>
          </a:graphicData>
        </a:graphic>
      </p:graphicFrame>
      <p:cxnSp>
        <p:nvCxnSpPr>
          <p:cNvPr id="6" name="Straight Connector 5"/>
          <p:cNvCxnSpPr/>
          <p:nvPr/>
        </p:nvCxnSpPr>
        <p:spPr>
          <a:xfrm>
            <a:off x="1447800" y="4189412"/>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57800" y="4189412"/>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32E6F7C4-CF77-449A-8837-AC119188FB74}" type="slidenum">
              <a:rPr lang="en-US" altLang="en-US" smtClean="0"/>
              <a:pPr/>
              <a:t>77</a:t>
            </a:fld>
            <a:endParaRPr lang="en-US" altLang="en-US"/>
          </a:p>
        </p:txBody>
      </p:sp>
      <p:sp>
        <p:nvSpPr>
          <p:cNvPr id="9" name="TextBox 8"/>
          <p:cNvSpPr txBox="1"/>
          <p:nvPr/>
        </p:nvSpPr>
        <p:spPr>
          <a:xfrm>
            <a:off x="533400" y="1321713"/>
            <a:ext cx="7467600" cy="261610"/>
          </a:xfrm>
          <a:prstGeom prst="rect">
            <a:avLst/>
          </a:prstGeom>
          <a:noFill/>
        </p:spPr>
        <p:txBody>
          <a:bodyPr wrap="square" rtlCol="0">
            <a:spAutoFit/>
          </a:bodyPr>
          <a:lstStyle/>
          <a:p>
            <a:pPr algn="r"/>
            <a:r>
              <a:rPr lang="en-US" sz="1100" i="1" dirty="0" smtClean="0"/>
              <a:t>Opinion of the authors</a:t>
            </a:r>
            <a:endParaRPr lang="en-US" sz="1100"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SAT &amp; CP</a:t>
            </a:r>
            <a:endParaRPr lang="en-US" dirty="0"/>
          </a:p>
        </p:txBody>
      </p:sp>
      <p:sp>
        <p:nvSpPr>
          <p:cNvPr id="3" name="Content Placeholder 2"/>
          <p:cNvSpPr>
            <a:spLocks noGrp="1"/>
          </p:cNvSpPr>
          <p:nvPr>
            <p:ph idx="1"/>
          </p:nvPr>
        </p:nvSpPr>
        <p:spPr/>
        <p:txBody>
          <a:bodyPr/>
          <a:lstStyle/>
          <a:p>
            <a:r>
              <a:rPr lang="en-US" sz="2000" dirty="0" smtClean="0"/>
              <a:t>CP should develop more</a:t>
            </a:r>
          </a:p>
          <a:p>
            <a:pPr lvl="1"/>
            <a:r>
              <a:rPr lang="en-US" sz="1600" dirty="0" smtClean="0"/>
              <a:t>General-purpose algorithms</a:t>
            </a:r>
          </a:p>
          <a:p>
            <a:pPr lvl="1"/>
            <a:r>
              <a:rPr lang="en-US" sz="1600" dirty="0" smtClean="0"/>
              <a:t>More robust heuristics and </a:t>
            </a:r>
          </a:p>
          <a:p>
            <a:pPr lvl="1"/>
            <a:r>
              <a:rPr lang="en-US" sz="1600" dirty="0" smtClean="0"/>
              <a:t>More powerful learning mechanisms (inspired by SAT)</a:t>
            </a:r>
          </a:p>
          <a:p>
            <a:r>
              <a:rPr lang="en-US" sz="2000" dirty="0" smtClean="0"/>
              <a:t>SAT</a:t>
            </a:r>
          </a:p>
          <a:p>
            <a:pPr lvl="1"/>
            <a:r>
              <a:rPr lang="en-US" sz="1600" dirty="0" smtClean="0"/>
              <a:t>Emergence of </a:t>
            </a:r>
            <a:r>
              <a:rPr lang="en-US" sz="1600" dirty="0" err="1" smtClean="0"/>
              <a:t>Satisfiability</a:t>
            </a:r>
            <a:r>
              <a:rPr lang="en-US" sz="1600" dirty="0" smtClean="0"/>
              <a:t> Modulo Theories (SMT, DPLL(T)) and other forms of constraints require a more general-purpose architecture (inspired by CP)</a:t>
            </a:r>
          </a:p>
          <a:p>
            <a:endParaRPr lang="en-US" sz="2000" dirty="0" smtClean="0"/>
          </a:p>
        </p:txBody>
      </p:sp>
      <p:pic>
        <p:nvPicPr>
          <p:cNvPr id="4" name="Picture 3"/>
          <p:cNvPicPr>
            <a:picLocks noChangeAspect="1"/>
          </p:cNvPicPr>
          <p:nvPr/>
        </p:nvPicPr>
        <p:blipFill>
          <a:blip r:embed="rId2"/>
          <a:stretch>
            <a:fillRect/>
          </a:stretch>
        </p:blipFill>
        <p:spPr>
          <a:xfrm>
            <a:off x="2275840" y="4114800"/>
            <a:ext cx="4658360" cy="1803400"/>
          </a:xfrm>
          <a:prstGeom prst="rect">
            <a:avLst/>
          </a:prstGeom>
        </p:spPr>
      </p:pic>
      <p:sp>
        <p:nvSpPr>
          <p:cNvPr id="5" name="TextBox 4"/>
          <p:cNvSpPr txBox="1"/>
          <p:nvPr/>
        </p:nvSpPr>
        <p:spPr>
          <a:xfrm>
            <a:off x="2667000" y="5334000"/>
            <a:ext cx="685800" cy="369332"/>
          </a:xfrm>
          <a:prstGeom prst="rect">
            <a:avLst/>
          </a:prstGeom>
          <a:noFill/>
        </p:spPr>
        <p:txBody>
          <a:bodyPr wrap="square" rtlCol="0">
            <a:spAutoFit/>
          </a:bodyPr>
          <a:lstStyle/>
          <a:p>
            <a:r>
              <a:rPr lang="en-US" dirty="0" smtClean="0"/>
              <a:t>SAT</a:t>
            </a:r>
            <a:endParaRPr lang="en-US" dirty="0"/>
          </a:p>
        </p:txBody>
      </p:sp>
      <p:sp>
        <p:nvSpPr>
          <p:cNvPr id="6" name="TextBox 5"/>
          <p:cNvSpPr txBox="1"/>
          <p:nvPr/>
        </p:nvSpPr>
        <p:spPr>
          <a:xfrm>
            <a:off x="6477000" y="4278868"/>
            <a:ext cx="685800" cy="369332"/>
          </a:xfrm>
          <a:prstGeom prst="rect">
            <a:avLst/>
          </a:prstGeom>
          <a:noFill/>
        </p:spPr>
        <p:txBody>
          <a:bodyPr wrap="square" rtlCol="0">
            <a:spAutoFit/>
          </a:bodyPr>
          <a:lstStyle/>
          <a:p>
            <a:r>
              <a:rPr lang="en-US" dirty="0" smtClean="0"/>
              <a:t>CP</a:t>
            </a:r>
            <a:endParaRPr lang="en-US" dirty="0"/>
          </a:p>
        </p:txBody>
      </p:sp>
      <p:sp>
        <p:nvSpPr>
          <p:cNvPr id="7" name="Slide Number Placeholder 6"/>
          <p:cNvSpPr>
            <a:spLocks noGrp="1"/>
          </p:cNvSpPr>
          <p:nvPr>
            <p:ph type="sldNum" sz="quarter" idx="12"/>
          </p:nvPr>
        </p:nvSpPr>
        <p:spPr/>
        <p:txBody>
          <a:bodyPr/>
          <a:lstStyle/>
          <a:p>
            <a:fld id="{32E6F7C4-CF77-449A-8837-AC119188FB74}" type="slidenum">
              <a:rPr lang="en-US" altLang="en-US" smtClean="0"/>
              <a:pPr/>
              <a:t>78</a:t>
            </a:fld>
            <a:endParaRPr lang="en-US"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lstStyle/>
          <a:p>
            <a:r>
              <a:rPr lang="en-US" sz="2000" dirty="0" err="1" smtClean="0"/>
              <a:t>Lintao</a:t>
            </a:r>
            <a:r>
              <a:rPr lang="en-US" sz="2000" dirty="0" smtClean="0"/>
              <a:t> Zhang’s homepage</a:t>
            </a:r>
          </a:p>
          <a:p>
            <a:pPr lvl="1"/>
            <a:r>
              <a:rPr lang="en-US" sz="1600" dirty="0" smtClean="0">
                <a:hlinkClick r:id="rId2"/>
              </a:rPr>
              <a:t>http://research.microsoft.com/en-us/people/lintaoz/</a:t>
            </a:r>
            <a:endParaRPr lang="en-US" sz="1600" dirty="0" smtClean="0"/>
          </a:p>
          <a:p>
            <a:r>
              <a:rPr lang="en-US" sz="2000" dirty="0" err="1" smtClean="0"/>
              <a:t>ZChaff@Princeton</a:t>
            </a:r>
            <a:endParaRPr lang="en-US" sz="2000" dirty="0" smtClean="0"/>
          </a:p>
          <a:p>
            <a:pPr lvl="1"/>
            <a:r>
              <a:rPr lang="en-US" sz="1600" dirty="0" smtClean="0">
                <a:hlinkClick r:id="rId3"/>
              </a:rPr>
              <a:t>http://www.princeton.edu/~chaff/zchaff.html</a:t>
            </a:r>
            <a:endParaRPr lang="en-US" sz="1600" dirty="0" smtClean="0"/>
          </a:p>
          <a:p>
            <a:r>
              <a:rPr lang="en-US" sz="2000" dirty="0" err="1" smtClean="0"/>
              <a:t>MiniSAT</a:t>
            </a:r>
            <a:r>
              <a:rPr lang="en-US" sz="2000" dirty="0" smtClean="0"/>
              <a:t> project</a:t>
            </a:r>
          </a:p>
          <a:p>
            <a:pPr lvl="1"/>
            <a:r>
              <a:rPr lang="en-US" sz="1600" dirty="0" smtClean="0">
                <a:hlinkClick r:id="rId4"/>
              </a:rPr>
              <a:t>http://minisat.se/</a:t>
            </a:r>
            <a:endParaRPr lang="en-US" sz="1600" dirty="0" smtClean="0"/>
          </a:p>
          <a:p>
            <a:r>
              <a:rPr lang="en-US" sz="2000" dirty="0" smtClean="0"/>
              <a:t>SAT Competition</a:t>
            </a:r>
          </a:p>
          <a:p>
            <a:pPr lvl="1"/>
            <a:r>
              <a:rPr lang="en-US" sz="1600" dirty="0" smtClean="0">
                <a:hlinkClick r:id="rId5"/>
              </a:rPr>
              <a:t>http://www.satcompetition.org/</a:t>
            </a:r>
            <a:endParaRPr lang="en-US" sz="1600" dirty="0" smtClean="0"/>
          </a:p>
          <a:p>
            <a:r>
              <a:rPr lang="en-US" sz="2000" dirty="0" smtClean="0"/>
              <a:t>People working at SAT/CP boundary</a:t>
            </a:r>
          </a:p>
          <a:p>
            <a:pPr lvl="1"/>
            <a:r>
              <a:rPr lang="en-US" sz="2000" dirty="0" err="1" smtClean="0"/>
              <a:t>Fahiem</a:t>
            </a:r>
            <a:r>
              <a:rPr lang="en-US" sz="2000" dirty="0" smtClean="0"/>
              <a:t> Bacchus (</a:t>
            </a:r>
            <a:r>
              <a:rPr lang="en-US" sz="2000" dirty="0" smtClean="0">
                <a:hlinkClick r:id="rId6"/>
              </a:rPr>
              <a:t>http://www.cs.toronto.edu/~fbacchus/</a:t>
            </a:r>
            <a:r>
              <a:rPr lang="en-US" sz="2000" dirty="0" smtClean="0"/>
              <a:t>)</a:t>
            </a:r>
          </a:p>
          <a:p>
            <a:pPr lvl="1"/>
            <a:endParaRPr lang="en-US" sz="2000" dirty="0"/>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79</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Combinational Equivalence Checking to SAT</a:t>
            </a:r>
            <a:endParaRPr lang="en-US" dirty="0"/>
          </a:p>
        </p:txBody>
      </p:sp>
      <p:pic>
        <p:nvPicPr>
          <p:cNvPr id="4" name="Picture 3"/>
          <p:cNvPicPr>
            <a:picLocks noChangeAspect="1"/>
          </p:cNvPicPr>
          <p:nvPr/>
        </p:nvPicPr>
        <p:blipFill>
          <a:blip r:embed="rId2"/>
          <a:srcRect r="4716" b="42927"/>
          <a:stretch>
            <a:fillRect/>
          </a:stretch>
        </p:blipFill>
        <p:spPr>
          <a:xfrm>
            <a:off x="1422400" y="1676400"/>
            <a:ext cx="5542273" cy="2674643"/>
          </a:xfrm>
          <a:prstGeom prst="rect">
            <a:avLst/>
          </a:prstGeom>
        </p:spPr>
      </p:pic>
      <p:sp>
        <p:nvSpPr>
          <p:cNvPr id="5" name="Slide Number Placeholder 4"/>
          <p:cNvSpPr>
            <a:spLocks noGrp="1"/>
          </p:cNvSpPr>
          <p:nvPr>
            <p:ph type="sldNum" sz="quarter" idx="12"/>
          </p:nvPr>
        </p:nvSpPr>
        <p:spPr/>
        <p:txBody>
          <a:bodyPr/>
          <a:lstStyle/>
          <a:p>
            <a:fld id="{32E6F7C4-CF77-449A-8837-AC119188FB74}" type="slidenum">
              <a:rPr lang="en-US" altLang="en-US" smtClean="0"/>
              <a:pPr/>
              <a:t>8</a:t>
            </a:fld>
            <a:endParaRPr lang="en-US" altLang="en-US"/>
          </a:p>
        </p:txBody>
      </p:sp>
      <p:sp>
        <p:nvSpPr>
          <p:cNvPr id="7" name="TextBox 6"/>
          <p:cNvSpPr txBox="1"/>
          <p:nvPr/>
        </p:nvSpPr>
        <p:spPr>
          <a:xfrm>
            <a:off x="1371600" y="4667310"/>
            <a:ext cx="5486400" cy="400110"/>
          </a:xfrm>
          <a:prstGeom prst="rect">
            <a:avLst/>
          </a:prstGeom>
          <a:noFill/>
        </p:spPr>
        <p:txBody>
          <a:bodyPr wrap="square" rtlCol="0">
            <a:spAutoFit/>
          </a:bodyPr>
          <a:lstStyle/>
          <a:p>
            <a:r>
              <a:rPr lang="en-US" sz="2000" dirty="0" smtClean="0"/>
              <a:t>(</a:t>
            </a:r>
            <a:r>
              <a:rPr lang="en-US" sz="2000" dirty="0" err="1" smtClean="0"/>
              <a:t>a</a:t>
            </a:r>
            <a:r>
              <a:rPr lang="en-US" sz="2000" dirty="0" err="1" smtClean="0">
                <a:sym typeface="Symbol"/>
              </a:rPr>
              <a:t>d</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b</a:t>
            </a:r>
            <a:r>
              <a:rPr lang="en-US" sz="2000" dirty="0" err="1" smtClean="0">
                <a:sym typeface="Symbol"/>
              </a:rPr>
              <a:t>d</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bd</a:t>
            </a:r>
            <a:r>
              <a:rPr lang="en-US" sz="2000" dirty="0" smtClean="0">
                <a:latin typeface="ＭＳ ゴシック"/>
                <a:ea typeface="ＭＳ ゴシック"/>
                <a:cs typeface="ＭＳ ゴシック"/>
              </a:rPr>
              <a:t>)</a:t>
            </a:r>
            <a:endParaRPr lang="en-US" sz="2000" dirty="0" smtClean="0"/>
          </a:p>
        </p:txBody>
      </p:sp>
      <p:sp>
        <p:nvSpPr>
          <p:cNvPr id="8" name="TextBox 7"/>
          <p:cNvSpPr txBox="1"/>
          <p:nvPr/>
        </p:nvSpPr>
        <p:spPr>
          <a:xfrm>
            <a:off x="1371600" y="4972110"/>
            <a:ext cx="5486400" cy="400110"/>
          </a:xfrm>
          <a:prstGeom prst="rect">
            <a:avLst/>
          </a:prstGeom>
          <a:noFill/>
        </p:spPr>
        <p:txBody>
          <a:bodyPr wrap="square" rtlCol="0">
            <a:spAutoFit/>
          </a:bodyPr>
          <a:lstStyle/>
          <a:p>
            <a:r>
              <a:rPr lang="en-US" sz="2000" dirty="0" smtClean="0"/>
              <a:t>(</a:t>
            </a:r>
            <a:r>
              <a:rPr lang="en-US" sz="2000" dirty="0" err="1" smtClean="0">
                <a:sym typeface="Symbol"/>
              </a:rPr>
              <a:t></a:t>
            </a:r>
            <a:r>
              <a:rPr lang="en-US" sz="2000" dirty="0" err="1" smtClean="0"/>
              <a:t>a</a:t>
            </a:r>
            <a:r>
              <a:rPr lang="en-US" sz="2000" dirty="0" err="1" smtClean="0">
                <a:sym typeface="Symbol"/>
              </a:rPr>
              <a:t>e</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(b</a:t>
            </a:r>
            <a:r>
              <a:rPr lang="en-US" sz="2000" dirty="0" err="1" smtClean="0">
                <a:sym typeface="Symbol"/>
              </a:rPr>
              <a:t>e</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a:t>
            </a:r>
            <a:r>
              <a:rPr lang="en-US" sz="2000" dirty="0" err="1" smtClean="0">
                <a:sym typeface="Symbol"/>
              </a:rPr>
              <a:t>be</a:t>
            </a:r>
            <a:r>
              <a:rPr lang="en-US" sz="2000" dirty="0" smtClean="0">
                <a:latin typeface="ＭＳ ゴシック"/>
                <a:ea typeface="ＭＳ ゴシック"/>
                <a:cs typeface="ＭＳ ゴシック"/>
              </a:rPr>
              <a:t>)</a:t>
            </a:r>
            <a:endParaRPr lang="en-US" sz="2000" dirty="0" smtClean="0"/>
          </a:p>
        </p:txBody>
      </p:sp>
      <p:sp>
        <p:nvSpPr>
          <p:cNvPr id="9" name="TextBox 8"/>
          <p:cNvSpPr txBox="1"/>
          <p:nvPr/>
        </p:nvSpPr>
        <p:spPr>
          <a:xfrm>
            <a:off x="1371600" y="4343400"/>
            <a:ext cx="5486400" cy="400110"/>
          </a:xfrm>
          <a:prstGeom prst="rect">
            <a:avLst/>
          </a:prstGeom>
          <a:noFill/>
        </p:spPr>
        <p:txBody>
          <a:bodyPr wrap="square" rtlCol="0">
            <a:spAutoFit/>
          </a:bodyPr>
          <a:lstStyle/>
          <a:p>
            <a:r>
              <a:rPr lang="en-US" sz="2000" dirty="0" smtClean="0"/>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a:t>
            </a:r>
            <a:r>
              <a:rPr lang="en-US" sz="2000" dirty="0" err="1" smtClean="0">
                <a:sym typeface="Symbol"/>
              </a:rPr>
              <a:t>bc</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a:t>
            </a:r>
            <a:r>
              <a:rPr lang="en-US" sz="2000" dirty="0" err="1" smtClean="0"/>
              <a:t>a</a:t>
            </a:r>
            <a:r>
              <a:rPr lang="en-US" sz="2000" dirty="0" err="1" smtClean="0">
                <a:sym typeface="Symbol"/>
              </a:rPr>
              <a:t>bc</a:t>
            </a:r>
            <a:r>
              <a:rPr lang="en-US" sz="2000" dirty="0" smtClean="0">
                <a:latin typeface="ＭＳ ゴシック"/>
                <a:ea typeface="ＭＳ ゴシック"/>
                <a:cs typeface="ＭＳ ゴシック"/>
              </a:rPr>
              <a:t>)</a:t>
            </a:r>
            <a:endParaRPr lang="en-US" sz="2000" dirty="0" smtClean="0"/>
          </a:p>
        </p:txBody>
      </p:sp>
      <p:sp>
        <p:nvSpPr>
          <p:cNvPr id="10" name="TextBox 9"/>
          <p:cNvSpPr txBox="1"/>
          <p:nvPr/>
        </p:nvSpPr>
        <p:spPr>
          <a:xfrm>
            <a:off x="1371600" y="5276910"/>
            <a:ext cx="5486400" cy="400110"/>
          </a:xfrm>
          <a:prstGeom prst="rect">
            <a:avLst/>
          </a:prstGeom>
          <a:noFill/>
        </p:spPr>
        <p:txBody>
          <a:bodyPr wrap="square" rtlCol="0">
            <a:spAutoFit/>
          </a:bodyPr>
          <a:lstStyle/>
          <a:p>
            <a:r>
              <a:rPr lang="en-US" sz="2000" dirty="0" smtClean="0"/>
              <a:t>(</a:t>
            </a:r>
            <a:r>
              <a:rPr lang="en-US" sz="2000" dirty="0" err="1" smtClean="0">
                <a:sym typeface="Symbol"/>
              </a:rPr>
              <a:t>df</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(e</a:t>
            </a:r>
            <a:r>
              <a:rPr lang="en-US" sz="2000" dirty="0" err="1" smtClean="0">
                <a:sym typeface="Symbol"/>
              </a:rPr>
              <a:t>f</a:t>
            </a:r>
            <a:r>
              <a:rPr lang="en-US" sz="2000" dirty="0" err="1" smtClean="0">
                <a:latin typeface="ＭＳ ゴシック"/>
                <a:ea typeface="ＭＳ ゴシック"/>
                <a:cs typeface="ＭＳ ゴシック"/>
                <a:sym typeface="Symbol"/>
              </a:rPr>
              <a:t>)</a:t>
            </a:r>
            <a:r>
              <a:rPr lang="en-US" sz="2000" dirty="0" err="1" smtClean="0">
                <a:sym typeface="Symbol"/>
              </a:rPr>
              <a:t></a:t>
            </a:r>
            <a:r>
              <a:rPr lang="en-US" sz="2000" dirty="0" err="1" smtClean="0"/>
              <a:t>(</a:t>
            </a:r>
            <a:r>
              <a:rPr lang="en-US" sz="2000" dirty="0" err="1" smtClean="0">
                <a:sym typeface="Symbol"/>
              </a:rPr>
              <a:t>def</a:t>
            </a:r>
            <a:r>
              <a:rPr lang="en-US" sz="2000" dirty="0" smtClean="0">
                <a:latin typeface="ＭＳ ゴシック"/>
                <a:ea typeface="ＭＳ ゴシック"/>
                <a:cs typeface="ＭＳ ゴシック"/>
              </a:rPr>
              <a:t>)</a:t>
            </a:r>
            <a:endParaRPr lang="en-US" sz="2000" dirty="0" smtClean="0"/>
          </a:p>
        </p:txBody>
      </p:sp>
      <p:sp>
        <p:nvSpPr>
          <p:cNvPr id="11" name="TextBox 10"/>
          <p:cNvSpPr txBox="1"/>
          <p:nvPr/>
        </p:nvSpPr>
        <p:spPr>
          <a:xfrm>
            <a:off x="1371600" y="5581710"/>
            <a:ext cx="5486400" cy="400110"/>
          </a:xfrm>
          <a:prstGeom prst="rect">
            <a:avLst/>
          </a:prstGeom>
          <a:noFill/>
        </p:spPr>
        <p:txBody>
          <a:bodyPr wrap="square" rtlCol="0">
            <a:spAutoFit/>
          </a:bodyPr>
          <a:lstStyle/>
          <a:p>
            <a:r>
              <a:rPr lang="en-US" sz="2000" dirty="0" smtClean="0"/>
              <a:t>(</a:t>
            </a:r>
            <a:r>
              <a:rPr lang="en-US" sz="2000" dirty="0" err="1" smtClean="0">
                <a:sym typeface="Symbol"/>
              </a:rPr>
              <a:t>cfg</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(c</a:t>
            </a:r>
            <a:r>
              <a:rPr lang="en-US" sz="2000" dirty="0" err="1" smtClean="0">
                <a:sym typeface="Symbol"/>
              </a:rPr>
              <a:t>fg</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(c</a:t>
            </a:r>
            <a:r>
              <a:rPr lang="en-US" sz="2000" dirty="0" err="1" smtClean="0">
                <a:sym typeface="Symbol"/>
              </a:rPr>
              <a:t>fg</a:t>
            </a:r>
            <a:r>
              <a:rPr lang="en-US" sz="2000" dirty="0" err="1" smtClean="0">
                <a:latin typeface="ＭＳ ゴシック"/>
                <a:ea typeface="ＭＳ ゴシック"/>
                <a:cs typeface="ＭＳ ゴシック"/>
              </a:rPr>
              <a:t>)</a:t>
            </a:r>
            <a:r>
              <a:rPr lang="en-US" sz="2000" dirty="0" err="1" smtClean="0">
                <a:sym typeface="Symbol"/>
              </a:rPr>
              <a:t></a:t>
            </a:r>
            <a:r>
              <a:rPr lang="en-US" sz="2000" dirty="0" err="1" smtClean="0"/>
              <a:t>(</a:t>
            </a:r>
            <a:r>
              <a:rPr lang="en-US" sz="2000" dirty="0" err="1" smtClean="0">
                <a:sym typeface="Symbol"/>
              </a:rPr>
              <a:t>cfg</a:t>
            </a:r>
            <a:r>
              <a:rPr lang="en-US" sz="2000" dirty="0" smtClean="0">
                <a:latin typeface="ＭＳ ゴシック"/>
                <a:ea typeface="ＭＳ ゴシック"/>
                <a:cs typeface="ＭＳ ゴシック"/>
              </a:rPr>
              <a:t>)</a:t>
            </a:r>
            <a:endParaRPr lang="en-US" sz="2000" dirty="0" smtClean="0"/>
          </a:p>
        </p:txBody>
      </p:sp>
      <p:sp>
        <p:nvSpPr>
          <p:cNvPr id="12" name="TextBox 11"/>
          <p:cNvSpPr txBox="1"/>
          <p:nvPr/>
        </p:nvSpPr>
        <p:spPr>
          <a:xfrm>
            <a:off x="1371600" y="5867400"/>
            <a:ext cx="5486400" cy="400110"/>
          </a:xfrm>
          <a:prstGeom prst="rect">
            <a:avLst/>
          </a:prstGeom>
          <a:noFill/>
        </p:spPr>
        <p:txBody>
          <a:bodyPr wrap="square" rtlCol="0">
            <a:spAutoFit/>
          </a:bodyPr>
          <a:lstStyle/>
          <a:p>
            <a:r>
              <a:rPr lang="en-US" sz="2000" dirty="0" smtClean="0"/>
              <a:t>(</a:t>
            </a:r>
            <a:r>
              <a:rPr lang="en-US" sz="2000" dirty="0" err="1" smtClean="0">
                <a:sym typeface="Symbol"/>
              </a:rPr>
              <a:t>g</a:t>
            </a:r>
            <a:r>
              <a:rPr lang="en-US" sz="2000" dirty="0" smtClean="0">
                <a:latin typeface="ＭＳ ゴシック"/>
                <a:ea typeface="ＭＳ ゴシック"/>
                <a:cs typeface="ＭＳ ゴシック"/>
              </a:rPr>
              <a:t>)</a:t>
            </a:r>
            <a:endParaRPr lang="en-US" sz="2000" dirty="0" smtClean="0"/>
          </a:p>
        </p:txBody>
      </p:sp>
      <p:sp>
        <p:nvSpPr>
          <p:cNvPr id="13" name="TextBox 12"/>
          <p:cNvSpPr txBox="1"/>
          <p:nvPr/>
        </p:nvSpPr>
        <p:spPr>
          <a:xfrm>
            <a:off x="6172200" y="2740223"/>
            <a:ext cx="838200" cy="307777"/>
          </a:xfrm>
          <a:prstGeom prst="rect">
            <a:avLst/>
          </a:prstGeom>
          <a:noFill/>
        </p:spPr>
        <p:txBody>
          <a:bodyPr wrap="square" rtlCol="0">
            <a:spAutoFit/>
          </a:bodyPr>
          <a:lstStyle/>
          <a:p>
            <a:r>
              <a:rPr lang="en-US" sz="1400" dirty="0" smtClean="0"/>
              <a:t>XOR</a:t>
            </a:r>
            <a:endParaRPr lang="en-US" sz="1400" dirty="0"/>
          </a:p>
        </p:txBody>
      </p:sp>
      <p:sp>
        <p:nvSpPr>
          <p:cNvPr id="14" name="TextBox 13"/>
          <p:cNvSpPr txBox="1"/>
          <p:nvPr/>
        </p:nvSpPr>
        <p:spPr>
          <a:xfrm>
            <a:off x="4572000" y="1978223"/>
            <a:ext cx="838200" cy="307777"/>
          </a:xfrm>
          <a:prstGeom prst="rect">
            <a:avLst/>
          </a:prstGeom>
          <a:noFill/>
        </p:spPr>
        <p:txBody>
          <a:bodyPr wrap="square" rtlCol="0">
            <a:spAutoFit/>
          </a:bodyPr>
          <a:lstStyle/>
          <a:p>
            <a:r>
              <a:rPr lang="en-US" sz="1400" dirty="0" smtClean="0"/>
              <a:t>XOR</a:t>
            </a:r>
            <a:endParaRPr lang="en-US" sz="1400" dirty="0"/>
          </a:p>
        </p:txBody>
      </p:sp>
      <p:sp>
        <p:nvSpPr>
          <p:cNvPr id="15" name="TextBox 14"/>
          <p:cNvSpPr txBox="1"/>
          <p:nvPr/>
        </p:nvSpPr>
        <p:spPr>
          <a:xfrm>
            <a:off x="3352800" y="2816423"/>
            <a:ext cx="838200" cy="307777"/>
          </a:xfrm>
          <a:prstGeom prst="rect">
            <a:avLst/>
          </a:prstGeom>
          <a:noFill/>
        </p:spPr>
        <p:txBody>
          <a:bodyPr wrap="square" rtlCol="0">
            <a:spAutoFit/>
          </a:bodyPr>
          <a:lstStyle/>
          <a:p>
            <a:r>
              <a:rPr lang="en-US" sz="1400" dirty="0" smtClean="0"/>
              <a:t>OR</a:t>
            </a:r>
            <a:endParaRPr lang="en-US" sz="1400" dirty="0"/>
          </a:p>
        </p:txBody>
      </p:sp>
      <p:sp>
        <p:nvSpPr>
          <p:cNvPr id="16" name="TextBox 15"/>
          <p:cNvSpPr txBox="1"/>
          <p:nvPr/>
        </p:nvSpPr>
        <p:spPr>
          <a:xfrm>
            <a:off x="3352800" y="3810000"/>
            <a:ext cx="838200" cy="307777"/>
          </a:xfrm>
          <a:prstGeom prst="rect">
            <a:avLst/>
          </a:prstGeom>
          <a:noFill/>
        </p:spPr>
        <p:txBody>
          <a:bodyPr wrap="square" rtlCol="0">
            <a:spAutoFit/>
          </a:bodyPr>
          <a:lstStyle/>
          <a:p>
            <a:r>
              <a:rPr lang="en-US" sz="1400" dirty="0" smtClean="0"/>
              <a:t>OR</a:t>
            </a:r>
            <a:endParaRPr lang="en-US" sz="1400" dirty="0"/>
          </a:p>
        </p:txBody>
      </p:sp>
      <p:sp>
        <p:nvSpPr>
          <p:cNvPr id="17" name="TextBox 16"/>
          <p:cNvSpPr txBox="1"/>
          <p:nvPr/>
        </p:nvSpPr>
        <p:spPr>
          <a:xfrm>
            <a:off x="4343400" y="3352800"/>
            <a:ext cx="838200" cy="307777"/>
          </a:xfrm>
          <a:prstGeom prst="rect">
            <a:avLst/>
          </a:prstGeom>
          <a:noFill/>
        </p:spPr>
        <p:txBody>
          <a:bodyPr wrap="square" rtlCol="0">
            <a:spAutoFit/>
          </a:bodyPr>
          <a:lstStyle/>
          <a:p>
            <a:r>
              <a:rPr lang="en-US" sz="1400" dirty="0" smtClean="0"/>
              <a:t>AND</a:t>
            </a:r>
            <a:endParaRPr lang="en-US" sz="1400" dirty="0"/>
          </a:p>
        </p:txBody>
      </p:sp>
      <p:sp>
        <p:nvSpPr>
          <p:cNvPr id="18" name="TextBox 17"/>
          <p:cNvSpPr txBox="1"/>
          <p:nvPr/>
        </p:nvSpPr>
        <p:spPr>
          <a:xfrm>
            <a:off x="533400" y="1321713"/>
            <a:ext cx="7467600" cy="261610"/>
          </a:xfrm>
          <a:prstGeom prst="rect">
            <a:avLst/>
          </a:prstGeom>
          <a:noFill/>
        </p:spPr>
        <p:txBody>
          <a:bodyPr wrap="square" rtlCol="0">
            <a:spAutoFit/>
          </a:bodyPr>
          <a:lstStyle/>
          <a:p>
            <a:pPr algn="r"/>
            <a:r>
              <a:rPr lang="en-US" sz="1100" i="1" dirty="0" smtClean="0"/>
              <a:t>Borrowed from </a:t>
            </a:r>
            <a:r>
              <a:rPr lang="en-US" sz="1100" i="1" dirty="0" err="1" smtClean="0"/>
              <a:t>Lingtao</a:t>
            </a:r>
            <a:r>
              <a:rPr lang="en-US" sz="1100" i="1" dirty="0" smtClean="0"/>
              <a:t> Zhang</a:t>
            </a:r>
            <a:endParaRPr lang="en-US" sz="1100" i="1" dirty="0"/>
          </a:p>
        </p:txBody>
      </p:sp>
      <p:cxnSp>
        <p:nvCxnSpPr>
          <p:cNvPr id="26" name="Elbow Connector 25"/>
          <p:cNvCxnSpPr>
            <a:endCxn id="9" idx="1"/>
          </p:cNvCxnSpPr>
          <p:nvPr/>
        </p:nvCxnSpPr>
        <p:spPr>
          <a:xfrm rot="5400000">
            <a:off x="700867" y="2577321"/>
            <a:ext cx="2636867" cy="1295400"/>
          </a:xfrm>
          <a:prstGeom prst="bentConnector4">
            <a:avLst>
              <a:gd name="adj1" fmla="val 133"/>
              <a:gd name="adj2" fmla="val 117647"/>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rot="10800000" flipV="1">
            <a:off x="1371600" y="3200400"/>
            <a:ext cx="1981200" cy="1676400"/>
          </a:xfrm>
          <a:prstGeom prst="bentConnector3">
            <a:avLst>
              <a:gd name="adj1" fmla="val 12943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hape 33"/>
          <p:cNvCxnSpPr/>
          <p:nvPr/>
        </p:nvCxnSpPr>
        <p:spPr>
          <a:xfrm rot="16200000" flipH="1">
            <a:off x="3582237" y="4266362"/>
            <a:ext cx="1193780" cy="738255"/>
          </a:xfrm>
          <a:prstGeom prst="bentConnector4">
            <a:avLst>
              <a:gd name="adj1" fmla="val -627"/>
              <a:gd name="adj2" fmla="val 171155"/>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hape 38"/>
          <p:cNvCxnSpPr/>
          <p:nvPr/>
        </p:nvCxnSpPr>
        <p:spPr>
          <a:xfrm rot="5400000">
            <a:off x="3822115" y="4470795"/>
            <a:ext cx="1791680" cy="317690"/>
          </a:xfrm>
          <a:prstGeom prst="bentConnector4">
            <a:avLst>
              <a:gd name="adj1" fmla="val 1226"/>
              <a:gd name="adj2" fmla="val -57493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p:nvPr/>
        </p:nvCxnSpPr>
        <p:spPr>
          <a:xfrm rot="16200000" flipH="1">
            <a:off x="5110117" y="4262482"/>
            <a:ext cx="2809965" cy="228600"/>
          </a:xfrm>
          <a:prstGeom prst="bentConnector4">
            <a:avLst>
              <a:gd name="adj1" fmla="val 10083"/>
              <a:gd name="adj2" fmla="val 477788"/>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34200" y="2514600"/>
            <a:ext cx="381000" cy="369332"/>
          </a:xfrm>
          <a:prstGeom prst="rect">
            <a:avLst/>
          </a:prstGeom>
          <a:noFill/>
        </p:spPr>
        <p:txBody>
          <a:bodyPr wrap="square" rtlCol="0">
            <a:spAutoFit/>
          </a:bodyPr>
          <a:lstStyle/>
          <a:p>
            <a:r>
              <a:rPr lang="en-US" dirty="0" smtClean="0"/>
              <a:t>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a:t>
            </a:r>
            <a:endParaRPr lang="en-US" dirty="0"/>
          </a:p>
        </p:txBody>
      </p:sp>
      <p:sp>
        <p:nvSpPr>
          <p:cNvPr id="3" name="Content Placeholder 2"/>
          <p:cNvSpPr>
            <a:spLocks noGrp="1"/>
          </p:cNvSpPr>
          <p:nvPr>
            <p:ph idx="1"/>
          </p:nvPr>
        </p:nvSpPr>
        <p:spPr>
          <a:xfrm>
            <a:off x="457200" y="2024063"/>
            <a:ext cx="3124200" cy="4376737"/>
          </a:xfrm>
        </p:spPr>
        <p:txBody>
          <a:bodyPr/>
          <a:lstStyle/>
          <a:p>
            <a:pPr marL="457200" indent="-457200">
              <a:buFont typeface="+mj-lt"/>
              <a:buAutoNum type="arabicPeriod"/>
            </a:pPr>
            <a:r>
              <a:rPr lang="en-US" sz="2000" dirty="0" smtClean="0"/>
              <a:t>Asserting clause</a:t>
            </a:r>
          </a:p>
          <a:p>
            <a:pPr marL="457200" indent="-457200">
              <a:buFont typeface="+mj-lt"/>
              <a:buAutoNum type="arabicPeriod"/>
            </a:pPr>
            <a:r>
              <a:rPr lang="en-US" sz="2000" dirty="0" smtClean="0"/>
              <a:t>BCP</a:t>
            </a:r>
          </a:p>
          <a:p>
            <a:pPr marL="457200" indent="-457200">
              <a:buFont typeface="+mj-lt"/>
              <a:buAutoNum type="arabicPeriod"/>
            </a:pPr>
            <a:r>
              <a:rPr lang="en-US" sz="2000" dirty="0" smtClean="0"/>
              <a:t>Binary clause reasoning</a:t>
            </a:r>
          </a:p>
          <a:p>
            <a:pPr marL="457200" indent="-457200">
              <a:buFont typeface="+mj-lt"/>
              <a:buAutoNum type="arabicPeriod"/>
            </a:pPr>
            <a:r>
              <a:rPr lang="en-US" sz="2000" dirty="0" smtClean="0"/>
              <a:t>Branching</a:t>
            </a:r>
          </a:p>
          <a:p>
            <a:pPr marL="457200" indent="-457200">
              <a:buFont typeface="+mj-lt"/>
              <a:buAutoNum type="arabicPeriod"/>
            </a:pPr>
            <a:r>
              <a:rPr lang="en-US" sz="2000" dirty="0" smtClean="0"/>
              <a:t>Conflict clause</a:t>
            </a:r>
          </a:p>
          <a:p>
            <a:pPr marL="457200" indent="-457200">
              <a:buFont typeface="+mj-lt"/>
              <a:buAutoNum type="arabicPeriod"/>
            </a:pPr>
            <a:r>
              <a:rPr lang="en-US" sz="2000" dirty="0" smtClean="0"/>
              <a:t>Conflicting Rule</a:t>
            </a:r>
          </a:p>
          <a:p>
            <a:pPr marL="457200" indent="-457200">
              <a:buFont typeface="+mj-lt"/>
              <a:buAutoNum type="arabicPeriod"/>
            </a:pPr>
            <a:r>
              <a:rPr lang="en-US" sz="2000" dirty="0" err="1" smtClean="0"/>
              <a:t>Contrapositive</a:t>
            </a:r>
            <a:r>
              <a:rPr lang="en-US" sz="2000" dirty="0" smtClean="0"/>
              <a:t> rule</a:t>
            </a:r>
          </a:p>
          <a:p>
            <a:pPr marL="457200" indent="-457200">
              <a:buFont typeface="+mj-lt"/>
              <a:buAutoNum type="arabicPeriod"/>
            </a:pPr>
            <a:r>
              <a:rPr lang="en-US" sz="2000" dirty="0" smtClean="0"/>
              <a:t>Decision heuristic</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80</a:t>
            </a:fld>
            <a:endParaRPr lang="en-US" altLang="en-US"/>
          </a:p>
        </p:txBody>
      </p:sp>
      <p:sp>
        <p:nvSpPr>
          <p:cNvPr id="6" name="Content Placeholder 2"/>
          <p:cNvSpPr txBox="1">
            <a:spLocks/>
          </p:cNvSpPr>
          <p:nvPr/>
        </p:nvSpPr>
        <p:spPr bwMode="auto">
          <a:xfrm>
            <a:off x="3352800" y="2024063"/>
            <a:ext cx="31242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Decision Only Scheme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Decision variable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DPLL</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Enforced variable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First UIP scheme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Grasp, SATO, Chaff</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Hyper resolution</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9"/>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Implication graph</a:t>
            </a:r>
          </a:p>
        </p:txBody>
      </p:sp>
      <p:sp>
        <p:nvSpPr>
          <p:cNvPr id="7" name="Content Placeholder 2"/>
          <p:cNvSpPr txBox="1">
            <a:spLocks/>
          </p:cNvSpPr>
          <p:nvPr/>
        </p:nvSpPr>
        <p:spPr bwMode="auto">
          <a:xfrm>
            <a:off x="6096000" y="1981200"/>
            <a:ext cx="31242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Leaned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Literal Counting</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Original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Resolution rule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Unique Implication Point</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Unit clause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Unit Literal Rule</a:t>
            </a:r>
          </a:p>
          <a:p>
            <a:pPr marL="457200" marR="0" lvl="0" indent="-457200" algn="l" defTabSz="914400" rtl="0" eaLnBrk="1" fontAlgn="base" latinLnBrk="0" hangingPunct="1">
              <a:lnSpc>
                <a:spcPct val="100000"/>
              </a:lnSpc>
              <a:spcBef>
                <a:spcPct val="20000"/>
              </a:spcBef>
              <a:spcAft>
                <a:spcPct val="0"/>
              </a:spcAft>
              <a:buClr>
                <a:schemeClr val="tx2"/>
              </a:buClr>
              <a:buSzPct val="70000"/>
              <a:buFont typeface="+mj-lt"/>
              <a:buAutoNum type="arabicPeriod" startAt="17"/>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Watched literal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7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32E6F7C4-CF77-449A-8837-AC119188FB74}" type="slidenum">
              <a:rPr lang="en-US" altLang="en-US" smtClean="0"/>
              <a:pPr/>
              <a:t>81</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19263"/>
            <a:ext cx="8382000" cy="4411662"/>
          </a:xfrm>
        </p:spPr>
        <p:txBody>
          <a:bodyPr/>
          <a:lstStyle/>
          <a:p>
            <a:r>
              <a:rPr lang="en-US" dirty="0" smtClean="0">
                <a:solidFill>
                  <a:schemeClr val="bg1">
                    <a:lumMod val="65000"/>
                  </a:schemeClr>
                </a:solidFill>
              </a:rPr>
              <a:t>Modeling a Boolean Logic Circuit as a SAT</a:t>
            </a:r>
          </a:p>
          <a:p>
            <a:pPr>
              <a:tabLst>
                <a:tab pos="8001000" algn="r"/>
              </a:tabLst>
            </a:pPr>
            <a:r>
              <a:rPr lang="en-US" dirty="0" smtClean="0"/>
              <a:t>Overview of basic SAT algorithms  	</a:t>
            </a:r>
            <a:r>
              <a:rPr lang="en-US" sz="2000" i="1" dirty="0" smtClean="0">
                <a:solidFill>
                  <a:srgbClr val="0000FF"/>
                </a:solidFill>
              </a:rPr>
              <a:t>general</a:t>
            </a:r>
            <a:endParaRPr lang="en-US" i="1" dirty="0" smtClean="0">
              <a:solidFill>
                <a:srgbClr val="0000FF"/>
              </a:solidFill>
            </a:endParaRPr>
          </a:p>
          <a:p>
            <a:pPr lvl="1"/>
            <a:r>
              <a:rPr lang="en-US" sz="2000" dirty="0" smtClean="0"/>
              <a:t>Davis, Putnam, 1960</a:t>
            </a:r>
          </a:p>
          <a:p>
            <a:pPr lvl="1"/>
            <a:r>
              <a:rPr lang="en-US" sz="2000" dirty="0" smtClean="0"/>
              <a:t>Davis, </a:t>
            </a:r>
            <a:r>
              <a:rPr lang="en-US" sz="2000" dirty="0" err="1" smtClean="0"/>
              <a:t>Logemann</a:t>
            </a:r>
            <a:r>
              <a:rPr lang="en-US" sz="2000" dirty="0" smtClean="0"/>
              <a:t>, Loveland, 1962</a:t>
            </a:r>
          </a:p>
          <a:p>
            <a:pPr lvl="1"/>
            <a:r>
              <a:rPr lang="en-US" sz="2000" dirty="0" smtClean="0"/>
              <a:t>Stochastic Search, Selman+ 1992</a:t>
            </a:r>
          </a:p>
          <a:p>
            <a:pPr>
              <a:tabLst>
                <a:tab pos="8001000" algn="r"/>
              </a:tabLst>
            </a:pPr>
            <a:r>
              <a:rPr lang="en-US" dirty="0" smtClean="0"/>
              <a:t>DPLL SAT solvers	</a:t>
            </a:r>
            <a:r>
              <a:rPr lang="en-US" sz="2000" dirty="0" smtClean="0">
                <a:solidFill>
                  <a:srgbClr val="0000FF"/>
                </a:solidFill>
              </a:rPr>
              <a:t>[Bordeaux+ 2006]</a:t>
            </a:r>
            <a:endParaRPr lang="en-US" dirty="0" smtClean="0">
              <a:solidFill>
                <a:srgbClr val="0000FF"/>
              </a:solidFill>
            </a:endParaRPr>
          </a:p>
          <a:p>
            <a:pPr lvl="1"/>
            <a:r>
              <a:rPr lang="en-US" sz="2000" dirty="0" smtClean="0"/>
              <a:t>Branching: Variable ordering, aka decision heuristics</a:t>
            </a:r>
          </a:p>
          <a:p>
            <a:pPr lvl="1"/>
            <a:r>
              <a:rPr lang="en-US" sz="2000" dirty="0" smtClean="0"/>
              <a:t>Pruning: Boolean Constraint Propagation</a:t>
            </a:r>
          </a:p>
          <a:p>
            <a:pPr lvl="1"/>
            <a:r>
              <a:rPr lang="en-US" sz="2000" dirty="0" smtClean="0"/>
              <a:t>Backtracking: non-chronological BT and learning</a:t>
            </a:r>
          </a:p>
          <a:p>
            <a:r>
              <a:rPr lang="en-US" dirty="0" smtClean="0"/>
              <a:t>Comparing SAT &amp; CP</a:t>
            </a:r>
          </a:p>
        </p:txBody>
      </p:sp>
      <p:sp>
        <p:nvSpPr>
          <p:cNvPr id="4" name="Slide Number Placeholder 3"/>
          <p:cNvSpPr>
            <a:spLocks noGrp="1"/>
          </p:cNvSpPr>
          <p:nvPr>
            <p:ph type="sldNum" sz="quarter" idx="12"/>
          </p:nvPr>
        </p:nvSpPr>
        <p:spPr/>
        <p:txBody>
          <a:bodyPr/>
          <a:lstStyle/>
          <a:p>
            <a:fld id="{32E6F7C4-CF77-449A-8837-AC119188FB74}"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 calendar">
  <a:themeElements>
    <a:clrScheme name="ชุดรูปแบบของ Offic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ชุดรูปแบบของ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ชุดรูปแบบของ Offic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ชุดรูปแบบของ Offic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ชุดรูปแบบของ Offic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ชุดรูปแบบของ Offic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ชุดรูปแบบของ Offic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ชุดรูปแบบของ Offic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ชุดรูปแบบของ Offic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ชุดรูปแบบของ Offic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ชุดรูปแบบของ Offic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ชุดรูปแบบของ Offic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 calendar</Template>
  <TotalTime>2238</TotalTime>
  <Words>7977</Words>
  <Application>Microsoft Macintosh PowerPoint</Application>
  <PresentationFormat>On-screen Show (4:3)</PresentationFormat>
  <Paragraphs>1256</Paragraphs>
  <Slides>81</Slides>
  <Notes>0</Notes>
  <HiddenSlides>0</HiddenSlides>
  <MMClips>0</MMClips>
  <ScaleCrop>false</ScaleCrop>
  <HeadingPairs>
    <vt:vector size="4" baseType="variant">
      <vt:variant>
        <vt:lpstr>Design Template</vt:lpstr>
      </vt:variant>
      <vt:variant>
        <vt:i4>1</vt:i4>
      </vt:variant>
      <vt:variant>
        <vt:lpstr>Slide Titles</vt:lpstr>
      </vt:variant>
      <vt:variant>
        <vt:i4>81</vt:i4>
      </vt:variant>
    </vt:vector>
  </HeadingPairs>
  <TitlesOfParts>
    <vt:vector size="82" baseType="lpstr">
      <vt:lpstr>2007 calendar</vt:lpstr>
      <vt:lpstr>Propositional Satisfiability and Constraint Programming: A Comparative Survey</vt:lpstr>
      <vt:lpstr>Outline</vt:lpstr>
      <vt:lpstr>Many, many new terms</vt:lpstr>
      <vt:lpstr>Boolean Satisfiability (SAT)</vt:lpstr>
      <vt:lpstr>Modeling a problem into SAT</vt:lpstr>
      <vt:lpstr>Combinational Equivalence Checking</vt:lpstr>
      <vt:lpstr>Modeling of Combinational Gates</vt:lpstr>
      <vt:lpstr>From Combinational Equivalence Checking to SAT</vt:lpstr>
      <vt:lpstr>Outline</vt:lpstr>
      <vt:lpstr>SAT Algorithm: An Overview</vt:lpstr>
      <vt:lpstr>Resolution Rule</vt:lpstr>
      <vt:lpstr>Davis Putnam Algorithm</vt:lpstr>
      <vt:lpstr>SAT Algorithm: An Overview</vt:lpstr>
      <vt:lpstr>Deduction Rules for SAT</vt:lpstr>
      <vt:lpstr>Implication Graph</vt:lpstr>
      <vt:lpstr>DPLL Algorithm</vt:lpstr>
      <vt:lpstr>Features of DPLL</vt:lpstr>
      <vt:lpstr>SAT Algorithm: An Overview</vt:lpstr>
      <vt:lpstr>Local Search</vt:lpstr>
      <vt:lpstr>Getting out of Local Maximum</vt:lpstr>
      <vt:lpstr>Outline</vt:lpstr>
      <vt:lpstr>General DPLL Framework</vt:lpstr>
      <vt:lpstr>General DPLL Framework</vt:lpstr>
      <vt:lpstr>Ordering Heuristics</vt:lpstr>
      <vt:lpstr>DLIS: By Literal Counting</vt:lpstr>
      <vt:lpstr>DLIS: Drawbacks</vt:lpstr>
      <vt:lpstr>Learning from Search History</vt:lpstr>
      <vt:lpstr>VSIDS: Decision heuristic in Chaff</vt:lpstr>
      <vt:lpstr>Branching Heuristics in CP</vt:lpstr>
      <vt:lpstr>General DPLL Framework</vt:lpstr>
      <vt:lpstr>Pruning Outline</vt:lpstr>
      <vt:lpstr>Pruning by BCP</vt:lpstr>
      <vt:lpstr>Literal Counting in GRASP</vt:lpstr>
      <vt:lpstr>Literal Counting in GRASP</vt:lpstr>
      <vt:lpstr>Improving Literal Counting</vt:lpstr>
      <vt:lpstr>BCP in SATO (1/3)</vt:lpstr>
      <vt:lpstr>BCP in SATO (2/3)</vt:lpstr>
      <vt:lpstr>BCP in SATO (3/3)</vt:lpstr>
      <vt:lpstr>BCP in Chaff (1/8)</vt:lpstr>
      <vt:lpstr>BCP in Chaff (2/8)</vt:lpstr>
      <vt:lpstr>BCP in Chaff (3/8)</vt:lpstr>
      <vt:lpstr>BCP in Chaff (4/8)</vt:lpstr>
      <vt:lpstr>BCP in Chaff (5/8)</vt:lpstr>
      <vt:lpstr>BCP in Chaff (6/8)</vt:lpstr>
      <vt:lpstr>BCP in Chaff (7/8)</vt:lpstr>
      <vt:lpstr>BCP in Chaff (8/8)</vt:lpstr>
      <vt:lpstr>BCP in Chaff: Summary</vt:lpstr>
      <vt:lpstr>Propagation in CP</vt:lpstr>
      <vt:lpstr>General DPLL Framework</vt:lpstr>
      <vt:lpstr>Analyze the Conflict</vt:lpstr>
      <vt:lpstr>Analyze the Conflict</vt:lpstr>
      <vt:lpstr>Analyze the Conflict</vt:lpstr>
      <vt:lpstr>Analyze the Conflict</vt:lpstr>
      <vt:lpstr>Analyze the Conflict</vt:lpstr>
      <vt:lpstr>Analyze the Conflict</vt:lpstr>
      <vt:lpstr>Analyze the Conflict</vt:lpstr>
      <vt:lpstr>Generating the learned clause</vt:lpstr>
      <vt:lpstr>Analyze the Conflict</vt:lpstr>
      <vt:lpstr>Learned Clause Directed Backtracking</vt:lpstr>
      <vt:lpstr>What is Learning?</vt:lpstr>
      <vt:lpstr>Implication Graph:  Another coloring</vt:lpstr>
      <vt:lpstr>Implication Graph with cuts</vt:lpstr>
      <vt:lpstr>Which cut to choose?</vt:lpstr>
      <vt:lpstr>Heuristics for clause selection: decision only scheme</vt:lpstr>
      <vt:lpstr>Heuristics for clause selection: RelSat learning scheme</vt:lpstr>
      <vt:lpstr>Heuristics for clause selection: First UIP scheme</vt:lpstr>
      <vt:lpstr>Learned clause directed backtracking</vt:lpstr>
      <vt:lpstr>So, to sum up</vt:lpstr>
      <vt:lpstr>Conflict Analysis as a Resolution Process</vt:lpstr>
      <vt:lpstr>Other issues: Learned clause deletion</vt:lpstr>
      <vt:lpstr>Other issues: Restart</vt:lpstr>
      <vt:lpstr>Learning &amp; Backtracking in CP</vt:lpstr>
      <vt:lpstr>Outline</vt:lpstr>
      <vt:lpstr>Comparing SAT &amp; CP (1)</vt:lpstr>
      <vt:lpstr>Comparing SAT &amp; CP (2)</vt:lpstr>
      <vt:lpstr>Comparing SAT &amp; CP (3)</vt:lpstr>
      <vt:lpstr>Comparing SAT &amp; CP (4)</vt:lpstr>
      <vt:lpstr>Bridging SAT &amp; CP</vt:lpstr>
      <vt:lpstr>Useful Links</vt:lpstr>
      <vt:lpstr>New Terms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Pingyu Zhang</dc:creator>
  <cp:lastModifiedBy>Pingyu Zhang</cp:lastModifiedBy>
  <cp:revision>269</cp:revision>
  <cp:lastPrinted>1601-01-01T00:00:00Z</cp:lastPrinted>
  <dcterms:created xsi:type="dcterms:W3CDTF">2009-12-03T19:49:18Z</dcterms:created>
  <dcterms:modified xsi:type="dcterms:W3CDTF">2009-12-03T20:22:01Z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TC300010211033</vt:lpwstr>
  </property>
</Properties>
</file>