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10" r:id="rId2"/>
  </p:sldMasterIdLst>
  <p:notesMasterIdLst>
    <p:notesMasterId r:id="rId26"/>
  </p:notesMasterIdLst>
  <p:handoutMasterIdLst>
    <p:handoutMasterId r:id="rId27"/>
  </p:handoutMasterIdLst>
  <p:sldIdLst>
    <p:sldId id="256" r:id="rId3"/>
    <p:sldId id="257" r:id="rId4"/>
    <p:sldId id="258" r:id="rId5"/>
    <p:sldId id="259" r:id="rId6"/>
    <p:sldId id="261" r:id="rId7"/>
    <p:sldId id="276" r:id="rId8"/>
    <p:sldId id="275" r:id="rId9"/>
    <p:sldId id="284" r:id="rId10"/>
    <p:sldId id="260" r:id="rId11"/>
    <p:sldId id="262" r:id="rId12"/>
    <p:sldId id="263" r:id="rId13"/>
    <p:sldId id="264" r:id="rId14"/>
    <p:sldId id="285" r:id="rId15"/>
    <p:sldId id="268" r:id="rId16"/>
    <p:sldId id="269" r:id="rId17"/>
    <p:sldId id="270" r:id="rId18"/>
    <p:sldId id="271" r:id="rId19"/>
    <p:sldId id="286" r:id="rId20"/>
    <p:sldId id="274" r:id="rId21"/>
    <p:sldId id="273" r:id="rId22"/>
    <p:sldId id="277" r:id="rId23"/>
    <p:sldId id="280" r:id="rId24"/>
    <p:sldId id="278" r:id="rId2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EEF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84" autoAdjust="0"/>
    <p:restoredTop sz="85109" autoAdjust="0"/>
  </p:normalViewPr>
  <p:slideViewPr>
    <p:cSldViewPr>
      <p:cViewPr>
        <p:scale>
          <a:sx n="70" d="100"/>
          <a:sy n="70" d="100"/>
        </p:scale>
        <p:origin x="-1038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710B0-95BA-41D0-87F3-EC933E091741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15F1E6-6596-4D16-9618-82788AF7FE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36963-A1A5-4261-BB8C-E05B4997414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34DA61-36B5-4BC9-80A7-03C6D053BC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Topology vs. Constraint type</a:t>
            </a:r>
          </a:p>
          <a:p>
            <a:r>
              <a:rPr lang="en-US" dirty="0" smtClean="0"/>
              <a:t>Form larger clusters of c-variables</a:t>
            </a:r>
            <a:r>
              <a:rPr lang="en-US" baseline="0" dirty="0" smtClean="0"/>
              <a:t> vs. remove redundant arcs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Define Join Tree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4DA61-36B5-4BC9-80A7-03C6D053BC0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I’m not sure</a:t>
            </a:r>
            <a:r>
              <a:rPr lang="en-US" baseline="0" dirty="0" smtClean="0"/>
              <a:t> what exp() 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4DA61-36B5-4BC9-80A7-03C6D053BC0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I’m not sure</a:t>
            </a:r>
            <a:r>
              <a:rPr lang="en-US" baseline="0" dirty="0" smtClean="0"/>
              <a:t> what exp() 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4DA61-36B5-4BC9-80A7-03C6D053BC0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I’m not sure</a:t>
            </a:r>
            <a:r>
              <a:rPr lang="en-US" baseline="0" dirty="0" smtClean="0"/>
              <a:t> what exp() 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4DA61-36B5-4BC9-80A7-03C6D053BC0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Topology vs. Constraint type</a:t>
            </a:r>
          </a:p>
          <a:p>
            <a:r>
              <a:rPr lang="en-US" dirty="0" smtClean="0"/>
              <a:t>Form larger clusters of c-variables</a:t>
            </a:r>
            <a:r>
              <a:rPr lang="en-US" baseline="0" dirty="0" smtClean="0"/>
              <a:t> vs. remove redundant arcs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Define Join Tree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4DA61-36B5-4BC9-80A7-03C6D053BC0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4DA61-36B5-4BC9-80A7-03C6D053BC0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4DA61-36B5-4BC9-80A7-03C6D053BC0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Form the dual graph – O(n)  Not sure about O(n)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4DA61-36B5-4BC9-80A7-03C6D053BC0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Form the dual graph – O(n)  Not </a:t>
            </a:r>
            <a:r>
              <a:rPr lang="en-US" smtClean="0"/>
              <a:t>sure about O(n)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4DA61-36B5-4BC9-80A7-03C6D053BC0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4DA61-36B5-4BC9-80A7-03C6D053BC0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4DA61-36B5-4BC9-80A7-03C6D053BC0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34DA61-36B5-4BC9-80A7-03C6D053BC0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2009/09/29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1E1D66-0AC6-4071-8831-9A11A03162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Tree Clustering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Tree Clustering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219200" y="381000"/>
            <a:ext cx="4343400" cy="28194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Chris Reeson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Three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Chris </a:t>
            </a:r>
            <a:r>
              <a:rPr lang="en-US" dirty="0" err="1" smtClean="0"/>
              <a:t>Reeson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2009/09/29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1E1D66-0AC6-4071-8831-9A11A03162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Tree Clustering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D18D-C488-4164-83B6-DE375CEBEF8B}" type="datetimeFigureOut">
              <a:rPr lang="en-US" smtClean="0"/>
              <a:pPr/>
              <a:t>9/30/2009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3D18D-C488-4164-83B6-DE375CEBEF8B}" type="datetimeFigureOut">
              <a:rPr lang="en-US" smtClean="0"/>
              <a:pPr/>
              <a:t>9/30/2009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Tree Clustering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9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3D18D-C488-4164-83B6-DE375CEBEF8B}" type="datetimeFigureOut">
              <a:rPr lang="en-US" smtClean="0"/>
              <a:pPr/>
              <a:t>9/30/2009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DB833-E8AC-4B21-8EA4-60460493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Tree Clustering for </a:t>
            </a:r>
            <a:br>
              <a:rPr lang="en-US" dirty="0" smtClean="0"/>
            </a:br>
            <a:r>
              <a:rPr lang="en-US" dirty="0" smtClean="0"/>
              <a:t>Constraint Networks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600200" y="3581400"/>
            <a:ext cx="5943600" cy="1752600"/>
          </a:xfrm>
        </p:spPr>
        <p:txBody>
          <a:bodyPr anchor="ctr" anchorCtr="1"/>
          <a:lstStyle/>
          <a:p>
            <a:pPr algn="ctr">
              <a:buNone/>
            </a:pPr>
            <a:r>
              <a:rPr lang="en-US" dirty="0" smtClean="0"/>
              <a:t>Chris </a:t>
            </a:r>
            <a:r>
              <a:rPr lang="en-US" dirty="0" err="1" smtClean="0"/>
              <a:t>Reeson</a:t>
            </a:r>
            <a:r>
              <a:rPr lang="en-US" dirty="0" smtClean="0"/>
              <a:t> </a:t>
            </a:r>
          </a:p>
          <a:p>
            <a:pPr algn="ctr">
              <a:buNone/>
            </a:pPr>
            <a:r>
              <a:rPr lang="en-US" dirty="0" smtClean="0"/>
              <a:t>Advanced Constraint Processing</a:t>
            </a:r>
          </a:p>
          <a:p>
            <a:pPr algn="ctr">
              <a:buNone/>
            </a:pPr>
            <a:r>
              <a:rPr lang="en-US" dirty="0" smtClean="0"/>
              <a:t>Fall 2009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02472" y="2590800"/>
            <a:ext cx="3339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</a:t>
            </a:r>
            <a:r>
              <a:rPr lang="en-US" dirty="0" err="1" smtClean="0"/>
              <a:t>Rina</a:t>
            </a:r>
            <a:r>
              <a:rPr lang="en-US" dirty="0" smtClean="0"/>
              <a:t> </a:t>
            </a:r>
            <a:r>
              <a:rPr lang="en-US" dirty="0" err="1" smtClean="0"/>
              <a:t>Dechter</a:t>
            </a:r>
            <a:r>
              <a:rPr lang="en-US" dirty="0" smtClean="0"/>
              <a:t> &amp; Judea Pearl</a:t>
            </a:r>
          </a:p>
          <a:p>
            <a:pPr algn="ctr"/>
            <a:r>
              <a:rPr lang="en-US" dirty="0" smtClean="0"/>
              <a:t>Artificial Intelligence, Oct 1988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/>
        </p:nvGrpSpPr>
        <p:grpSpPr>
          <a:xfrm>
            <a:off x="5257800" y="3352800"/>
            <a:ext cx="3429000" cy="1648599"/>
            <a:chOff x="5257800" y="3352800"/>
            <a:chExt cx="3429000" cy="1648599"/>
          </a:xfrm>
        </p:grpSpPr>
        <p:cxnSp>
          <p:nvCxnSpPr>
            <p:cNvPr id="60" name="Straight Connector 59"/>
            <p:cNvCxnSpPr>
              <a:stCxn id="56" idx="0"/>
              <a:endCxn id="47" idx="2"/>
            </p:cNvCxnSpPr>
            <p:nvPr/>
          </p:nvCxnSpPr>
          <p:spPr bwMode="auto">
            <a:xfrm rot="5400000" flipH="1" flipV="1">
              <a:off x="5486403" y="3695700"/>
              <a:ext cx="22859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stCxn id="57" idx="0"/>
              <a:endCxn id="56" idx="2"/>
            </p:cNvCxnSpPr>
            <p:nvPr/>
          </p:nvCxnSpPr>
          <p:spPr bwMode="auto">
            <a:xfrm rot="5400000" flipH="1" flipV="1">
              <a:off x="5486403" y="4152899"/>
              <a:ext cx="22859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58" idx="0"/>
              <a:endCxn id="57" idx="2"/>
            </p:cNvCxnSpPr>
            <p:nvPr/>
          </p:nvCxnSpPr>
          <p:spPr bwMode="auto">
            <a:xfrm rot="5400000" flipH="1" flipV="1">
              <a:off x="5486401" y="4610099"/>
              <a:ext cx="2286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9" name="Group 138"/>
            <p:cNvGrpSpPr/>
            <p:nvPr/>
          </p:nvGrpSpPr>
          <p:grpSpPr>
            <a:xfrm>
              <a:off x="5257800" y="3352800"/>
              <a:ext cx="3429000" cy="1648599"/>
              <a:chOff x="5257800" y="3352800"/>
              <a:chExt cx="3429000" cy="1648599"/>
            </a:xfrm>
          </p:grpSpPr>
          <p:grpSp>
            <p:nvGrpSpPr>
              <p:cNvPr id="138" name="Group 137"/>
              <p:cNvGrpSpPr/>
              <p:nvPr/>
            </p:nvGrpSpPr>
            <p:grpSpPr>
              <a:xfrm>
                <a:off x="5257800" y="3352800"/>
                <a:ext cx="609604" cy="1600200"/>
                <a:chOff x="5257800" y="3352800"/>
                <a:chExt cx="609604" cy="1600200"/>
              </a:xfrm>
            </p:grpSpPr>
            <p:grpSp>
              <p:nvGrpSpPr>
                <p:cNvPr id="59" name="Group 58"/>
                <p:cNvGrpSpPr/>
                <p:nvPr/>
              </p:nvGrpSpPr>
              <p:grpSpPr>
                <a:xfrm>
                  <a:off x="5334000" y="3352800"/>
                  <a:ext cx="533404" cy="1600200"/>
                  <a:chOff x="5486400" y="2133600"/>
                  <a:chExt cx="533404" cy="1600200"/>
                </a:xfrm>
              </p:grpSpPr>
              <p:sp>
                <p:nvSpPr>
                  <p:cNvPr id="47" name="AutoShape 5"/>
                  <p:cNvSpPr>
                    <a:spLocks noChangeArrowheads="1"/>
                  </p:cNvSpPr>
                  <p:nvPr/>
                </p:nvSpPr>
                <p:spPr bwMode="auto">
                  <a:xfrm>
                    <a:off x="5486400" y="2133600"/>
                    <a:ext cx="533404" cy="2286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r>
                      <a:rPr lang="en-US" sz="1050" dirty="0" smtClean="0"/>
                      <a:t>ABCD</a:t>
                    </a:r>
                    <a:endParaRPr lang="en-US" sz="1050" dirty="0"/>
                  </a:p>
                </p:txBody>
              </p:sp>
              <p:sp>
                <p:nvSpPr>
                  <p:cNvPr id="56" name="AutoShape 5"/>
                  <p:cNvSpPr>
                    <a:spLocks noChangeArrowheads="1"/>
                  </p:cNvSpPr>
                  <p:nvPr/>
                </p:nvSpPr>
                <p:spPr bwMode="auto">
                  <a:xfrm>
                    <a:off x="5524502" y="2590799"/>
                    <a:ext cx="457200" cy="2286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r>
                      <a:rPr lang="en-US" sz="1050" dirty="0" smtClean="0"/>
                      <a:t>BED</a:t>
                    </a:r>
                    <a:endParaRPr lang="en-US" sz="1050" dirty="0"/>
                  </a:p>
                </p:txBody>
              </p:sp>
              <p:sp>
                <p:nvSpPr>
                  <p:cNvPr id="57" name="AutoShape 5"/>
                  <p:cNvSpPr>
                    <a:spLocks noChangeArrowheads="1"/>
                  </p:cNvSpPr>
                  <p:nvPr/>
                </p:nvSpPr>
                <p:spPr bwMode="auto">
                  <a:xfrm>
                    <a:off x="5524502" y="3047998"/>
                    <a:ext cx="457200" cy="2286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r>
                      <a:rPr lang="en-US" sz="1050" dirty="0" smtClean="0"/>
                      <a:t>DFE</a:t>
                    </a:r>
                    <a:endParaRPr lang="en-US" sz="1050" dirty="0"/>
                  </a:p>
                </p:txBody>
              </p:sp>
              <p:sp>
                <p:nvSpPr>
                  <p:cNvPr id="58" name="AutoShape 5"/>
                  <p:cNvSpPr>
                    <a:spLocks noChangeArrowheads="1"/>
                  </p:cNvSpPr>
                  <p:nvPr/>
                </p:nvSpPr>
                <p:spPr bwMode="auto">
                  <a:xfrm>
                    <a:off x="5524502" y="3505200"/>
                    <a:ext cx="457200" cy="2286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r>
                      <a:rPr lang="en-US" sz="1050" dirty="0" smtClean="0"/>
                      <a:t>EFG</a:t>
                    </a:r>
                    <a:endParaRPr lang="en-US" sz="1050" dirty="0"/>
                  </a:p>
                </p:txBody>
              </p:sp>
            </p:grpSp>
            <p:sp>
              <p:nvSpPr>
                <p:cNvPr id="69" name="TextBox 68"/>
                <p:cNvSpPr txBox="1"/>
                <p:nvPr/>
              </p:nvSpPr>
              <p:spPr>
                <a:xfrm>
                  <a:off x="5257800" y="3557200"/>
                  <a:ext cx="362600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 smtClean="0"/>
                    <a:t>BD</a:t>
                  </a:r>
                  <a:endParaRPr lang="en-US" sz="1200" dirty="0"/>
                </a:p>
              </p:txBody>
            </p:sp>
            <p:sp>
              <p:nvSpPr>
                <p:cNvPr id="70" name="TextBox 69"/>
                <p:cNvSpPr txBox="1"/>
                <p:nvPr/>
              </p:nvSpPr>
              <p:spPr>
                <a:xfrm>
                  <a:off x="5257800" y="4014399"/>
                  <a:ext cx="354584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 smtClean="0"/>
                    <a:t>DE</a:t>
                  </a:r>
                  <a:endParaRPr lang="en-US" sz="1200" dirty="0"/>
                </a:p>
              </p:txBody>
            </p:sp>
            <p:sp>
              <p:nvSpPr>
                <p:cNvPr id="71" name="TextBox 70"/>
                <p:cNvSpPr txBox="1"/>
                <p:nvPr/>
              </p:nvSpPr>
              <p:spPr>
                <a:xfrm>
                  <a:off x="5257800" y="4471598"/>
                  <a:ext cx="330540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 smtClean="0"/>
                    <a:t>EF</a:t>
                  </a:r>
                  <a:endParaRPr lang="en-US" sz="1200" dirty="0"/>
                </a:p>
              </p:txBody>
            </p:sp>
          </p:grpSp>
          <p:sp>
            <p:nvSpPr>
              <p:cNvPr id="72" name="TextBox 71"/>
              <p:cNvSpPr txBox="1"/>
              <p:nvPr/>
            </p:nvSpPr>
            <p:spPr>
              <a:xfrm>
                <a:off x="5943600" y="3352800"/>
                <a:ext cx="2743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00B050"/>
                    </a:solidFill>
                  </a:rPr>
                  <a:t>4312</a:t>
                </a:r>
                <a:r>
                  <a:rPr lang="en-US" sz="1200" dirty="0" smtClean="0"/>
                  <a:t>,  5312, 5432, …</a:t>
                </a:r>
                <a:endParaRPr lang="en-US" sz="1200" dirty="0"/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5943600" y="3810000"/>
                <a:ext cx="2743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00B050"/>
                    </a:solidFill>
                  </a:rPr>
                  <a:t>342</a:t>
                </a:r>
                <a:r>
                  <a:rPr lang="en-US" sz="1200" dirty="0" smtClean="0"/>
                  <a:t>, 351, 221, …</a:t>
                </a:r>
                <a:endParaRPr lang="en-US" sz="1200" dirty="0"/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5943600" y="4267200"/>
                <a:ext cx="2743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00B050"/>
                    </a:solidFill>
                  </a:rPr>
                  <a:t>234</a:t>
                </a:r>
                <a:r>
                  <a:rPr lang="en-US" sz="1200" dirty="0" smtClean="0"/>
                  <a:t>, 415, 153, …</a:t>
                </a:r>
                <a:endParaRPr lang="en-US" sz="1200" dirty="0"/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5943600" y="4724400"/>
                <a:ext cx="2743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00B050"/>
                    </a:solidFill>
                  </a:rPr>
                  <a:t>435</a:t>
                </a:r>
                <a:r>
                  <a:rPr lang="en-US" sz="1200" dirty="0" smtClean="0"/>
                  <a:t>, 123, 112, …</a:t>
                </a:r>
                <a:endParaRPr lang="en-US" sz="1200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</a:t>
            </a:r>
            <a:r>
              <a:rPr lang="en-US" dirty="0" smtClean="0"/>
              <a:t>Clustering (T-C): </a:t>
            </a:r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00600" cy="4525963"/>
          </a:xfrm>
        </p:spPr>
        <p:txBody>
          <a:bodyPr>
            <a:normAutofit fontScale="77500" lnSpcReduction="20000"/>
          </a:bodyPr>
          <a:lstStyle/>
          <a:p>
            <a:pPr marL="571500" indent="-514350">
              <a:buFont typeface="+mj-lt"/>
              <a:buAutoNum type="arabicPeriod"/>
            </a:pPr>
            <a:r>
              <a:rPr lang="en-US" dirty="0" smtClean="0"/>
              <a:t>Triangulate </a:t>
            </a:r>
            <a:r>
              <a:rPr lang="en-US" dirty="0" smtClean="0"/>
              <a:t>the primal graph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Identify all the maximal cliques in the primal </a:t>
            </a:r>
            <a:r>
              <a:rPr lang="en-US" dirty="0" err="1" smtClean="0"/>
              <a:t>chordal</a:t>
            </a:r>
            <a:r>
              <a:rPr lang="en-US" dirty="0" smtClean="0"/>
              <a:t> graph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Form a join tree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Solve the </a:t>
            </a:r>
            <a:r>
              <a:rPr lang="en-US" dirty="0" err="1" smtClean="0"/>
              <a:t>subproblems</a:t>
            </a:r>
            <a:endParaRPr lang="en-US" dirty="0" smtClean="0"/>
          </a:p>
          <a:p>
            <a:pPr marL="971550" lvl="1" indent="-514350"/>
            <a:r>
              <a:rPr lang="en-US" dirty="0" smtClean="0"/>
              <a:t>Each cluster becomes single variable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Solve the tree problem</a:t>
            </a:r>
          </a:p>
          <a:p>
            <a:pPr marL="971550" lvl="1" indent="-514350"/>
            <a:r>
              <a:rPr lang="en-US" dirty="0" smtClean="0"/>
              <a:t>Perform DAC from leaves to root</a:t>
            </a:r>
          </a:p>
          <a:p>
            <a:pPr marL="971550" lvl="1" indent="-514350"/>
            <a:r>
              <a:rPr lang="en-US" dirty="0" smtClean="0"/>
              <a:t>Instantiate BT-free from root to leaves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026" name="Picture 2" descr="C:\Users\choueiry\Pictures\Microsoft Clip Organizer\j041246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2743200"/>
            <a:ext cx="310305" cy="304800"/>
          </a:xfrm>
          <a:prstGeom prst="rect">
            <a:avLst/>
          </a:prstGeom>
          <a:noFill/>
        </p:spPr>
      </p:pic>
      <p:pic>
        <p:nvPicPr>
          <p:cNvPr id="67" name="Picture 2" descr="C:\Users\choueiry\Pictures\Microsoft Clip Organizer\j041246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8895" y="2362200"/>
            <a:ext cx="310305" cy="304800"/>
          </a:xfrm>
          <a:prstGeom prst="rect">
            <a:avLst/>
          </a:prstGeom>
          <a:noFill/>
        </p:spPr>
      </p:pic>
      <p:pic>
        <p:nvPicPr>
          <p:cNvPr id="68" name="Picture 2" descr="C:\Users\choueiry\Pictures\Microsoft Clip Organizer\j041246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1295" y="1676400"/>
            <a:ext cx="310305" cy="304800"/>
          </a:xfrm>
          <a:prstGeom prst="rect">
            <a:avLst/>
          </a:prstGeom>
          <a:noFill/>
        </p:spPr>
      </p:pic>
      <p:grpSp>
        <p:nvGrpSpPr>
          <p:cNvPr id="76" name="Group 75"/>
          <p:cNvGrpSpPr/>
          <p:nvPr/>
        </p:nvGrpSpPr>
        <p:grpSpPr>
          <a:xfrm>
            <a:off x="6477000" y="1447800"/>
            <a:ext cx="1295400" cy="1749682"/>
            <a:chOff x="5791200" y="4876800"/>
            <a:chExt cx="1295400" cy="1749682"/>
          </a:xfrm>
        </p:grpSpPr>
        <p:grpSp>
          <p:nvGrpSpPr>
            <p:cNvPr id="98" name="Group 109"/>
            <p:cNvGrpSpPr/>
            <p:nvPr/>
          </p:nvGrpSpPr>
          <p:grpSpPr>
            <a:xfrm rot="5400000">
              <a:off x="5564067" y="5103934"/>
              <a:ext cx="1749682" cy="1295415"/>
              <a:chOff x="620998" y="2248826"/>
              <a:chExt cx="2025862" cy="764945"/>
            </a:xfrm>
          </p:grpSpPr>
          <p:grpSp>
            <p:nvGrpSpPr>
              <p:cNvPr id="101" name="Group 165"/>
              <p:cNvGrpSpPr/>
              <p:nvPr/>
            </p:nvGrpSpPr>
            <p:grpSpPr>
              <a:xfrm>
                <a:off x="620998" y="2248826"/>
                <a:ext cx="2025862" cy="764945"/>
                <a:chOff x="1230598" y="3877206"/>
                <a:chExt cx="2025862" cy="764945"/>
              </a:xfrm>
            </p:grpSpPr>
            <p:grpSp>
              <p:nvGrpSpPr>
                <p:cNvPr id="104" name="Group 155"/>
                <p:cNvGrpSpPr/>
                <p:nvPr/>
              </p:nvGrpSpPr>
              <p:grpSpPr>
                <a:xfrm>
                  <a:off x="1230598" y="3877206"/>
                  <a:ext cx="1492460" cy="764945"/>
                  <a:chOff x="1230598" y="3877206"/>
                  <a:chExt cx="1492460" cy="764945"/>
                </a:xfrm>
              </p:grpSpPr>
              <p:grpSp>
                <p:nvGrpSpPr>
                  <p:cNvPr id="108" name="Group 268"/>
                  <p:cNvGrpSpPr>
                    <a:grpSpLocks/>
                  </p:cNvGrpSpPr>
                  <p:nvPr/>
                </p:nvGrpSpPr>
                <p:grpSpPr bwMode="auto">
                  <a:xfrm>
                    <a:off x="1230598" y="3877206"/>
                    <a:ext cx="911663" cy="764932"/>
                    <a:chOff x="4249748" y="3406792"/>
                    <a:chExt cx="911943" cy="764998"/>
                  </a:xfrm>
                </p:grpSpPr>
                <p:sp>
                  <p:nvSpPr>
                    <p:cNvPr id="113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955330" y="3965430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D</a:t>
                      </a:r>
                      <a:endParaRPr lang="en-US" sz="1050" dirty="0"/>
                    </a:p>
                  </p:txBody>
                </p:sp>
                <p:sp>
                  <p:nvSpPr>
                    <p:cNvPr id="114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955330" y="3339807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B</a:t>
                      </a:r>
                      <a:endParaRPr lang="en-US" sz="1050" dirty="0"/>
                    </a:p>
                  </p:txBody>
                </p:sp>
                <p:sp>
                  <p:nvSpPr>
                    <p:cNvPr id="115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316733" y="3339808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A</a:t>
                      </a:r>
                      <a:endParaRPr lang="en-US" sz="1050" dirty="0"/>
                    </a:p>
                  </p:txBody>
                </p:sp>
                <p:sp>
                  <p:nvSpPr>
                    <p:cNvPr id="116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316733" y="3965430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C</a:t>
                      </a:r>
                      <a:endParaRPr lang="en-US" sz="1050" dirty="0"/>
                    </a:p>
                  </p:txBody>
                </p:sp>
                <p:cxnSp>
                  <p:nvCxnSpPr>
                    <p:cNvPr id="117" name="Straight Connector 116"/>
                    <p:cNvCxnSpPr>
                      <a:stCxn id="115" idx="1"/>
                      <a:endCxn id="116" idx="3"/>
                    </p:cNvCxnSpPr>
                    <p:nvPr/>
                  </p:nvCxnSpPr>
                  <p:spPr>
                    <a:xfrm rot="5400000">
                      <a:off x="4143296" y="3789292"/>
                      <a:ext cx="4862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8" name="Straight Connector 117"/>
                    <p:cNvCxnSpPr>
                      <a:stCxn id="113" idx="0"/>
                      <a:endCxn id="116" idx="2"/>
                    </p:cNvCxnSpPr>
                    <p:nvPr/>
                  </p:nvCxnSpPr>
                  <p:spPr>
                    <a:xfrm flipH="1" flipV="1">
                      <a:off x="4523094" y="4102103"/>
                      <a:ext cx="3652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" name="Straight Connector 118"/>
                    <p:cNvCxnSpPr>
                      <a:stCxn id="113" idx="3"/>
                      <a:endCxn id="114" idx="1"/>
                    </p:cNvCxnSpPr>
                    <p:nvPr/>
                  </p:nvCxnSpPr>
                  <p:spPr>
                    <a:xfrm rot="16200000">
                      <a:off x="4781891" y="3789292"/>
                      <a:ext cx="4862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0" name="Straight Connector 119"/>
                    <p:cNvCxnSpPr>
                      <a:stCxn id="114" idx="0"/>
                      <a:endCxn id="115" idx="2"/>
                    </p:cNvCxnSpPr>
                    <p:nvPr/>
                  </p:nvCxnSpPr>
                  <p:spPr>
                    <a:xfrm flipH="1" flipV="1">
                      <a:off x="4523091" y="3476480"/>
                      <a:ext cx="3652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9" name="Straight Connector 108"/>
                  <p:cNvCxnSpPr>
                    <a:stCxn id="113" idx="0"/>
                    <a:endCxn id="115" idx="2"/>
                  </p:cNvCxnSpPr>
                  <p:nvPr/>
                </p:nvCxnSpPr>
                <p:spPr bwMode="auto">
                  <a:xfrm flipH="1" flipV="1">
                    <a:off x="1503857" y="3946897"/>
                    <a:ext cx="365139" cy="62557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Straight Connector 109"/>
                  <p:cNvCxnSpPr>
                    <a:stCxn id="116" idx="2"/>
                    <a:endCxn id="114" idx="0"/>
                  </p:cNvCxnSpPr>
                  <p:nvPr/>
                </p:nvCxnSpPr>
                <p:spPr bwMode="auto">
                  <a:xfrm rot="10800000" flipH="1">
                    <a:off x="1503857" y="3946897"/>
                    <a:ext cx="365139" cy="62557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1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2516745" y="3810267"/>
                    <a:ext cx="139364" cy="273262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E</a:t>
                    </a:r>
                    <a:endParaRPr lang="en-US" sz="1050" dirty="0"/>
                  </a:p>
                </p:txBody>
              </p:sp>
              <p:sp>
                <p:nvSpPr>
                  <p:cNvPr id="112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2516745" y="4435838"/>
                    <a:ext cx="139364" cy="273262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F</a:t>
                    </a:r>
                    <a:endParaRPr lang="en-US" sz="1050" dirty="0"/>
                  </a:p>
                </p:txBody>
              </p:sp>
            </p:grpSp>
            <p:cxnSp>
              <p:nvCxnSpPr>
                <p:cNvPr id="105" name="Straight Connector 104"/>
                <p:cNvCxnSpPr>
                  <a:stCxn id="111" idx="0"/>
                  <a:endCxn id="114" idx="2"/>
                </p:cNvCxnSpPr>
                <p:nvPr/>
              </p:nvCxnSpPr>
              <p:spPr bwMode="auto">
                <a:xfrm flipH="1" flipV="1">
                  <a:off x="2142258" y="3946898"/>
                  <a:ext cx="3075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>
                  <a:stCxn id="112" idx="0"/>
                  <a:endCxn id="113" idx="2"/>
                </p:cNvCxnSpPr>
                <p:nvPr/>
              </p:nvCxnSpPr>
              <p:spPr bwMode="auto">
                <a:xfrm flipH="1" flipV="1">
                  <a:off x="2142258" y="4572468"/>
                  <a:ext cx="3075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AutoShape 5"/>
                <p:cNvSpPr>
                  <a:spLocks noChangeArrowheads="1"/>
                </p:cNvSpPr>
                <p:nvPr/>
              </p:nvSpPr>
              <p:spPr bwMode="auto">
                <a:xfrm rot="16200000">
                  <a:off x="3050147" y="4123052"/>
                  <a:ext cx="139364" cy="27326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1050" dirty="0" smtClean="0"/>
                    <a:t>G</a:t>
                  </a:r>
                  <a:endParaRPr lang="en-US" sz="1050" dirty="0"/>
                </a:p>
              </p:txBody>
            </p:sp>
          </p:grpSp>
          <p:cxnSp>
            <p:nvCxnSpPr>
              <p:cNvPr id="102" name="Straight Connector 101"/>
              <p:cNvCxnSpPr>
                <a:stCxn id="107" idx="3"/>
                <a:endCxn id="111" idx="2"/>
              </p:cNvCxnSpPr>
              <p:nvPr/>
            </p:nvCxnSpPr>
            <p:spPr bwMode="auto">
              <a:xfrm rot="16200000" flipV="1">
                <a:off x="2190292" y="2241684"/>
                <a:ext cx="243103" cy="39677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>
                <a:stCxn id="107" idx="1"/>
                <a:endCxn id="112" idx="2"/>
              </p:cNvCxnSpPr>
              <p:nvPr/>
            </p:nvCxnSpPr>
            <p:spPr bwMode="auto">
              <a:xfrm rot="5400000">
                <a:off x="2190292" y="2624151"/>
                <a:ext cx="243103" cy="39677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9" name="Straight Connector 98"/>
            <p:cNvCxnSpPr>
              <a:stCxn id="113" idx="2"/>
              <a:endCxn id="111" idx="1"/>
            </p:cNvCxnSpPr>
            <p:nvPr/>
          </p:nvCxnSpPr>
          <p:spPr bwMode="auto">
            <a:xfrm rot="16200000" flipH="1">
              <a:off x="6188100" y="5385303"/>
              <a:ext cx="383615" cy="941364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112" idx="3"/>
              <a:endCxn id="111" idx="1"/>
            </p:cNvCxnSpPr>
            <p:nvPr/>
          </p:nvCxnSpPr>
          <p:spPr bwMode="auto">
            <a:xfrm>
              <a:off x="6027209" y="6047793"/>
              <a:ext cx="823380" cy="0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0" name="Group 139"/>
          <p:cNvGrpSpPr/>
          <p:nvPr/>
        </p:nvGrpSpPr>
        <p:grpSpPr>
          <a:xfrm rot="5400000">
            <a:off x="7376435" y="3520165"/>
            <a:ext cx="1789310" cy="1302180"/>
            <a:chOff x="620998" y="2248835"/>
            <a:chExt cx="2025862" cy="764936"/>
          </a:xfrm>
        </p:grpSpPr>
        <p:grpSp>
          <p:nvGrpSpPr>
            <p:cNvPr id="141" name="Group 165"/>
            <p:cNvGrpSpPr/>
            <p:nvPr/>
          </p:nvGrpSpPr>
          <p:grpSpPr>
            <a:xfrm>
              <a:off x="620998" y="2248826"/>
              <a:ext cx="2025862" cy="764945"/>
              <a:chOff x="1230598" y="3877206"/>
              <a:chExt cx="2025862" cy="764945"/>
            </a:xfrm>
          </p:grpSpPr>
          <p:grpSp>
            <p:nvGrpSpPr>
              <p:cNvPr id="144" name="Group 155"/>
              <p:cNvGrpSpPr/>
              <p:nvPr/>
            </p:nvGrpSpPr>
            <p:grpSpPr>
              <a:xfrm>
                <a:off x="1230598" y="3877206"/>
                <a:ext cx="1492460" cy="764945"/>
                <a:chOff x="1230598" y="3877206"/>
                <a:chExt cx="1492460" cy="764945"/>
              </a:xfrm>
            </p:grpSpPr>
            <p:grpSp>
              <p:nvGrpSpPr>
                <p:cNvPr id="148" name="Group 268"/>
                <p:cNvGrpSpPr>
                  <a:grpSpLocks/>
                </p:cNvGrpSpPr>
                <p:nvPr/>
              </p:nvGrpSpPr>
              <p:grpSpPr bwMode="auto">
                <a:xfrm>
                  <a:off x="1230598" y="3877206"/>
                  <a:ext cx="911663" cy="764932"/>
                  <a:chOff x="4249748" y="3406792"/>
                  <a:chExt cx="911943" cy="764998"/>
                </a:xfrm>
              </p:grpSpPr>
              <p:sp>
                <p:nvSpPr>
                  <p:cNvPr id="153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955330" y="3965430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2</a:t>
                    </a:r>
                    <a:endParaRPr lang="en-US" sz="1050" dirty="0"/>
                  </a:p>
                </p:txBody>
              </p:sp>
              <p:sp>
                <p:nvSpPr>
                  <p:cNvPr id="154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955330" y="3339807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3</a:t>
                    </a:r>
                    <a:endParaRPr lang="en-US" sz="1050" dirty="0"/>
                  </a:p>
                </p:txBody>
              </p:sp>
              <p:sp>
                <p:nvSpPr>
                  <p:cNvPr id="155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316733" y="3339808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4</a:t>
                    </a:r>
                    <a:endParaRPr lang="en-US" sz="1050" dirty="0"/>
                  </a:p>
                </p:txBody>
              </p:sp>
              <p:sp>
                <p:nvSpPr>
                  <p:cNvPr id="156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316733" y="3965430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1</a:t>
                    </a:r>
                    <a:endParaRPr lang="en-US" sz="1050" dirty="0"/>
                  </a:p>
                </p:txBody>
              </p:sp>
              <p:cxnSp>
                <p:nvCxnSpPr>
                  <p:cNvPr id="157" name="Straight Connector 156"/>
                  <p:cNvCxnSpPr>
                    <a:stCxn id="155" idx="1"/>
                    <a:endCxn id="156" idx="3"/>
                  </p:cNvCxnSpPr>
                  <p:nvPr/>
                </p:nvCxnSpPr>
                <p:spPr>
                  <a:xfrm rot="5400000">
                    <a:off x="4143296" y="3789292"/>
                    <a:ext cx="4862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/>
                  <p:cNvCxnSpPr>
                    <a:stCxn id="153" idx="0"/>
                    <a:endCxn id="156" idx="2"/>
                  </p:cNvCxnSpPr>
                  <p:nvPr/>
                </p:nvCxnSpPr>
                <p:spPr>
                  <a:xfrm flipH="1" flipV="1">
                    <a:off x="4523094" y="4102103"/>
                    <a:ext cx="36525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Straight Connector 158"/>
                  <p:cNvCxnSpPr>
                    <a:stCxn id="153" idx="3"/>
                    <a:endCxn id="154" idx="1"/>
                  </p:cNvCxnSpPr>
                  <p:nvPr/>
                </p:nvCxnSpPr>
                <p:spPr>
                  <a:xfrm rot="16200000">
                    <a:off x="4781891" y="3789292"/>
                    <a:ext cx="4862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Straight Connector 159"/>
                  <p:cNvCxnSpPr>
                    <a:stCxn id="154" idx="0"/>
                    <a:endCxn id="155" idx="2"/>
                  </p:cNvCxnSpPr>
                  <p:nvPr/>
                </p:nvCxnSpPr>
                <p:spPr>
                  <a:xfrm flipH="1" flipV="1">
                    <a:off x="4523091" y="3476480"/>
                    <a:ext cx="36525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9" name="Straight Connector 148"/>
                <p:cNvCxnSpPr>
                  <a:stCxn id="153" idx="0"/>
                  <a:endCxn id="155" idx="2"/>
                </p:cNvCxnSpPr>
                <p:nvPr/>
              </p:nvCxnSpPr>
              <p:spPr bwMode="auto">
                <a:xfrm flipH="1" flipV="1">
                  <a:off x="1503857" y="3946897"/>
                  <a:ext cx="365139" cy="62557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/>
                <p:cNvCxnSpPr>
                  <a:stCxn id="156" idx="2"/>
                  <a:endCxn id="154" idx="0"/>
                </p:cNvCxnSpPr>
                <p:nvPr/>
              </p:nvCxnSpPr>
              <p:spPr bwMode="auto">
                <a:xfrm rot="10800000" flipH="1">
                  <a:off x="1503857" y="3946897"/>
                  <a:ext cx="365139" cy="62557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1" name="AutoShape 5"/>
                <p:cNvSpPr>
                  <a:spLocks noChangeArrowheads="1"/>
                </p:cNvSpPr>
                <p:nvPr/>
              </p:nvSpPr>
              <p:spPr bwMode="auto">
                <a:xfrm rot="16200000">
                  <a:off x="2516745" y="3810267"/>
                  <a:ext cx="139364" cy="27326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1050" dirty="0" smtClean="0"/>
                    <a:t>4</a:t>
                  </a:r>
                  <a:endParaRPr lang="en-US" sz="1050" dirty="0"/>
                </a:p>
              </p:txBody>
            </p:sp>
            <p:sp>
              <p:nvSpPr>
                <p:cNvPr id="152" name="AutoShape 5"/>
                <p:cNvSpPr>
                  <a:spLocks noChangeArrowheads="1"/>
                </p:cNvSpPr>
                <p:nvPr/>
              </p:nvSpPr>
              <p:spPr bwMode="auto">
                <a:xfrm rot="16200000">
                  <a:off x="2516745" y="4435838"/>
                  <a:ext cx="139364" cy="27326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1050" dirty="0" smtClean="0"/>
                    <a:t>3</a:t>
                  </a:r>
                  <a:endParaRPr lang="en-US" sz="1050" dirty="0"/>
                </a:p>
              </p:txBody>
            </p:sp>
          </p:grpSp>
          <p:cxnSp>
            <p:nvCxnSpPr>
              <p:cNvPr id="145" name="Straight Connector 144"/>
              <p:cNvCxnSpPr>
                <a:stCxn id="151" idx="0"/>
                <a:endCxn id="154" idx="2"/>
              </p:cNvCxnSpPr>
              <p:nvPr/>
            </p:nvCxnSpPr>
            <p:spPr bwMode="auto">
              <a:xfrm flipH="1" flipV="1">
                <a:off x="2142258" y="3946898"/>
                <a:ext cx="3075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>
                <a:stCxn id="152" idx="0"/>
                <a:endCxn id="153" idx="2"/>
              </p:cNvCxnSpPr>
              <p:nvPr/>
            </p:nvCxnSpPr>
            <p:spPr bwMode="auto">
              <a:xfrm flipH="1" flipV="1">
                <a:off x="2142258" y="4572468"/>
                <a:ext cx="3075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7" name="AutoShape 5"/>
              <p:cNvSpPr>
                <a:spLocks noChangeArrowheads="1"/>
              </p:cNvSpPr>
              <p:nvPr/>
            </p:nvSpPr>
            <p:spPr bwMode="auto">
              <a:xfrm rot="16200000">
                <a:off x="3050147" y="4123052"/>
                <a:ext cx="139364" cy="273262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5</a:t>
                </a:r>
                <a:endParaRPr lang="en-US" sz="1050" dirty="0"/>
              </a:p>
            </p:txBody>
          </p:sp>
        </p:grpSp>
        <p:cxnSp>
          <p:nvCxnSpPr>
            <p:cNvPr id="142" name="Straight Connector 141"/>
            <p:cNvCxnSpPr>
              <a:stCxn id="147" idx="3"/>
              <a:endCxn id="151" idx="2"/>
            </p:cNvCxnSpPr>
            <p:nvPr/>
          </p:nvCxnSpPr>
          <p:spPr bwMode="auto">
            <a:xfrm rot="16200000" flipV="1">
              <a:off x="2190292" y="2241684"/>
              <a:ext cx="243103" cy="3967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>
              <a:stCxn id="147" idx="1"/>
              <a:endCxn id="152" idx="2"/>
            </p:cNvCxnSpPr>
            <p:nvPr/>
          </p:nvCxnSpPr>
          <p:spPr bwMode="auto">
            <a:xfrm rot="5400000">
              <a:off x="2190292" y="2624151"/>
              <a:ext cx="243103" cy="3967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</a:t>
            </a:r>
            <a:r>
              <a:rPr lang="en-US" dirty="0" smtClean="0"/>
              <a:t>Clustering (T-C): </a:t>
            </a:r>
            <a:r>
              <a:rPr lang="en-US" dirty="0" smtClean="0"/>
              <a:t>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525963"/>
          </a:xfrm>
        </p:spPr>
        <p:txBody>
          <a:bodyPr>
            <a:normAutofit fontScale="85000" lnSpcReduction="10000"/>
          </a:bodyPr>
          <a:lstStyle/>
          <a:p>
            <a:pPr marL="571500" indent="-514350">
              <a:buFont typeface="+mj-lt"/>
              <a:buAutoNum type="arabicPeriod"/>
            </a:pPr>
            <a:r>
              <a:rPr lang="en-US" dirty="0" smtClean="0"/>
              <a:t>Given </a:t>
            </a:r>
            <a:r>
              <a:rPr lang="en-US" dirty="0" smtClean="0"/>
              <a:t>a CSP and its primal graph generate a chordal primal graph: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Identify all the maximal cliques in the primal </a:t>
            </a:r>
            <a:r>
              <a:rPr lang="en-US" dirty="0" err="1" smtClean="0"/>
              <a:t>chordal</a:t>
            </a:r>
            <a:r>
              <a:rPr lang="en-US" dirty="0" smtClean="0"/>
              <a:t> graph: O(|E’|)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Form the dual graph: O(n)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Solve the sub problems: O(</a:t>
            </a:r>
            <a:r>
              <a:rPr lang="en-US" dirty="0" err="1" smtClean="0"/>
              <a:t>k</a:t>
            </a:r>
            <a:r>
              <a:rPr lang="en-US" baseline="30000" dirty="0" err="1" smtClean="0"/>
              <a:t>r</a:t>
            </a:r>
            <a:r>
              <a:rPr lang="en-US" dirty="0" smtClean="0"/>
              <a:t>) where  k=domain size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Solve the tree problem: O(n ∙ t log t</a:t>
            </a:r>
            <a:r>
              <a:rPr lang="en-US" dirty="0" smtClean="0"/>
              <a:t>)…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64" name="Group 63"/>
          <p:cNvGrpSpPr/>
          <p:nvPr/>
        </p:nvGrpSpPr>
        <p:grpSpPr>
          <a:xfrm>
            <a:off x="6477000" y="1447800"/>
            <a:ext cx="1295400" cy="1749682"/>
            <a:chOff x="5791200" y="4876800"/>
            <a:chExt cx="1295400" cy="1749682"/>
          </a:xfrm>
        </p:grpSpPr>
        <p:grpSp>
          <p:nvGrpSpPr>
            <p:cNvPr id="65" name="Group 109"/>
            <p:cNvGrpSpPr/>
            <p:nvPr/>
          </p:nvGrpSpPr>
          <p:grpSpPr>
            <a:xfrm rot="5400000">
              <a:off x="5564067" y="5103934"/>
              <a:ext cx="1749682" cy="1295415"/>
              <a:chOff x="620998" y="2248826"/>
              <a:chExt cx="2025862" cy="764945"/>
            </a:xfrm>
          </p:grpSpPr>
          <p:grpSp>
            <p:nvGrpSpPr>
              <p:cNvPr id="68" name="Group 165"/>
              <p:cNvGrpSpPr/>
              <p:nvPr/>
            </p:nvGrpSpPr>
            <p:grpSpPr>
              <a:xfrm>
                <a:off x="620998" y="2248826"/>
                <a:ext cx="2025862" cy="764945"/>
                <a:chOff x="1230598" y="3877206"/>
                <a:chExt cx="2025862" cy="764945"/>
              </a:xfrm>
            </p:grpSpPr>
            <p:grpSp>
              <p:nvGrpSpPr>
                <p:cNvPr id="71" name="Group 155"/>
                <p:cNvGrpSpPr/>
                <p:nvPr/>
              </p:nvGrpSpPr>
              <p:grpSpPr>
                <a:xfrm>
                  <a:off x="1230598" y="3877206"/>
                  <a:ext cx="1492460" cy="764945"/>
                  <a:chOff x="1230598" y="3877206"/>
                  <a:chExt cx="1492460" cy="764945"/>
                </a:xfrm>
              </p:grpSpPr>
              <p:grpSp>
                <p:nvGrpSpPr>
                  <p:cNvPr id="75" name="Group 268"/>
                  <p:cNvGrpSpPr>
                    <a:grpSpLocks/>
                  </p:cNvGrpSpPr>
                  <p:nvPr/>
                </p:nvGrpSpPr>
                <p:grpSpPr bwMode="auto">
                  <a:xfrm>
                    <a:off x="1230598" y="3877206"/>
                    <a:ext cx="911663" cy="764932"/>
                    <a:chOff x="4249748" y="3406792"/>
                    <a:chExt cx="911943" cy="764998"/>
                  </a:xfrm>
                </p:grpSpPr>
                <p:sp>
                  <p:nvSpPr>
                    <p:cNvPr id="80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955330" y="3965430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D</a:t>
                      </a:r>
                      <a:endParaRPr lang="en-US" sz="1050" dirty="0"/>
                    </a:p>
                  </p:txBody>
                </p:sp>
                <p:sp>
                  <p:nvSpPr>
                    <p:cNvPr id="81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955330" y="3339807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B</a:t>
                      </a:r>
                      <a:endParaRPr lang="en-US" sz="1050" dirty="0"/>
                    </a:p>
                  </p:txBody>
                </p:sp>
                <p:sp>
                  <p:nvSpPr>
                    <p:cNvPr id="82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316733" y="3339808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A</a:t>
                      </a:r>
                      <a:endParaRPr lang="en-US" sz="1050" dirty="0"/>
                    </a:p>
                  </p:txBody>
                </p:sp>
                <p:sp>
                  <p:nvSpPr>
                    <p:cNvPr id="83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316733" y="3965430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C</a:t>
                      </a:r>
                      <a:endParaRPr lang="en-US" sz="1050" dirty="0"/>
                    </a:p>
                  </p:txBody>
                </p:sp>
                <p:cxnSp>
                  <p:nvCxnSpPr>
                    <p:cNvPr id="84" name="Straight Connector 83"/>
                    <p:cNvCxnSpPr>
                      <a:stCxn id="82" idx="1"/>
                      <a:endCxn id="83" idx="3"/>
                    </p:cNvCxnSpPr>
                    <p:nvPr/>
                  </p:nvCxnSpPr>
                  <p:spPr>
                    <a:xfrm rot="5400000">
                      <a:off x="4143296" y="3789292"/>
                      <a:ext cx="4862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" name="Straight Connector 84"/>
                    <p:cNvCxnSpPr>
                      <a:stCxn id="80" idx="0"/>
                      <a:endCxn id="83" idx="2"/>
                    </p:cNvCxnSpPr>
                    <p:nvPr/>
                  </p:nvCxnSpPr>
                  <p:spPr>
                    <a:xfrm flipH="1" flipV="1">
                      <a:off x="4523094" y="4102103"/>
                      <a:ext cx="3652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" name="Straight Connector 85"/>
                    <p:cNvCxnSpPr>
                      <a:stCxn id="80" idx="3"/>
                      <a:endCxn id="81" idx="1"/>
                    </p:cNvCxnSpPr>
                    <p:nvPr/>
                  </p:nvCxnSpPr>
                  <p:spPr>
                    <a:xfrm rot="16200000">
                      <a:off x="4781891" y="3789292"/>
                      <a:ext cx="4862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7" name="Straight Connector 86"/>
                    <p:cNvCxnSpPr>
                      <a:stCxn id="81" idx="0"/>
                      <a:endCxn id="82" idx="2"/>
                    </p:cNvCxnSpPr>
                    <p:nvPr/>
                  </p:nvCxnSpPr>
                  <p:spPr>
                    <a:xfrm flipH="1" flipV="1">
                      <a:off x="4523091" y="3476480"/>
                      <a:ext cx="3652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6" name="Straight Connector 75"/>
                  <p:cNvCxnSpPr>
                    <a:stCxn id="80" idx="0"/>
                    <a:endCxn id="82" idx="2"/>
                  </p:cNvCxnSpPr>
                  <p:nvPr/>
                </p:nvCxnSpPr>
                <p:spPr bwMode="auto">
                  <a:xfrm flipH="1" flipV="1">
                    <a:off x="1503857" y="3946897"/>
                    <a:ext cx="365139" cy="62557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/>
                  <p:cNvCxnSpPr>
                    <a:stCxn id="83" idx="2"/>
                    <a:endCxn id="81" idx="0"/>
                  </p:cNvCxnSpPr>
                  <p:nvPr/>
                </p:nvCxnSpPr>
                <p:spPr bwMode="auto">
                  <a:xfrm rot="10800000" flipH="1">
                    <a:off x="1503857" y="3946897"/>
                    <a:ext cx="365139" cy="62557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8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2516745" y="3810267"/>
                    <a:ext cx="139364" cy="273262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E</a:t>
                    </a:r>
                    <a:endParaRPr lang="en-US" sz="1050" dirty="0"/>
                  </a:p>
                </p:txBody>
              </p:sp>
              <p:sp>
                <p:nvSpPr>
                  <p:cNvPr id="79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2516745" y="4435838"/>
                    <a:ext cx="139364" cy="273262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F</a:t>
                    </a:r>
                    <a:endParaRPr lang="en-US" sz="1050" dirty="0"/>
                  </a:p>
                </p:txBody>
              </p:sp>
            </p:grpSp>
            <p:cxnSp>
              <p:nvCxnSpPr>
                <p:cNvPr id="72" name="Straight Connector 71"/>
                <p:cNvCxnSpPr>
                  <a:stCxn id="78" idx="0"/>
                  <a:endCxn id="81" idx="2"/>
                </p:cNvCxnSpPr>
                <p:nvPr/>
              </p:nvCxnSpPr>
              <p:spPr bwMode="auto">
                <a:xfrm flipH="1" flipV="1">
                  <a:off x="2142258" y="3946898"/>
                  <a:ext cx="3075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>
                  <a:stCxn id="79" idx="0"/>
                  <a:endCxn id="80" idx="2"/>
                </p:cNvCxnSpPr>
                <p:nvPr/>
              </p:nvCxnSpPr>
              <p:spPr bwMode="auto">
                <a:xfrm flipH="1" flipV="1">
                  <a:off x="2142258" y="4572468"/>
                  <a:ext cx="3075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4" name="AutoShape 5"/>
                <p:cNvSpPr>
                  <a:spLocks noChangeArrowheads="1"/>
                </p:cNvSpPr>
                <p:nvPr/>
              </p:nvSpPr>
              <p:spPr bwMode="auto">
                <a:xfrm rot="16200000">
                  <a:off x="3050147" y="4123052"/>
                  <a:ext cx="139364" cy="27326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1050" dirty="0" smtClean="0"/>
                    <a:t>G</a:t>
                  </a:r>
                  <a:endParaRPr lang="en-US" sz="1050" dirty="0"/>
                </a:p>
              </p:txBody>
            </p:sp>
          </p:grpSp>
          <p:cxnSp>
            <p:nvCxnSpPr>
              <p:cNvPr id="69" name="Straight Connector 68"/>
              <p:cNvCxnSpPr>
                <a:stCxn id="74" idx="3"/>
                <a:endCxn id="78" idx="2"/>
              </p:cNvCxnSpPr>
              <p:nvPr/>
            </p:nvCxnSpPr>
            <p:spPr bwMode="auto">
              <a:xfrm rot="16200000" flipV="1">
                <a:off x="2190292" y="2241684"/>
                <a:ext cx="243103" cy="39677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74" idx="1"/>
                <a:endCxn id="79" idx="2"/>
              </p:cNvCxnSpPr>
              <p:nvPr/>
            </p:nvCxnSpPr>
            <p:spPr bwMode="auto">
              <a:xfrm rot="5400000">
                <a:off x="2190292" y="2624151"/>
                <a:ext cx="243103" cy="39677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6" name="Straight Connector 65"/>
            <p:cNvCxnSpPr>
              <a:stCxn id="80" idx="2"/>
              <a:endCxn id="78" idx="1"/>
            </p:cNvCxnSpPr>
            <p:nvPr/>
          </p:nvCxnSpPr>
          <p:spPr bwMode="auto">
            <a:xfrm rot="16200000" flipH="1">
              <a:off x="6188100" y="5385303"/>
              <a:ext cx="383615" cy="941364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79" idx="3"/>
              <a:endCxn id="78" idx="1"/>
            </p:cNvCxnSpPr>
            <p:nvPr/>
          </p:nvCxnSpPr>
          <p:spPr bwMode="auto">
            <a:xfrm>
              <a:off x="6027209" y="6047793"/>
              <a:ext cx="823380" cy="0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/>
          <p:cNvGrpSpPr/>
          <p:nvPr/>
        </p:nvGrpSpPr>
        <p:grpSpPr>
          <a:xfrm>
            <a:off x="5257800" y="3352800"/>
            <a:ext cx="3429000" cy="1648599"/>
            <a:chOff x="5257800" y="3352800"/>
            <a:chExt cx="3429000" cy="1648599"/>
          </a:xfrm>
        </p:grpSpPr>
        <p:cxnSp>
          <p:nvCxnSpPr>
            <p:cNvPr id="89" name="Straight Connector 88"/>
            <p:cNvCxnSpPr>
              <a:stCxn id="103" idx="0"/>
              <a:endCxn id="102" idx="2"/>
            </p:cNvCxnSpPr>
            <p:nvPr/>
          </p:nvCxnSpPr>
          <p:spPr bwMode="auto">
            <a:xfrm rot="5400000" flipH="1" flipV="1">
              <a:off x="5486403" y="3695700"/>
              <a:ext cx="22859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stCxn id="104" idx="0"/>
              <a:endCxn id="103" idx="2"/>
            </p:cNvCxnSpPr>
            <p:nvPr/>
          </p:nvCxnSpPr>
          <p:spPr bwMode="auto">
            <a:xfrm rot="5400000" flipH="1" flipV="1">
              <a:off x="5486403" y="4152899"/>
              <a:ext cx="22859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stCxn id="105" idx="0"/>
              <a:endCxn id="104" idx="2"/>
            </p:cNvCxnSpPr>
            <p:nvPr/>
          </p:nvCxnSpPr>
          <p:spPr bwMode="auto">
            <a:xfrm rot="5400000" flipH="1" flipV="1">
              <a:off x="5486401" y="4610099"/>
              <a:ext cx="2286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2" name="Group 138"/>
            <p:cNvGrpSpPr/>
            <p:nvPr/>
          </p:nvGrpSpPr>
          <p:grpSpPr>
            <a:xfrm>
              <a:off x="5257800" y="3352800"/>
              <a:ext cx="3429000" cy="1648599"/>
              <a:chOff x="5257800" y="3352800"/>
              <a:chExt cx="3429000" cy="1648599"/>
            </a:xfrm>
          </p:grpSpPr>
          <p:grpSp>
            <p:nvGrpSpPr>
              <p:cNvPr id="93" name="Group 137"/>
              <p:cNvGrpSpPr/>
              <p:nvPr/>
            </p:nvGrpSpPr>
            <p:grpSpPr>
              <a:xfrm>
                <a:off x="5257800" y="3352800"/>
                <a:ext cx="609604" cy="1600200"/>
                <a:chOff x="5257800" y="3352800"/>
                <a:chExt cx="609604" cy="1600200"/>
              </a:xfrm>
            </p:grpSpPr>
            <p:grpSp>
              <p:nvGrpSpPr>
                <p:cNvPr id="98" name="Group 58"/>
                <p:cNvGrpSpPr/>
                <p:nvPr/>
              </p:nvGrpSpPr>
              <p:grpSpPr>
                <a:xfrm>
                  <a:off x="5334000" y="3352800"/>
                  <a:ext cx="533404" cy="1600200"/>
                  <a:chOff x="5486400" y="2133600"/>
                  <a:chExt cx="533404" cy="1600200"/>
                </a:xfrm>
              </p:grpSpPr>
              <p:sp>
                <p:nvSpPr>
                  <p:cNvPr id="102" name="AutoShape 5"/>
                  <p:cNvSpPr>
                    <a:spLocks noChangeArrowheads="1"/>
                  </p:cNvSpPr>
                  <p:nvPr/>
                </p:nvSpPr>
                <p:spPr bwMode="auto">
                  <a:xfrm>
                    <a:off x="5486400" y="2133600"/>
                    <a:ext cx="533404" cy="2286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r>
                      <a:rPr lang="en-US" sz="1050" dirty="0" smtClean="0"/>
                      <a:t>ABCD</a:t>
                    </a:r>
                    <a:endParaRPr lang="en-US" sz="1050" dirty="0"/>
                  </a:p>
                </p:txBody>
              </p:sp>
              <p:sp>
                <p:nvSpPr>
                  <p:cNvPr id="103" name="AutoShape 5"/>
                  <p:cNvSpPr>
                    <a:spLocks noChangeArrowheads="1"/>
                  </p:cNvSpPr>
                  <p:nvPr/>
                </p:nvSpPr>
                <p:spPr bwMode="auto">
                  <a:xfrm>
                    <a:off x="5524502" y="2590799"/>
                    <a:ext cx="457200" cy="2286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r>
                      <a:rPr lang="en-US" sz="1050" dirty="0" smtClean="0"/>
                      <a:t>BED</a:t>
                    </a:r>
                    <a:endParaRPr lang="en-US" sz="1050" dirty="0"/>
                  </a:p>
                </p:txBody>
              </p:sp>
              <p:sp>
                <p:nvSpPr>
                  <p:cNvPr id="104" name="AutoShape 5"/>
                  <p:cNvSpPr>
                    <a:spLocks noChangeArrowheads="1"/>
                  </p:cNvSpPr>
                  <p:nvPr/>
                </p:nvSpPr>
                <p:spPr bwMode="auto">
                  <a:xfrm>
                    <a:off x="5524502" y="3047998"/>
                    <a:ext cx="457200" cy="2286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r>
                      <a:rPr lang="en-US" sz="1050" dirty="0" smtClean="0"/>
                      <a:t>DFE</a:t>
                    </a:r>
                    <a:endParaRPr lang="en-US" sz="1050" dirty="0"/>
                  </a:p>
                </p:txBody>
              </p:sp>
              <p:sp>
                <p:nvSpPr>
                  <p:cNvPr id="105" name="AutoShape 5"/>
                  <p:cNvSpPr>
                    <a:spLocks noChangeArrowheads="1"/>
                  </p:cNvSpPr>
                  <p:nvPr/>
                </p:nvSpPr>
                <p:spPr bwMode="auto">
                  <a:xfrm>
                    <a:off x="5524502" y="3505200"/>
                    <a:ext cx="457200" cy="228600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r>
                      <a:rPr lang="en-US" sz="1050" dirty="0" smtClean="0"/>
                      <a:t>EFG</a:t>
                    </a:r>
                    <a:endParaRPr lang="en-US" sz="1050" dirty="0"/>
                  </a:p>
                </p:txBody>
              </p:sp>
            </p:grpSp>
            <p:sp>
              <p:nvSpPr>
                <p:cNvPr id="99" name="TextBox 98"/>
                <p:cNvSpPr txBox="1"/>
                <p:nvPr/>
              </p:nvSpPr>
              <p:spPr>
                <a:xfrm>
                  <a:off x="5257800" y="3557200"/>
                  <a:ext cx="362600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 smtClean="0"/>
                    <a:t>BD</a:t>
                  </a:r>
                  <a:endParaRPr lang="en-US" sz="1200" dirty="0"/>
                </a:p>
              </p:txBody>
            </p:sp>
            <p:sp>
              <p:nvSpPr>
                <p:cNvPr id="100" name="TextBox 99"/>
                <p:cNvSpPr txBox="1"/>
                <p:nvPr/>
              </p:nvSpPr>
              <p:spPr>
                <a:xfrm>
                  <a:off x="5257800" y="4014399"/>
                  <a:ext cx="354584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 smtClean="0"/>
                    <a:t>DE</a:t>
                  </a:r>
                  <a:endParaRPr lang="en-US" sz="1200" dirty="0"/>
                </a:p>
              </p:txBody>
            </p:sp>
            <p:sp>
              <p:nvSpPr>
                <p:cNvPr id="101" name="TextBox 100"/>
                <p:cNvSpPr txBox="1"/>
                <p:nvPr/>
              </p:nvSpPr>
              <p:spPr>
                <a:xfrm>
                  <a:off x="5257800" y="4471598"/>
                  <a:ext cx="330540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dirty="0" smtClean="0"/>
                    <a:t>EF</a:t>
                  </a:r>
                  <a:endParaRPr lang="en-US" sz="1200" dirty="0"/>
                </a:p>
              </p:txBody>
            </p:sp>
          </p:grpSp>
          <p:sp>
            <p:nvSpPr>
              <p:cNvPr id="94" name="TextBox 93"/>
              <p:cNvSpPr txBox="1"/>
              <p:nvPr/>
            </p:nvSpPr>
            <p:spPr>
              <a:xfrm>
                <a:off x="5943600" y="3352800"/>
                <a:ext cx="2743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00B050"/>
                    </a:solidFill>
                  </a:rPr>
                  <a:t>4312</a:t>
                </a:r>
                <a:r>
                  <a:rPr lang="en-US" sz="1200" dirty="0" smtClean="0"/>
                  <a:t>,  5312, 5432, …</a:t>
                </a:r>
                <a:endParaRPr lang="en-US" sz="1200" dirty="0"/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5943600" y="3810000"/>
                <a:ext cx="2743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00B050"/>
                    </a:solidFill>
                  </a:rPr>
                  <a:t>342</a:t>
                </a:r>
                <a:r>
                  <a:rPr lang="en-US" sz="1200" dirty="0" smtClean="0"/>
                  <a:t>, 351, 221, …</a:t>
                </a:r>
                <a:endParaRPr lang="en-US" sz="1200" dirty="0"/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5943600" y="4267200"/>
                <a:ext cx="2743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00B050"/>
                    </a:solidFill>
                  </a:rPr>
                  <a:t>234</a:t>
                </a:r>
                <a:r>
                  <a:rPr lang="en-US" sz="1200" dirty="0" smtClean="0"/>
                  <a:t>, 415, 153, …</a:t>
                </a:r>
                <a:endParaRPr lang="en-US" sz="1200" dirty="0"/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5943600" y="4724400"/>
                <a:ext cx="2743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>
                    <a:solidFill>
                      <a:srgbClr val="00B050"/>
                    </a:solidFill>
                  </a:rPr>
                  <a:t>435</a:t>
                </a:r>
                <a:r>
                  <a:rPr lang="en-US" sz="1200" dirty="0" smtClean="0"/>
                  <a:t>, 123, 112, …</a:t>
                </a:r>
                <a:endParaRPr lang="en-US" sz="1200" dirty="0"/>
              </a:p>
            </p:txBody>
          </p:sp>
        </p:grpSp>
      </p:grpSp>
      <p:grpSp>
        <p:nvGrpSpPr>
          <p:cNvPr id="106" name="Group 105"/>
          <p:cNvGrpSpPr/>
          <p:nvPr/>
        </p:nvGrpSpPr>
        <p:grpSpPr>
          <a:xfrm rot="5400000">
            <a:off x="7376435" y="3520165"/>
            <a:ext cx="1789310" cy="1302180"/>
            <a:chOff x="620998" y="2248835"/>
            <a:chExt cx="2025862" cy="764936"/>
          </a:xfrm>
        </p:grpSpPr>
        <p:grpSp>
          <p:nvGrpSpPr>
            <p:cNvPr id="107" name="Group 165"/>
            <p:cNvGrpSpPr/>
            <p:nvPr/>
          </p:nvGrpSpPr>
          <p:grpSpPr>
            <a:xfrm>
              <a:off x="620998" y="2248826"/>
              <a:ext cx="2025862" cy="764945"/>
              <a:chOff x="1230598" y="3877206"/>
              <a:chExt cx="2025862" cy="764945"/>
            </a:xfrm>
          </p:grpSpPr>
          <p:grpSp>
            <p:nvGrpSpPr>
              <p:cNvPr id="110" name="Group 155"/>
              <p:cNvGrpSpPr/>
              <p:nvPr/>
            </p:nvGrpSpPr>
            <p:grpSpPr>
              <a:xfrm>
                <a:off x="1230598" y="3877206"/>
                <a:ext cx="1492460" cy="764945"/>
                <a:chOff x="1230598" y="3877206"/>
                <a:chExt cx="1492460" cy="764945"/>
              </a:xfrm>
            </p:grpSpPr>
            <p:grpSp>
              <p:nvGrpSpPr>
                <p:cNvPr id="114" name="Group 268"/>
                <p:cNvGrpSpPr>
                  <a:grpSpLocks/>
                </p:cNvGrpSpPr>
                <p:nvPr/>
              </p:nvGrpSpPr>
              <p:grpSpPr bwMode="auto">
                <a:xfrm>
                  <a:off x="1230598" y="3877206"/>
                  <a:ext cx="911663" cy="764932"/>
                  <a:chOff x="4249748" y="3406792"/>
                  <a:chExt cx="911943" cy="764998"/>
                </a:xfrm>
              </p:grpSpPr>
              <p:sp>
                <p:nvSpPr>
                  <p:cNvPr id="119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955330" y="3965430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2</a:t>
                    </a:r>
                    <a:endParaRPr lang="en-US" sz="1050" dirty="0"/>
                  </a:p>
                </p:txBody>
              </p:sp>
              <p:sp>
                <p:nvSpPr>
                  <p:cNvPr id="120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955330" y="3339807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3</a:t>
                    </a:r>
                    <a:endParaRPr lang="en-US" sz="1050" dirty="0"/>
                  </a:p>
                </p:txBody>
              </p:sp>
              <p:sp>
                <p:nvSpPr>
                  <p:cNvPr id="121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316733" y="3339808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4</a:t>
                    </a:r>
                    <a:endParaRPr lang="en-US" sz="1050" dirty="0"/>
                  </a:p>
                </p:txBody>
              </p:sp>
              <p:sp>
                <p:nvSpPr>
                  <p:cNvPr id="122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316733" y="3965430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1</a:t>
                    </a:r>
                    <a:endParaRPr lang="en-US" sz="1050" dirty="0"/>
                  </a:p>
                </p:txBody>
              </p:sp>
              <p:cxnSp>
                <p:nvCxnSpPr>
                  <p:cNvPr id="123" name="Straight Connector 122"/>
                  <p:cNvCxnSpPr>
                    <a:stCxn id="121" idx="1"/>
                    <a:endCxn id="122" idx="3"/>
                  </p:cNvCxnSpPr>
                  <p:nvPr/>
                </p:nvCxnSpPr>
                <p:spPr>
                  <a:xfrm rot="5400000">
                    <a:off x="4143296" y="3789292"/>
                    <a:ext cx="4862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/>
                  <p:cNvCxnSpPr>
                    <a:stCxn id="119" idx="0"/>
                    <a:endCxn id="122" idx="2"/>
                  </p:cNvCxnSpPr>
                  <p:nvPr/>
                </p:nvCxnSpPr>
                <p:spPr>
                  <a:xfrm flipH="1" flipV="1">
                    <a:off x="4523094" y="4102103"/>
                    <a:ext cx="36525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/>
                  <p:cNvCxnSpPr>
                    <a:stCxn id="119" idx="3"/>
                    <a:endCxn id="120" idx="1"/>
                  </p:cNvCxnSpPr>
                  <p:nvPr/>
                </p:nvCxnSpPr>
                <p:spPr>
                  <a:xfrm rot="16200000">
                    <a:off x="4781891" y="3789292"/>
                    <a:ext cx="4862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/>
                  <p:cNvCxnSpPr>
                    <a:stCxn id="120" idx="0"/>
                    <a:endCxn id="121" idx="2"/>
                  </p:cNvCxnSpPr>
                  <p:nvPr/>
                </p:nvCxnSpPr>
                <p:spPr>
                  <a:xfrm flipH="1" flipV="1">
                    <a:off x="4523091" y="3476480"/>
                    <a:ext cx="36525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5" name="Straight Connector 114"/>
                <p:cNvCxnSpPr>
                  <a:stCxn id="119" idx="0"/>
                  <a:endCxn id="121" idx="2"/>
                </p:cNvCxnSpPr>
                <p:nvPr/>
              </p:nvCxnSpPr>
              <p:spPr bwMode="auto">
                <a:xfrm flipH="1" flipV="1">
                  <a:off x="1503857" y="3946897"/>
                  <a:ext cx="365139" cy="62557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>
                  <a:stCxn id="122" idx="2"/>
                  <a:endCxn id="120" idx="0"/>
                </p:cNvCxnSpPr>
                <p:nvPr/>
              </p:nvCxnSpPr>
              <p:spPr bwMode="auto">
                <a:xfrm rot="10800000" flipH="1">
                  <a:off x="1503857" y="3946897"/>
                  <a:ext cx="365139" cy="62557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AutoShape 5"/>
                <p:cNvSpPr>
                  <a:spLocks noChangeArrowheads="1"/>
                </p:cNvSpPr>
                <p:nvPr/>
              </p:nvSpPr>
              <p:spPr bwMode="auto">
                <a:xfrm rot="16200000">
                  <a:off x="2516745" y="3810267"/>
                  <a:ext cx="139364" cy="27326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1050" dirty="0" smtClean="0"/>
                    <a:t>4</a:t>
                  </a:r>
                  <a:endParaRPr lang="en-US" sz="1050" dirty="0"/>
                </a:p>
              </p:txBody>
            </p:sp>
            <p:sp>
              <p:nvSpPr>
                <p:cNvPr id="118" name="AutoShape 5"/>
                <p:cNvSpPr>
                  <a:spLocks noChangeArrowheads="1"/>
                </p:cNvSpPr>
                <p:nvPr/>
              </p:nvSpPr>
              <p:spPr bwMode="auto">
                <a:xfrm rot="16200000">
                  <a:off x="2516745" y="4435838"/>
                  <a:ext cx="139364" cy="27326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1050" dirty="0" smtClean="0"/>
                    <a:t>3</a:t>
                  </a:r>
                  <a:endParaRPr lang="en-US" sz="1050" dirty="0"/>
                </a:p>
              </p:txBody>
            </p:sp>
          </p:grpSp>
          <p:cxnSp>
            <p:nvCxnSpPr>
              <p:cNvPr id="111" name="Straight Connector 110"/>
              <p:cNvCxnSpPr>
                <a:stCxn id="117" idx="0"/>
                <a:endCxn id="120" idx="2"/>
              </p:cNvCxnSpPr>
              <p:nvPr/>
            </p:nvCxnSpPr>
            <p:spPr bwMode="auto">
              <a:xfrm flipH="1" flipV="1">
                <a:off x="2142258" y="3946898"/>
                <a:ext cx="3075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>
                <a:stCxn id="118" idx="0"/>
                <a:endCxn id="119" idx="2"/>
              </p:cNvCxnSpPr>
              <p:nvPr/>
            </p:nvCxnSpPr>
            <p:spPr bwMode="auto">
              <a:xfrm flipH="1" flipV="1">
                <a:off x="2142258" y="4572468"/>
                <a:ext cx="3075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3" name="AutoShape 5"/>
              <p:cNvSpPr>
                <a:spLocks noChangeArrowheads="1"/>
              </p:cNvSpPr>
              <p:nvPr/>
            </p:nvSpPr>
            <p:spPr bwMode="auto">
              <a:xfrm rot="16200000">
                <a:off x="3050147" y="4123052"/>
                <a:ext cx="139364" cy="273262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5</a:t>
                </a:r>
                <a:endParaRPr lang="en-US" sz="1050" dirty="0"/>
              </a:p>
            </p:txBody>
          </p:sp>
        </p:grpSp>
        <p:cxnSp>
          <p:nvCxnSpPr>
            <p:cNvPr id="108" name="Straight Connector 107"/>
            <p:cNvCxnSpPr>
              <a:stCxn id="113" idx="3"/>
              <a:endCxn id="117" idx="2"/>
            </p:cNvCxnSpPr>
            <p:nvPr/>
          </p:nvCxnSpPr>
          <p:spPr bwMode="auto">
            <a:xfrm rot="16200000" flipV="1">
              <a:off x="2190292" y="2241684"/>
              <a:ext cx="243103" cy="3967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>
              <a:stCxn id="113" idx="1"/>
              <a:endCxn id="118" idx="2"/>
            </p:cNvCxnSpPr>
            <p:nvPr/>
          </p:nvCxnSpPr>
          <p:spPr bwMode="auto">
            <a:xfrm rot="5400000">
              <a:off x="2190292" y="2624151"/>
              <a:ext cx="243103" cy="3967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</a:t>
            </a:r>
            <a:r>
              <a:rPr lang="en-US" dirty="0" smtClean="0"/>
              <a:t>Clustering (T-C): </a:t>
            </a:r>
            <a:r>
              <a:rPr lang="en-US" dirty="0" smtClean="0"/>
              <a:t>Total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Dominated by O(n ∙ t log t)</a:t>
            </a:r>
          </a:p>
          <a:p>
            <a:pPr lvl="1"/>
            <a:r>
              <a:rPr lang="en-US" dirty="0" smtClean="0"/>
              <a:t>t is the largest number of solutions in a cluster, </a:t>
            </a:r>
          </a:p>
          <a:p>
            <a:pPr lvl="1">
              <a:buNone/>
            </a:pPr>
            <a:r>
              <a:rPr lang="en-US" dirty="0" smtClean="0"/>
              <a:t>	t ≤ </a:t>
            </a:r>
            <a:r>
              <a:rPr lang="en-US" dirty="0" err="1" smtClean="0"/>
              <a:t>k</a:t>
            </a:r>
            <a:r>
              <a:rPr lang="en-US" baseline="30000" dirty="0" err="1" smtClean="0"/>
              <a:t>r</a:t>
            </a:r>
            <a:endParaRPr lang="en-US" baseline="30000" dirty="0" smtClean="0"/>
          </a:p>
          <a:p>
            <a:pPr lvl="1"/>
            <a:r>
              <a:rPr lang="en-US" dirty="0" smtClean="0"/>
              <a:t>Time: O(n ∙ </a:t>
            </a:r>
            <a:r>
              <a:rPr lang="en-US" dirty="0" err="1" smtClean="0"/>
              <a:t>k</a:t>
            </a:r>
            <a:r>
              <a:rPr lang="en-US" baseline="30000" dirty="0" err="1" smtClean="0"/>
              <a:t>r</a:t>
            </a:r>
            <a:r>
              <a:rPr lang="en-US" dirty="0" smtClean="0"/>
              <a:t> ∙ r log k) = O(nr ∙ </a:t>
            </a:r>
            <a:r>
              <a:rPr lang="en-US" dirty="0" err="1" smtClean="0"/>
              <a:t>k</a:t>
            </a:r>
            <a:r>
              <a:rPr lang="en-US" baseline="30000" dirty="0" err="1" smtClean="0"/>
              <a:t>r</a:t>
            </a:r>
            <a:r>
              <a:rPr lang="en-US" dirty="0" smtClean="0"/>
              <a:t> )</a:t>
            </a:r>
          </a:p>
          <a:p>
            <a:pPr lvl="1"/>
            <a:r>
              <a:rPr lang="en-US" dirty="0" smtClean="0"/>
              <a:t>Space: O(n ∙ </a:t>
            </a:r>
            <a:r>
              <a:rPr lang="en-US" dirty="0" err="1" smtClean="0"/>
              <a:t>k</a:t>
            </a:r>
            <a:r>
              <a:rPr lang="en-US" baseline="30000" dirty="0" err="1" smtClean="0"/>
              <a:t>r</a:t>
            </a:r>
            <a:r>
              <a:rPr lang="en-US" dirty="0" smtClean="0"/>
              <a:t> )</a:t>
            </a:r>
            <a:endParaRPr lang="en-US" baseline="30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Contributions of the Paper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Context of the Paper</a:t>
            </a:r>
          </a:p>
          <a:p>
            <a:r>
              <a:rPr lang="en-US" dirty="0" smtClean="0"/>
              <a:t>Algorithms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Tree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Clustering (T-C)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dirty="0" smtClean="0"/>
              <a:t>Adaptive </a:t>
            </a:r>
            <a:r>
              <a:rPr lang="en-US" dirty="0" smtClean="0"/>
              <a:t>Consistency (A-C)</a:t>
            </a:r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Relative Merits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Conclusion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Related Algorithms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Adaptive </a:t>
            </a:r>
            <a:r>
              <a:rPr lang="en-US" dirty="0" smtClean="0"/>
              <a:t>Consistency (A-C)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ordered constraint graph is backtrack-free if the level of </a:t>
            </a:r>
            <a:r>
              <a:rPr lang="en-US" u="sng" dirty="0" smtClean="0"/>
              <a:t>directional</a:t>
            </a:r>
            <a:r>
              <a:rPr lang="en-US" dirty="0" smtClean="0"/>
              <a:t> strong consistency </a:t>
            </a:r>
            <a:r>
              <a:rPr lang="en-US" u="sng" dirty="0" smtClean="0"/>
              <a:t>along this order</a:t>
            </a:r>
            <a:r>
              <a:rPr lang="en-US" dirty="0" smtClean="0"/>
              <a:t> is greater than the width of the ordered graph</a:t>
            </a:r>
          </a:p>
          <a:p>
            <a:r>
              <a:rPr lang="en-US" dirty="0" smtClean="0"/>
              <a:t>Beware</a:t>
            </a:r>
            <a:endParaRPr lang="en-US" dirty="0" smtClean="0"/>
          </a:p>
          <a:p>
            <a:pPr lvl="1"/>
            <a:r>
              <a:rPr lang="en-US" dirty="0" smtClean="0"/>
              <a:t>Enforcing </a:t>
            </a:r>
            <a:r>
              <a:rPr lang="en-US" i="1" dirty="0" err="1" smtClean="0"/>
              <a:t>i</a:t>
            </a:r>
            <a:r>
              <a:rPr lang="en-US" dirty="0" smtClean="0"/>
              <a:t>-consistency for </a:t>
            </a:r>
            <a:r>
              <a:rPr lang="en-US" i="1" dirty="0" err="1" smtClean="0"/>
              <a:t>i</a:t>
            </a:r>
            <a:r>
              <a:rPr lang="en-US" dirty="0" smtClean="0"/>
              <a:t> &gt; 2 often requires the addition of constraints which increase the width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Adaptive </a:t>
            </a:r>
            <a:r>
              <a:rPr lang="en-US" dirty="0" smtClean="0"/>
              <a:t>Consistency (A-C):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an </a:t>
            </a:r>
            <a:r>
              <a:rPr lang="en-US" dirty="0" smtClean="0"/>
              <a:t>ordering </a:t>
            </a:r>
            <a:r>
              <a:rPr lang="en-US" i="1" dirty="0" smtClean="0"/>
              <a:t>d</a:t>
            </a:r>
            <a:r>
              <a:rPr lang="en-US" dirty="0" smtClean="0"/>
              <a:t>,</a:t>
            </a:r>
          </a:p>
          <a:p>
            <a:pPr lvl="1"/>
            <a:r>
              <a:rPr lang="en-US" i="1" dirty="0" smtClean="0"/>
              <a:t>d</a:t>
            </a:r>
            <a:r>
              <a:rPr lang="en-US" dirty="0" smtClean="0"/>
              <a:t>-</a:t>
            </a:r>
            <a:r>
              <a:rPr lang="en-US" i="1" dirty="0" err="1" smtClean="0"/>
              <a:t>i</a:t>
            </a:r>
            <a:r>
              <a:rPr lang="en-US" dirty="0" smtClean="0"/>
              <a:t>-consistency </a:t>
            </a:r>
            <a:r>
              <a:rPr lang="en-US" dirty="0" smtClean="0"/>
              <a:t>is defined </a:t>
            </a:r>
            <a:r>
              <a:rPr lang="en-US" dirty="0" smtClean="0"/>
              <a:t>recursively</a:t>
            </a:r>
          </a:p>
          <a:p>
            <a:pPr lvl="1"/>
            <a:r>
              <a:rPr lang="en-US" dirty="0" smtClean="0"/>
              <a:t>letting </a:t>
            </a:r>
            <a:r>
              <a:rPr lang="en-US" i="1" dirty="0" err="1" smtClean="0"/>
              <a:t>i</a:t>
            </a:r>
            <a:r>
              <a:rPr lang="en-US" dirty="0" smtClean="0"/>
              <a:t> change dynamically from node to </a:t>
            </a:r>
            <a:r>
              <a:rPr lang="en-US" dirty="0" smtClean="0"/>
              <a:t>node</a:t>
            </a:r>
            <a:endParaRPr lang="en-US" dirty="0" smtClean="0"/>
          </a:p>
          <a:p>
            <a:r>
              <a:rPr lang="en-US" dirty="0" smtClean="0"/>
              <a:t>(A-C later </a:t>
            </a:r>
            <a:r>
              <a:rPr lang="en-US" dirty="0" smtClean="0"/>
              <a:t>redefined as bucket </a:t>
            </a:r>
            <a:r>
              <a:rPr lang="en-US" dirty="0" smtClean="0"/>
              <a:t>elimination)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Adaptive Consistency: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8640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=n </a:t>
            </a:r>
            <a:r>
              <a:rPr lang="en-US" dirty="0" err="1" smtClean="0"/>
              <a:t>downto</a:t>
            </a:r>
            <a:r>
              <a:rPr lang="en-US" dirty="0" smtClean="0"/>
              <a:t> </a:t>
            </a:r>
            <a:r>
              <a:rPr lang="en-US" dirty="0" smtClean="0"/>
              <a:t>1 </a:t>
            </a:r>
            <a:r>
              <a:rPr lang="en-US" dirty="0" smtClean="0"/>
              <a:t>do </a:t>
            </a:r>
            <a:r>
              <a:rPr lang="en-US" b="1" dirty="0" smtClean="0"/>
              <a:t>S</a:t>
            </a:r>
            <a:r>
              <a:rPr lang="en-US" b="1" dirty="0" smtClean="0"/>
              <a:t>teps </a:t>
            </a:r>
            <a:r>
              <a:rPr lang="en-US" b="1" dirty="0" smtClean="0"/>
              <a:t>2-4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Compute PARENTS(X</a:t>
            </a:r>
            <a:r>
              <a:rPr lang="en-US" baseline="-25000" dirty="0" smtClean="0"/>
              <a:t>i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Connect </a:t>
            </a:r>
            <a:r>
              <a:rPr lang="en-US" dirty="0" smtClean="0"/>
              <a:t>all </a:t>
            </a:r>
            <a:r>
              <a:rPr lang="en-US" dirty="0" smtClean="0"/>
              <a:t>PARENTS(X</a:t>
            </a:r>
            <a:r>
              <a:rPr lang="en-US" baseline="-25000" dirty="0" smtClean="0"/>
              <a:t>i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Perform Consistency(X</a:t>
            </a:r>
            <a:r>
              <a:rPr lang="en-US" baseline="-25000" dirty="0" smtClean="0"/>
              <a:t>i</a:t>
            </a:r>
            <a:r>
              <a:rPr lang="en-US" dirty="0" smtClean="0"/>
              <a:t>, PARENTS(X</a:t>
            </a:r>
            <a:r>
              <a:rPr lang="en-US" baseline="-25000" dirty="0" smtClean="0"/>
              <a:t>i</a:t>
            </a:r>
            <a:r>
              <a:rPr lang="en-US" dirty="0" smtClean="0"/>
              <a:t>))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joining the </a:t>
            </a:r>
            <a:r>
              <a:rPr lang="en-US" dirty="0" smtClean="0"/>
              <a:t>constraints between X</a:t>
            </a:r>
            <a:r>
              <a:rPr lang="en-US" baseline="-25000" dirty="0" smtClean="0"/>
              <a:t>i</a:t>
            </a:r>
            <a:r>
              <a:rPr lang="en-US" dirty="0" smtClean="0"/>
              <a:t> &amp; its parents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Build a solution BT-free in the ordering (X</a:t>
            </a:r>
            <a:r>
              <a:rPr lang="en-US" baseline="-25000" dirty="0" smtClean="0"/>
              <a:t>1</a:t>
            </a:r>
            <a:r>
              <a:rPr lang="en-US" dirty="0" smtClean="0"/>
              <a:t>, …,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85" name="Group 84"/>
          <p:cNvGrpSpPr/>
          <p:nvPr/>
        </p:nvGrpSpPr>
        <p:grpSpPr>
          <a:xfrm>
            <a:off x="7239000" y="1371600"/>
            <a:ext cx="1295400" cy="1749682"/>
            <a:chOff x="5791200" y="4876800"/>
            <a:chExt cx="1295400" cy="1749682"/>
          </a:xfrm>
        </p:grpSpPr>
        <p:grpSp>
          <p:nvGrpSpPr>
            <p:cNvPr id="86" name="Group 109"/>
            <p:cNvGrpSpPr/>
            <p:nvPr/>
          </p:nvGrpSpPr>
          <p:grpSpPr>
            <a:xfrm rot="5400000">
              <a:off x="5564067" y="5103934"/>
              <a:ext cx="1749682" cy="1295415"/>
              <a:chOff x="620998" y="2248826"/>
              <a:chExt cx="2025862" cy="764945"/>
            </a:xfrm>
          </p:grpSpPr>
          <p:grpSp>
            <p:nvGrpSpPr>
              <p:cNvPr id="89" name="Group 165"/>
              <p:cNvGrpSpPr/>
              <p:nvPr/>
            </p:nvGrpSpPr>
            <p:grpSpPr>
              <a:xfrm>
                <a:off x="620998" y="2248826"/>
                <a:ext cx="2025862" cy="764945"/>
                <a:chOff x="1230598" y="3877206"/>
                <a:chExt cx="2025862" cy="764945"/>
              </a:xfrm>
            </p:grpSpPr>
            <p:grpSp>
              <p:nvGrpSpPr>
                <p:cNvPr id="92" name="Group 155"/>
                <p:cNvGrpSpPr/>
                <p:nvPr/>
              </p:nvGrpSpPr>
              <p:grpSpPr>
                <a:xfrm>
                  <a:off x="1230598" y="3877206"/>
                  <a:ext cx="1492460" cy="764945"/>
                  <a:chOff x="1230598" y="3877206"/>
                  <a:chExt cx="1492460" cy="764945"/>
                </a:xfrm>
              </p:grpSpPr>
              <p:grpSp>
                <p:nvGrpSpPr>
                  <p:cNvPr id="104" name="Group 268"/>
                  <p:cNvGrpSpPr>
                    <a:grpSpLocks/>
                  </p:cNvGrpSpPr>
                  <p:nvPr/>
                </p:nvGrpSpPr>
                <p:grpSpPr bwMode="auto">
                  <a:xfrm>
                    <a:off x="1230598" y="3877206"/>
                    <a:ext cx="911663" cy="764932"/>
                    <a:chOff x="4249748" y="3406792"/>
                    <a:chExt cx="911943" cy="764998"/>
                  </a:xfrm>
                </p:grpSpPr>
                <p:sp>
                  <p:nvSpPr>
                    <p:cNvPr id="110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955330" y="3965430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D</a:t>
                      </a:r>
                      <a:endParaRPr lang="en-US" sz="1050" dirty="0"/>
                    </a:p>
                  </p:txBody>
                </p:sp>
                <p:sp>
                  <p:nvSpPr>
                    <p:cNvPr id="112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955330" y="3339807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B</a:t>
                      </a:r>
                      <a:endParaRPr lang="en-US" sz="1050" dirty="0"/>
                    </a:p>
                  </p:txBody>
                </p:sp>
                <p:sp>
                  <p:nvSpPr>
                    <p:cNvPr id="113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316733" y="3339808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A</a:t>
                      </a:r>
                      <a:endParaRPr lang="en-US" sz="1050" dirty="0"/>
                    </a:p>
                  </p:txBody>
                </p:sp>
                <p:sp>
                  <p:nvSpPr>
                    <p:cNvPr id="115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316733" y="3965430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C</a:t>
                      </a:r>
                      <a:endParaRPr lang="en-US" sz="1050" dirty="0"/>
                    </a:p>
                  </p:txBody>
                </p:sp>
                <p:cxnSp>
                  <p:nvCxnSpPr>
                    <p:cNvPr id="116" name="Straight Connector 115"/>
                    <p:cNvCxnSpPr>
                      <a:stCxn id="113" idx="1"/>
                      <a:endCxn id="115" idx="3"/>
                    </p:cNvCxnSpPr>
                    <p:nvPr/>
                  </p:nvCxnSpPr>
                  <p:spPr>
                    <a:xfrm rot="5400000">
                      <a:off x="4143296" y="3789292"/>
                      <a:ext cx="4862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7" name="Straight Connector 116"/>
                    <p:cNvCxnSpPr>
                      <a:stCxn id="110" idx="0"/>
                      <a:endCxn id="115" idx="2"/>
                    </p:cNvCxnSpPr>
                    <p:nvPr/>
                  </p:nvCxnSpPr>
                  <p:spPr>
                    <a:xfrm flipH="1" flipV="1">
                      <a:off x="4523094" y="4102103"/>
                      <a:ext cx="3652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" name="Straight Connector 118"/>
                    <p:cNvCxnSpPr>
                      <a:stCxn id="110" idx="3"/>
                      <a:endCxn id="112" idx="1"/>
                    </p:cNvCxnSpPr>
                    <p:nvPr/>
                  </p:nvCxnSpPr>
                  <p:spPr>
                    <a:xfrm rot="16200000">
                      <a:off x="4781891" y="3789292"/>
                      <a:ext cx="4862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0" name="Straight Connector 119"/>
                    <p:cNvCxnSpPr>
                      <a:stCxn id="112" idx="0"/>
                      <a:endCxn id="113" idx="2"/>
                    </p:cNvCxnSpPr>
                    <p:nvPr/>
                  </p:nvCxnSpPr>
                  <p:spPr>
                    <a:xfrm flipH="1" flipV="1">
                      <a:off x="4523091" y="3476480"/>
                      <a:ext cx="3652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05" name="Straight Connector 104"/>
                  <p:cNvCxnSpPr>
                    <a:stCxn id="110" idx="0"/>
                    <a:endCxn id="113" idx="2"/>
                  </p:cNvCxnSpPr>
                  <p:nvPr/>
                </p:nvCxnSpPr>
                <p:spPr bwMode="auto">
                  <a:xfrm flipH="1" flipV="1">
                    <a:off x="1503857" y="3946897"/>
                    <a:ext cx="365139" cy="62557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6" name="Straight Connector 105"/>
                  <p:cNvCxnSpPr>
                    <a:stCxn id="115" idx="2"/>
                    <a:endCxn id="112" idx="0"/>
                  </p:cNvCxnSpPr>
                  <p:nvPr/>
                </p:nvCxnSpPr>
                <p:spPr bwMode="auto">
                  <a:xfrm rot="10800000" flipH="1">
                    <a:off x="1503857" y="3946897"/>
                    <a:ext cx="365139" cy="62557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8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2516745" y="3810267"/>
                    <a:ext cx="139364" cy="273262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E</a:t>
                    </a:r>
                    <a:endParaRPr lang="en-US" sz="1050" dirty="0"/>
                  </a:p>
                </p:txBody>
              </p:sp>
              <p:sp>
                <p:nvSpPr>
                  <p:cNvPr id="109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2516745" y="4435838"/>
                    <a:ext cx="139364" cy="273262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F</a:t>
                    </a:r>
                    <a:endParaRPr lang="en-US" sz="1050" dirty="0"/>
                  </a:p>
                </p:txBody>
              </p:sp>
            </p:grpSp>
            <p:cxnSp>
              <p:nvCxnSpPr>
                <p:cNvPr id="93" name="Straight Connector 92"/>
                <p:cNvCxnSpPr>
                  <a:stCxn id="108" idx="0"/>
                  <a:endCxn id="112" idx="2"/>
                </p:cNvCxnSpPr>
                <p:nvPr/>
              </p:nvCxnSpPr>
              <p:spPr bwMode="auto">
                <a:xfrm flipH="1" flipV="1">
                  <a:off x="2142258" y="3946898"/>
                  <a:ext cx="3075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>
                  <a:stCxn id="109" idx="0"/>
                  <a:endCxn id="110" idx="2"/>
                </p:cNvCxnSpPr>
                <p:nvPr/>
              </p:nvCxnSpPr>
              <p:spPr bwMode="auto">
                <a:xfrm flipH="1" flipV="1">
                  <a:off x="2142258" y="4572468"/>
                  <a:ext cx="3075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5" name="AutoShape 5"/>
                <p:cNvSpPr>
                  <a:spLocks noChangeArrowheads="1"/>
                </p:cNvSpPr>
                <p:nvPr/>
              </p:nvSpPr>
              <p:spPr bwMode="auto">
                <a:xfrm rot="16200000">
                  <a:off x="3050147" y="4123052"/>
                  <a:ext cx="139364" cy="27326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1050" dirty="0" smtClean="0"/>
                    <a:t>G</a:t>
                  </a:r>
                  <a:endParaRPr lang="en-US" sz="1050" dirty="0"/>
                </a:p>
              </p:txBody>
            </p:sp>
          </p:grpSp>
          <p:cxnSp>
            <p:nvCxnSpPr>
              <p:cNvPr id="90" name="Straight Connector 89"/>
              <p:cNvCxnSpPr>
                <a:stCxn id="95" idx="3"/>
                <a:endCxn id="108" idx="2"/>
              </p:cNvCxnSpPr>
              <p:nvPr/>
            </p:nvCxnSpPr>
            <p:spPr bwMode="auto">
              <a:xfrm rot="16200000" flipV="1">
                <a:off x="2190292" y="2241684"/>
                <a:ext cx="243103" cy="39677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>
                <a:stCxn id="95" idx="1"/>
                <a:endCxn id="109" idx="2"/>
              </p:cNvCxnSpPr>
              <p:nvPr/>
            </p:nvCxnSpPr>
            <p:spPr bwMode="auto">
              <a:xfrm rot="5400000">
                <a:off x="2190292" y="2624151"/>
                <a:ext cx="243103" cy="39677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/>
            <p:cNvCxnSpPr>
              <a:stCxn id="110" idx="2"/>
              <a:endCxn id="108" idx="1"/>
            </p:cNvCxnSpPr>
            <p:nvPr/>
          </p:nvCxnSpPr>
          <p:spPr bwMode="auto">
            <a:xfrm rot="16200000" flipH="1">
              <a:off x="6188100" y="5385303"/>
              <a:ext cx="383615" cy="941364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109" idx="3"/>
              <a:endCxn id="108" idx="1"/>
            </p:cNvCxnSpPr>
            <p:nvPr/>
          </p:nvCxnSpPr>
          <p:spPr bwMode="auto">
            <a:xfrm>
              <a:off x="6027209" y="6047793"/>
              <a:ext cx="823380" cy="0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3" name="Group 202"/>
          <p:cNvGrpSpPr/>
          <p:nvPr/>
        </p:nvGrpSpPr>
        <p:grpSpPr>
          <a:xfrm>
            <a:off x="6248400" y="1371600"/>
            <a:ext cx="230188" cy="1905000"/>
            <a:chOff x="6248400" y="1371600"/>
            <a:chExt cx="230188" cy="1905000"/>
          </a:xfrm>
        </p:grpSpPr>
        <p:grpSp>
          <p:nvGrpSpPr>
            <p:cNvPr id="67" name="Group 66"/>
            <p:cNvGrpSpPr/>
            <p:nvPr/>
          </p:nvGrpSpPr>
          <p:grpSpPr>
            <a:xfrm>
              <a:off x="6248400" y="1371600"/>
              <a:ext cx="228600" cy="1905000"/>
              <a:chOff x="4114800" y="1905000"/>
              <a:chExt cx="457199" cy="4114800"/>
            </a:xfrm>
          </p:grpSpPr>
          <p:sp>
            <p:nvSpPr>
              <p:cNvPr id="68" name="AutoShape 5"/>
              <p:cNvSpPr>
                <a:spLocks noChangeArrowheads="1"/>
              </p:cNvSpPr>
              <p:nvPr/>
            </p:nvSpPr>
            <p:spPr bwMode="auto">
              <a:xfrm>
                <a:off x="4114800" y="25146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C</a:t>
                </a:r>
                <a:endParaRPr lang="en-US" sz="1050" dirty="0"/>
              </a:p>
            </p:txBody>
          </p:sp>
          <p:sp>
            <p:nvSpPr>
              <p:cNvPr id="78" name="AutoShape 5"/>
              <p:cNvSpPr>
                <a:spLocks noChangeArrowheads="1"/>
              </p:cNvSpPr>
              <p:nvPr/>
            </p:nvSpPr>
            <p:spPr bwMode="auto">
              <a:xfrm>
                <a:off x="4114800" y="31242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B</a:t>
                </a:r>
                <a:endParaRPr lang="en-US" sz="1050" dirty="0"/>
              </a:p>
            </p:txBody>
          </p:sp>
          <p:sp>
            <p:nvSpPr>
              <p:cNvPr id="79" name="AutoShape 5"/>
              <p:cNvSpPr>
                <a:spLocks noChangeArrowheads="1"/>
              </p:cNvSpPr>
              <p:nvPr/>
            </p:nvSpPr>
            <p:spPr bwMode="auto">
              <a:xfrm>
                <a:off x="4114800" y="37338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D</a:t>
                </a:r>
                <a:endParaRPr lang="en-US" sz="1050" dirty="0"/>
              </a:p>
            </p:txBody>
          </p:sp>
          <p:sp>
            <p:nvSpPr>
              <p:cNvPr id="80" name="AutoShape 5"/>
              <p:cNvSpPr>
                <a:spLocks noChangeArrowheads="1"/>
              </p:cNvSpPr>
              <p:nvPr/>
            </p:nvSpPr>
            <p:spPr bwMode="auto">
              <a:xfrm>
                <a:off x="4114800" y="43434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E</a:t>
                </a:r>
                <a:endParaRPr lang="en-US" sz="1050" dirty="0"/>
              </a:p>
            </p:txBody>
          </p:sp>
          <p:sp>
            <p:nvSpPr>
              <p:cNvPr id="81" name="AutoShape 5"/>
              <p:cNvSpPr>
                <a:spLocks noChangeArrowheads="1"/>
              </p:cNvSpPr>
              <p:nvPr/>
            </p:nvSpPr>
            <p:spPr bwMode="auto">
              <a:xfrm>
                <a:off x="4114800" y="49530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F</a:t>
                </a:r>
                <a:endParaRPr lang="en-US" sz="1050" dirty="0"/>
              </a:p>
            </p:txBody>
          </p:sp>
          <p:sp>
            <p:nvSpPr>
              <p:cNvPr id="82" name="AutoShape 5"/>
              <p:cNvSpPr>
                <a:spLocks noChangeArrowheads="1"/>
              </p:cNvSpPr>
              <p:nvPr/>
            </p:nvSpPr>
            <p:spPr bwMode="auto">
              <a:xfrm>
                <a:off x="4114800" y="55626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G</a:t>
                </a:r>
                <a:endParaRPr lang="en-US" sz="1050" dirty="0"/>
              </a:p>
            </p:txBody>
          </p:sp>
          <p:sp>
            <p:nvSpPr>
              <p:cNvPr id="83" name="AutoShape 5"/>
              <p:cNvSpPr>
                <a:spLocks noChangeArrowheads="1"/>
              </p:cNvSpPr>
              <p:nvPr/>
            </p:nvSpPr>
            <p:spPr bwMode="auto">
              <a:xfrm>
                <a:off x="4114800" y="19050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A</a:t>
                </a:r>
                <a:endParaRPr lang="en-US" sz="1050" dirty="0"/>
              </a:p>
            </p:txBody>
          </p:sp>
        </p:grpSp>
        <p:cxnSp>
          <p:nvCxnSpPr>
            <p:cNvPr id="84" name="Straight Connector 38"/>
            <p:cNvCxnSpPr>
              <a:stCxn id="68" idx="0"/>
              <a:endCxn id="83" idx="2"/>
            </p:cNvCxnSpPr>
            <p:nvPr/>
          </p:nvCxnSpPr>
          <p:spPr>
            <a:xfrm rot="5400000" flipH="1" flipV="1">
              <a:off x="6327423" y="1618545"/>
              <a:ext cx="70555" cy="1588"/>
            </a:xfrm>
            <a:prstGeom prst="curvedConnector3">
              <a:avLst>
                <a:gd name="adj1" fmla="val 50000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9" name="Straight Connector 38"/>
            <p:cNvCxnSpPr>
              <a:stCxn id="78" idx="3"/>
              <a:endCxn id="83" idx="3"/>
            </p:cNvCxnSpPr>
            <p:nvPr/>
          </p:nvCxnSpPr>
          <p:spPr>
            <a:xfrm flipV="1">
              <a:off x="6477000" y="1477434"/>
              <a:ext cx="1588" cy="564444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0" name="Straight Connector 38"/>
            <p:cNvCxnSpPr>
              <a:stCxn id="79" idx="1"/>
              <a:endCxn id="83" idx="1"/>
            </p:cNvCxnSpPr>
            <p:nvPr/>
          </p:nvCxnSpPr>
          <p:spPr>
            <a:xfrm rot="10800000">
              <a:off x="6248400" y="1477435"/>
              <a:ext cx="1588" cy="846667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5" name="Straight Connector 38"/>
            <p:cNvCxnSpPr>
              <a:stCxn id="79" idx="0"/>
              <a:endCxn id="78" idx="2"/>
            </p:cNvCxnSpPr>
            <p:nvPr/>
          </p:nvCxnSpPr>
          <p:spPr>
            <a:xfrm rot="5400000" flipH="1" flipV="1">
              <a:off x="6327422" y="2182989"/>
              <a:ext cx="70556" cy="1588"/>
            </a:xfrm>
            <a:prstGeom prst="curvedConnector3">
              <a:avLst>
                <a:gd name="adj1" fmla="val 50000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38"/>
            <p:cNvCxnSpPr>
              <a:stCxn id="78" idx="0"/>
              <a:endCxn id="68" idx="2"/>
            </p:cNvCxnSpPr>
            <p:nvPr/>
          </p:nvCxnSpPr>
          <p:spPr>
            <a:xfrm rot="5400000" flipH="1" flipV="1">
              <a:off x="6327423" y="1900767"/>
              <a:ext cx="70555" cy="1588"/>
            </a:xfrm>
            <a:prstGeom prst="curvedConnector3">
              <a:avLst>
                <a:gd name="adj1" fmla="val 50000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1" name="Straight Connector 38"/>
            <p:cNvCxnSpPr>
              <a:stCxn id="79" idx="3"/>
              <a:endCxn id="68" idx="3"/>
            </p:cNvCxnSpPr>
            <p:nvPr/>
          </p:nvCxnSpPr>
          <p:spPr>
            <a:xfrm flipV="1">
              <a:off x="6477000" y="1759656"/>
              <a:ext cx="1588" cy="564445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4" name="Straight Connector 38"/>
            <p:cNvCxnSpPr>
              <a:stCxn id="81" idx="1"/>
              <a:endCxn id="79" idx="1"/>
            </p:cNvCxnSpPr>
            <p:nvPr/>
          </p:nvCxnSpPr>
          <p:spPr>
            <a:xfrm rot="10800000">
              <a:off x="6248400" y="2324101"/>
              <a:ext cx="1588" cy="564444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7" name="Straight Connector 38"/>
            <p:cNvCxnSpPr>
              <a:stCxn id="80" idx="3"/>
              <a:endCxn id="78" idx="3"/>
            </p:cNvCxnSpPr>
            <p:nvPr/>
          </p:nvCxnSpPr>
          <p:spPr>
            <a:xfrm flipV="1">
              <a:off x="6477000" y="2041878"/>
              <a:ext cx="1588" cy="564445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0" name="Straight Connector 38"/>
            <p:cNvCxnSpPr>
              <a:stCxn id="82" idx="3"/>
              <a:endCxn id="80" idx="3"/>
            </p:cNvCxnSpPr>
            <p:nvPr/>
          </p:nvCxnSpPr>
          <p:spPr>
            <a:xfrm flipV="1">
              <a:off x="6477000" y="2606323"/>
              <a:ext cx="1588" cy="564444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3" name="Straight Connector 38"/>
            <p:cNvCxnSpPr>
              <a:stCxn id="81" idx="2"/>
              <a:endCxn id="82" idx="0"/>
            </p:cNvCxnSpPr>
            <p:nvPr/>
          </p:nvCxnSpPr>
          <p:spPr>
            <a:xfrm rot="5400000">
              <a:off x="6327423" y="3029655"/>
              <a:ext cx="70555" cy="1588"/>
            </a:xfrm>
            <a:prstGeom prst="curvedConnector3">
              <a:avLst>
                <a:gd name="adj1" fmla="val 50000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9" name="Straight Connector 38"/>
            <p:cNvCxnSpPr>
              <a:stCxn id="80" idx="0"/>
              <a:endCxn id="79" idx="2"/>
            </p:cNvCxnSpPr>
            <p:nvPr/>
          </p:nvCxnSpPr>
          <p:spPr>
            <a:xfrm rot="5400000" flipH="1" flipV="1">
              <a:off x="6327423" y="2465212"/>
              <a:ext cx="70555" cy="1588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2" name="Straight Connector 38"/>
            <p:cNvCxnSpPr>
              <a:stCxn id="81" idx="0"/>
              <a:endCxn id="80" idx="2"/>
            </p:cNvCxnSpPr>
            <p:nvPr/>
          </p:nvCxnSpPr>
          <p:spPr>
            <a:xfrm rot="5400000" flipH="1" flipV="1">
              <a:off x="6327423" y="2747434"/>
              <a:ext cx="70555" cy="1588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02" name="Group 201"/>
          <p:cNvGrpSpPr/>
          <p:nvPr/>
        </p:nvGrpSpPr>
        <p:grpSpPr>
          <a:xfrm>
            <a:off x="6096000" y="3581400"/>
            <a:ext cx="2667000" cy="1905000"/>
            <a:chOff x="5410200" y="4648200"/>
            <a:chExt cx="2667000" cy="1905000"/>
          </a:xfrm>
        </p:grpSpPr>
        <p:grpSp>
          <p:nvGrpSpPr>
            <p:cNvPr id="185" name="Group 184"/>
            <p:cNvGrpSpPr/>
            <p:nvPr/>
          </p:nvGrpSpPr>
          <p:grpSpPr>
            <a:xfrm>
              <a:off x="5410200" y="4648200"/>
              <a:ext cx="228600" cy="1905000"/>
              <a:chOff x="4114800" y="1905000"/>
              <a:chExt cx="457199" cy="4114800"/>
            </a:xfrm>
          </p:grpSpPr>
          <p:sp>
            <p:nvSpPr>
              <p:cNvPr id="186" name="AutoShape 5"/>
              <p:cNvSpPr>
                <a:spLocks noChangeArrowheads="1"/>
              </p:cNvSpPr>
              <p:nvPr/>
            </p:nvSpPr>
            <p:spPr bwMode="auto">
              <a:xfrm>
                <a:off x="4114800" y="25146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C</a:t>
                </a:r>
                <a:endParaRPr lang="en-US" sz="1050" dirty="0"/>
              </a:p>
            </p:txBody>
          </p:sp>
          <p:sp>
            <p:nvSpPr>
              <p:cNvPr id="187" name="AutoShape 5"/>
              <p:cNvSpPr>
                <a:spLocks noChangeArrowheads="1"/>
              </p:cNvSpPr>
              <p:nvPr/>
            </p:nvSpPr>
            <p:spPr bwMode="auto">
              <a:xfrm>
                <a:off x="4114800" y="31242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B</a:t>
                </a:r>
                <a:endParaRPr lang="en-US" sz="1050" dirty="0"/>
              </a:p>
            </p:txBody>
          </p:sp>
          <p:sp>
            <p:nvSpPr>
              <p:cNvPr id="188" name="AutoShape 5"/>
              <p:cNvSpPr>
                <a:spLocks noChangeArrowheads="1"/>
              </p:cNvSpPr>
              <p:nvPr/>
            </p:nvSpPr>
            <p:spPr bwMode="auto">
              <a:xfrm>
                <a:off x="4114800" y="37338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D</a:t>
                </a:r>
                <a:endParaRPr lang="en-US" sz="1050" dirty="0"/>
              </a:p>
            </p:txBody>
          </p:sp>
          <p:sp>
            <p:nvSpPr>
              <p:cNvPr id="189" name="AutoShape 5"/>
              <p:cNvSpPr>
                <a:spLocks noChangeArrowheads="1"/>
              </p:cNvSpPr>
              <p:nvPr/>
            </p:nvSpPr>
            <p:spPr bwMode="auto">
              <a:xfrm>
                <a:off x="4114800" y="43434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E</a:t>
                </a:r>
                <a:endParaRPr lang="en-US" sz="1050" dirty="0"/>
              </a:p>
            </p:txBody>
          </p:sp>
          <p:sp>
            <p:nvSpPr>
              <p:cNvPr id="190" name="AutoShape 5"/>
              <p:cNvSpPr>
                <a:spLocks noChangeArrowheads="1"/>
              </p:cNvSpPr>
              <p:nvPr/>
            </p:nvSpPr>
            <p:spPr bwMode="auto">
              <a:xfrm>
                <a:off x="4114800" y="49530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F</a:t>
                </a:r>
                <a:endParaRPr lang="en-US" sz="1050" dirty="0"/>
              </a:p>
            </p:txBody>
          </p:sp>
          <p:sp>
            <p:nvSpPr>
              <p:cNvPr id="191" name="AutoShape 5"/>
              <p:cNvSpPr>
                <a:spLocks noChangeArrowheads="1"/>
              </p:cNvSpPr>
              <p:nvPr/>
            </p:nvSpPr>
            <p:spPr bwMode="auto">
              <a:xfrm>
                <a:off x="4114800" y="55626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G</a:t>
                </a:r>
                <a:endParaRPr lang="en-US" sz="1050" dirty="0"/>
              </a:p>
            </p:txBody>
          </p:sp>
          <p:sp>
            <p:nvSpPr>
              <p:cNvPr id="192" name="AutoShape 5"/>
              <p:cNvSpPr>
                <a:spLocks noChangeArrowheads="1"/>
              </p:cNvSpPr>
              <p:nvPr/>
            </p:nvSpPr>
            <p:spPr bwMode="auto">
              <a:xfrm>
                <a:off x="4114800" y="19050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A</a:t>
                </a:r>
                <a:endParaRPr lang="en-US" sz="1050" dirty="0"/>
              </a:p>
            </p:txBody>
          </p:sp>
        </p:grpSp>
        <p:grpSp>
          <p:nvGrpSpPr>
            <p:cNvPr id="193" name="Group 192"/>
            <p:cNvGrpSpPr/>
            <p:nvPr/>
          </p:nvGrpSpPr>
          <p:grpSpPr>
            <a:xfrm>
              <a:off x="5791200" y="4648200"/>
              <a:ext cx="2286000" cy="1905000"/>
              <a:chOff x="4114806" y="1905000"/>
              <a:chExt cx="4571999" cy="4114800"/>
            </a:xfrm>
          </p:grpSpPr>
          <p:sp>
            <p:nvSpPr>
              <p:cNvPr id="194" name="AutoShape 5"/>
              <p:cNvSpPr>
                <a:spLocks noChangeArrowheads="1"/>
              </p:cNvSpPr>
              <p:nvPr/>
            </p:nvSpPr>
            <p:spPr bwMode="auto">
              <a:xfrm>
                <a:off x="4114806" y="2514600"/>
                <a:ext cx="4571999" cy="457201"/>
              </a:xfrm>
              <a:prstGeom prst="roundRect">
                <a:avLst>
                  <a:gd name="adj" fmla="val 50000"/>
                </a:avLst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>
                  <a:defRPr/>
                </a:pPr>
                <a:r>
                  <a:rPr lang="en-US" sz="1050" dirty="0" smtClean="0"/>
                  <a:t>tighten A by 2 consist</a:t>
                </a:r>
                <a:endParaRPr lang="en-US" sz="1050" dirty="0"/>
              </a:p>
            </p:txBody>
          </p:sp>
          <p:sp>
            <p:nvSpPr>
              <p:cNvPr id="195" name="AutoShape 5"/>
              <p:cNvSpPr>
                <a:spLocks noChangeArrowheads="1"/>
              </p:cNvSpPr>
              <p:nvPr/>
            </p:nvSpPr>
            <p:spPr bwMode="auto">
              <a:xfrm>
                <a:off x="4114806" y="3124199"/>
                <a:ext cx="4571999" cy="457201"/>
              </a:xfrm>
              <a:prstGeom prst="roundRect">
                <a:avLst>
                  <a:gd name="adj" fmla="val 50000"/>
                </a:avLst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>
                  <a:defRPr/>
                </a:pPr>
                <a:r>
                  <a:rPr lang="en-US" sz="1050" dirty="0" smtClean="0"/>
                  <a:t>ACB join CB join AC to tighten AC by 3c</a:t>
                </a:r>
                <a:endParaRPr lang="en-US" sz="1050" dirty="0"/>
              </a:p>
            </p:txBody>
          </p:sp>
          <p:sp>
            <p:nvSpPr>
              <p:cNvPr id="196" name="AutoShape 5"/>
              <p:cNvSpPr>
                <a:spLocks noChangeArrowheads="1"/>
              </p:cNvSpPr>
              <p:nvPr/>
            </p:nvSpPr>
            <p:spPr bwMode="auto">
              <a:xfrm>
                <a:off x="4114806" y="3733801"/>
                <a:ext cx="4571999" cy="457201"/>
              </a:xfrm>
              <a:prstGeom prst="roundRect">
                <a:avLst>
                  <a:gd name="adj" fmla="val 50000"/>
                </a:avLst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>
                  <a:defRPr/>
                </a:pPr>
                <a:r>
                  <a:rPr lang="en-US" sz="1050" dirty="0" smtClean="0"/>
                  <a:t>BE join CB join AC to tighten ACB by 4c</a:t>
                </a:r>
                <a:endParaRPr lang="en-US" sz="1050" dirty="0"/>
              </a:p>
            </p:txBody>
          </p:sp>
          <p:sp>
            <p:nvSpPr>
              <p:cNvPr id="197" name="AutoShape 5"/>
              <p:cNvSpPr>
                <a:spLocks noChangeArrowheads="1"/>
              </p:cNvSpPr>
              <p:nvPr/>
            </p:nvSpPr>
            <p:spPr bwMode="auto">
              <a:xfrm>
                <a:off x="4114806" y="4343400"/>
                <a:ext cx="4571999" cy="457201"/>
              </a:xfrm>
              <a:prstGeom prst="roundRect">
                <a:avLst>
                  <a:gd name="adj" fmla="val 50000"/>
                </a:avLst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>
                  <a:defRPr/>
                </a:pPr>
                <a:r>
                  <a:rPr lang="en-US" sz="1050" dirty="0" smtClean="0"/>
                  <a:t>tighten D by 2 consist </a:t>
                </a:r>
                <a:endParaRPr lang="en-US" sz="1050" dirty="0"/>
              </a:p>
            </p:txBody>
          </p:sp>
          <p:sp>
            <p:nvSpPr>
              <p:cNvPr id="198" name="AutoShape 5"/>
              <p:cNvSpPr>
                <a:spLocks noChangeArrowheads="1"/>
              </p:cNvSpPr>
              <p:nvPr/>
            </p:nvSpPr>
            <p:spPr bwMode="auto">
              <a:xfrm>
                <a:off x="4114806" y="4953000"/>
                <a:ext cx="4571999" cy="457201"/>
              </a:xfrm>
              <a:prstGeom prst="roundRect">
                <a:avLst>
                  <a:gd name="adj" fmla="val 50000"/>
                </a:avLst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>
                  <a:defRPr/>
                </a:pPr>
                <a:r>
                  <a:rPr lang="en-US" sz="1050" dirty="0" smtClean="0"/>
                  <a:t>EF join DE to tighten DE by 3 consist</a:t>
                </a:r>
                <a:endParaRPr lang="en-US" sz="1050" dirty="0"/>
              </a:p>
            </p:txBody>
          </p:sp>
          <p:sp>
            <p:nvSpPr>
              <p:cNvPr id="199" name="AutoShape 5"/>
              <p:cNvSpPr>
                <a:spLocks noChangeArrowheads="1"/>
              </p:cNvSpPr>
              <p:nvPr/>
            </p:nvSpPr>
            <p:spPr bwMode="auto">
              <a:xfrm>
                <a:off x="4114806" y="5562599"/>
                <a:ext cx="4571999" cy="457201"/>
              </a:xfrm>
              <a:prstGeom prst="roundRect">
                <a:avLst>
                  <a:gd name="adj" fmla="val 50000"/>
                </a:avLst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>
                  <a:defRPr/>
                </a:pPr>
                <a:r>
                  <a:rPr lang="en-US" sz="1050" dirty="0" smtClean="0"/>
                  <a:t>GF join GE to tighten EF by 3 consist </a:t>
                </a:r>
                <a:endParaRPr lang="en-US" sz="1050" dirty="0"/>
              </a:p>
            </p:txBody>
          </p:sp>
          <p:sp>
            <p:nvSpPr>
              <p:cNvPr id="200" name="AutoShape 5"/>
              <p:cNvSpPr>
                <a:spLocks noChangeArrowheads="1"/>
              </p:cNvSpPr>
              <p:nvPr/>
            </p:nvSpPr>
            <p:spPr bwMode="auto">
              <a:xfrm>
                <a:off x="4114806" y="1905000"/>
                <a:ext cx="4571999" cy="457201"/>
              </a:xfrm>
              <a:prstGeom prst="roundRect">
                <a:avLst>
                  <a:gd name="adj" fmla="val 50000"/>
                </a:avLst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>
                  <a:defRPr/>
                </a:pPr>
                <a:endParaRPr lang="en-US" sz="1050" dirty="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Adaptive Consistency: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Time: O(n ∙ exp(W*(d) + 1)), </a:t>
            </a:r>
            <a:r>
              <a:rPr lang="en-US" sz="2400" dirty="0" smtClean="0"/>
              <a:t>see </a:t>
            </a:r>
            <a:r>
              <a:rPr lang="en-US" sz="2400" dirty="0" err="1" smtClean="0"/>
              <a:t>Dechter</a:t>
            </a:r>
            <a:r>
              <a:rPr lang="en-US" sz="2400" dirty="0" smtClean="0"/>
              <a:t> page 109</a:t>
            </a:r>
            <a:endParaRPr lang="en-US" dirty="0" smtClean="0"/>
          </a:p>
          <a:p>
            <a:r>
              <a:rPr lang="en-US" dirty="0" smtClean="0"/>
              <a:t>Space: O(n ∙ k</a:t>
            </a:r>
            <a:r>
              <a:rPr lang="en-US" baseline="30000" dirty="0" smtClean="0"/>
              <a:t>W*(d)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Contributions of the Paper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Context of the Paper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Algorithms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Tree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Clustering (T-C)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Adaptive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Consistency (A-C)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dirty="0" smtClean="0"/>
              <a:t>Relative Merits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Conclusion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Related Algorithms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Rounded Rectangle 281"/>
          <p:cNvSpPr/>
          <p:nvPr/>
        </p:nvSpPr>
        <p:spPr>
          <a:xfrm>
            <a:off x="6705600" y="4343400"/>
            <a:ext cx="381000" cy="838200"/>
          </a:xfrm>
          <a:prstGeom prst="roundRect">
            <a:avLst/>
          </a:prstGeom>
          <a:solidFill>
            <a:srgbClr val="92D050">
              <a:alpha val="7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Rounded Rectangle 282"/>
          <p:cNvSpPr/>
          <p:nvPr/>
        </p:nvSpPr>
        <p:spPr>
          <a:xfrm>
            <a:off x="6705600" y="4114800"/>
            <a:ext cx="381000" cy="838200"/>
          </a:xfrm>
          <a:prstGeom prst="roundRect">
            <a:avLst/>
          </a:prstGeom>
          <a:solidFill>
            <a:srgbClr val="FF0000">
              <a:alpha val="7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Rounded Rectangle 277"/>
          <p:cNvSpPr/>
          <p:nvPr/>
        </p:nvSpPr>
        <p:spPr>
          <a:xfrm>
            <a:off x="6705600" y="3505200"/>
            <a:ext cx="381000" cy="1143000"/>
          </a:xfrm>
          <a:prstGeom prst="roundRect">
            <a:avLst/>
          </a:prstGeom>
          <a:solidFill>
            <a:schemeClr val="accent1">
              <a:alpha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Rounded Rectangle 280"/>
          <p:cNvSpPr/>
          <p:nvPr/>
        </p:nvSpPr>
        <p:spPr>
          <a:xfrm>
            <a:off x="6705600" y="4724400"/>
            <a:ext cx="381000" cy="838200"/>
          </a:xfrm>
          <a:prstGeom prst="roundRect">
            <a:avLst/>
          </a:prstGeom>
          <a:solidFill>
            <a:schemeClr val="accent1">
              <a:alpha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Isosceles Triangle 276"/>
          <p:cNvSpPr/>
          <p:nvPr/>
        </p:nvSpPr>
        <p:spPr>
          <a:xfrm flipH="1">
            <a:off x="7315200" y="4038600"/>
            <a:ext cx="1524000" cy="762000"/>
          </a:xfrm>
          <a:prstGeom prst="triangle">
            <a:avLst>
              <a:gd name="adj" fmla="val 100000"/>
            </a:avLst>
          </a:prstGeom>
          <a:solidFill>
            <a:srgbClr val="92D050">
              <a:alpha val="7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Isosceles Triangle 275"/>
          <p:cNvSpPr/>
          <p:nvPr/>
        </p:nvSpPr>
        <p:spPr>
          <a:xfrm flipV="1">
            <a:off x="7239000" y="4114800"/>
            <a:ext cx="1524000" cy="914400"/>
          </a:xfrm>
          <a:prstGeom prst="triangle">
            <a:avLst>
              <a:gd name="adj" fmla="val 100000"/>
            </a:avLst>
          </a:prstGeom>
          <a:solidFill>
            <a:srgbClr val="FF0000">
              <a:alpha val="7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Isosceles Triangle 229"/>
          <p:cNvSpPr/>
          <p:nvPr/>
        </p:nvSpPr>
        <p:spPr>
          <a:xfrm flipV="1">
            <a:off x="7315200" y="4648200"/>
            <a:ext cx="1447800" cy="990600"/>
          </a:xfrm>
          <a:prstGeom prst="triangle">
            <a:avLst>
              <a:gd name="adj" fmla="val 51641"/>
            </a:avLst>
          </a:prstGeom>
          <a:solidFill>
            <a:schemeClr val="accent1">
              <a:alpha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Rounded Rectangle 228"/>
          <p:cNvSpPr/>
          <p:nvPr/>
        </p:nvSpPr>
        <p:spPr>
          <a:xfrm>
            <a:off x="7391400" y="3581400"/>
            <a:ext cx="1371600" cy="838200"/>
          </a:xfrm>
          <a:prstGeom prst="roundRect">
            <a:avLst/>
          </a:prstGeom>
          <a:solidFill>
            <a:schemeClr val="accent1">
              <a:alpha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Merits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943600" cy="4495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Arcs resulting from triangulation match arcs added by adaptive consistency, for the same ordering</a:t>
            </a:r>
          </a:p>
          <a:p>
            <a:r>
              <a:rPr lang="en-US" dirty="0" smtClean="0"/>
              <a:t>Every cluster in T-C is represented in A-C by a series of smaller constraints</a:t>
            </a:r>
          </a:p>
          <a:p>
            <a:r>
              <a:rPr lang="en-US" dirty="0" smtClean="0"/>
              <a:t>Similar bounds</a:t>
            </a:r>
          </a:p>
          <a:p>
            <a:pPr lvl="1"/>
            <a:r>
              <a:rPr lang="en-US" dirty="0" smtClean="0"/>
              <a:t>W*(d) + 1 = the size of the largest clique</a:t>
            </a:r>
          </a:p>
          <a:p>
            <a:r>
              <a:rPr lang="en-US" dirty="0" smtClean="0"/>
              <a:t>A-C eliminates the redundancy of generated solutions</a:t>
            </a:r>
          </a:p>
          <a:p>
            <a:r>
              <a:rPr lang="en-US" dirty="0" smtClean="0"/>
              <a:t>T-C enumerates all solutions that A-C represents via constraints.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134" name="Group 133"/>
          <p:cNvGrpSpPr/>
          <p:nvPr/>
        </p:nvGrpSpPr>
        <p:grpSpPr>
          <a:xfrm>
            <a:off x="7315200" y="1371600"/>
            <a:ext cx="1295400" cy="1749682"/>
            <a:chOff x="5791200" y="4876800"/>
            <a:chExt cx="1295400" cy="1749682"/>
          </a:xfrm>
        </p:grpSpPr>
        <p:grpSp>
          <p:nvGrpSpPr>
            <p:cNvPr id="135" name="Group 109"/>
            <p:cNvGrpSpPr/>
            <p:nvPr/>
          </p:nvGrpSpPr>
          <p:grpSpPr>
            <a:xfrm rot="5400000">
              <a:off x="5564067" y="5103934"/>
              <a:ext cx="1749682" cy="1295415"/>
              <a:chOff x="620998" y="2248826"/>
              <a:chExt cx="2025862" cy="764945"/>
            </a:xfrm>
          </p:grpSpPr>
          <p:grpSp>
            <p:nvGrpSpPr>
              <p:cNvPr id="142" name="Group 165"/>
              <p:cNvGrpSpPr/>
              <p:nvPr/>
            </p:nvGrpSpPr>
            <p:grpSpPr>
              <a:xfrm>
                <a:off x="620998" y="2248826"/>
                <a:ext cx="2025862" cy="764945"/>
                <a:chOff x="1230598" y="3877206"/>
                <a:chExt cx="2025862" cy="764945"/>
              </a:xfrm>
            </p:grpSpPr>
            <p:grpSp>
              <p:nvGrpSpPr>
                <p:cNvPr id="145" name="Group 155"/>
                <p:cNvGrpSpPr/>
                <p:nvPr/>
              </p:nvGrpSpPr>
              <p:grpSpPr>
                <a:xfrm>
                  <a:off x="1230598" y="3877206"/>
                  <a:ext cx="1492460" cy="764945"/>
                  <a:chOff x="1230598" y="3877206"/>
                  <a:chExt cx="1492460" cy="764945"/>
                </a:xfrm>
              </p:grpSpPr>
              <p:grpSp>
                <p:nvGrpSpPr>
                  <p:cNvPr id="150" name="Group 268"/>
                  <p:cNvGrpSpPr>
                    <a:grpSpLocks/>
                  </p:cNvGrpSpPr>
                  <p:nvPr/>
                </p:nvGrpSpPr>
                <p:grpSpPr bwMode="auto">
                  <a:xfrm>
                    <a:off x="1230598" y="3877206"/>
                    <a:ext cx="911663" cy="764932"/>
                    <a:chOff x="4249748" y="3406792"/>
                    <a:chExt cx="911943" cy="764998"/>
                  </a:xfrm>
                </p:grpSpPr>
                <p:sp>
                  <p:nvSpPr>
                    <p:cNvPr id="155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955330" y="3965430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D</a:t>
                      </a:r>
                      <a:endParaRPr lang="en-US" sz="1050" dirty="0"/>
                    </a:p>
                  </p:txBody>
                </p:sp>
                <p:sp>
                  <p:nvSpPr>
                    <p:cNvPr id="156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955330" y="3339807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B</a:t>
                      </a:r>
                      <a:endParaRPr lang="en-US" sz="1050" dirty="0"/>
                    </a:p>
                  </p:txBody>
                </p:sp>
                <p:sp>
                  <p:nvSpPr>
                    <p:cNvPr id="157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316733" y="3339808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A</a:t>
                      </a:r>
                      <a:endParaRPr lang="en-US" sz="1050" dirty="0"/>
                    </a:p>
                  </p:txBody>
                </p:sp>
                <p:sp>
                  <p:nvSpPr>
                    <p:cNvPr id="158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316733" y="3965430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C</a:t>
                      </a:r>
                      <a:endParaRPr lang="en-US" sz="1050" dirty="0"/>
                    </a:p>
                  </p:txBody>
                </p:sp>
                <p:cxnSp>
                  <p:nvCxnSpPr>
                    <p:cNvPr id="159" name="Straight Connector 158"/>
                    <p:cNvCxnSpPr>
                      <a:stCxn id="157" idx="1"/>
                      <a:endCxn id="158" idx="3"/>
                    </p:cNvCxnSpPr>
                    <p:nvPr/>
                  </p:nvCxnSpPr>
                  <p:spPr>
                    <a:xfrm rot="5400000">
                      <a:off x="4143296" y="3789292"/>
                      <a:ext cx="4862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0" name="Straight Connector 159"/>
                    <p:cNvCxnSpPr>
                      <a:stCxn id="155" idx="0"/>
                      <a:endCxn id="158" idx="2"/>
                    </p:cNvCxnSpPr>
                    <p:nvPr/>
                  </p:nvCxnSpPr>
                  <p:spPr>
                    <a:xfrm flipH="1" flipV="1">
                      <a:off x="4523094" y="4102103"/>
                      <a:ext cx="3652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1" name="Straight Connector 160"/>
                    <p:cNvCxnSpPr>
                      <a:stCxn id="155" idx="3"/>
                      <a:endCxn id="156" idx="1"/>
                    </p:cNvCxnSpPr>
                    <p:nvPr/>
                  </p:nvCxnSpPr>
                  <p:spPr>
                    <a:xfrm rot="16200000">
                      <a:off x="4781891" y="3789292"/>
                      <a:ext cx="4862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2" name="Straight Connector 161"/>
                    <p:cNvCxnSpPr>
                      <a:stCxn id="156" idx="0"/>
                      <a:endCxn id="157" idx="2"/>
                    </p:cNvCxnSpPr>
                    <p:nvPr/>
                  </p:nvCxnSpPr>
                  <p:spPr>
                    <a:xfrm flipH="1" flipV="1">
                      <a:off x="4523091" y="3476480"/>
                      <a:ext cx="3652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51" name="Straight Connector 150"/>
                  <p:cNvCxnSpPr>
                    <a:stCxn id="155" idx="0"/>
                    <a:endCxn id="157" idx="2"/>
                  </p:cNvCxnSpPr>
                  <p:nvPr/>
                </p:nvCxnSpPr>
                <p:spPr bwMode="auto">
                  <a:xfrm flipH="1" flipV="1">
                    <a:off x="1503857" y="3946897"/>
                    <a:ext cx="365139" cy="62557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Straight Connector 151"/>
                  <p:cNvCxnSpPr>
                    <a:stCxn id="158" idx="2"/>
                    <a:endCxn id="156" idx="0"/>
                  </p:cNvCxnSpPr>
                  <p:nvPr/>
                </p:nvCxnSpPr>
                <p:spPr bwMode="auto">
                  <a:xfrm rot="10800000" flipH="1">
                    <a:off x="1503857" y="3946897"/>
                    <a:ext cx="365139" cy="62557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3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2516745" y="3810267"/>
                    <a:ext cx="139364" cy="273262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E</a:t>
                    </a:r>
                    <a:endParaRPr lang="en-US" sz="1050" dirty="0"/>
                  </a:p>
                </p:txBody>
              </p:sp>
              <p:sp>
                <p:nvSpPr>
                  <p:cNvPr id="154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2516745" y="4435838"/>
                    <a:ext cx="139364" cy="273262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F</a:t>
                    </a:r>
                    <a:endParaRPr lang="en-US" sz="1050" dirty="0"/>
                  </a:p>
                </p:txBody>
              </p:sp>
            </p:grpSp>
            <p:cxnSp>
              <p:nvCxnSpPr>
                <p:cNvPr id="146" name="Straight Connector 145"/>
                <p:cNvCxnSpPr>
                  <a:stCxn id="153" idx="0"/>
                  <a:endCxn id="156" idx="2"/>
                </p:cNvCxnSpPr>
                <p:nvPr/>
              </p:nvCxnSpPr>
              <p:spPr bwMode="auto">
                <a:xfrm flipH="1" flipV="1">
                  <a:off x="2142258" y="3946898"/>
                  <a:ext cx="3075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/>
                <p:cNvCxnSpPr>
                  <a:stCxn id="154" idx="0"/>
                  <a:endCxn id="155" idx="2"/>
                </p:cNvCxnSpPr>
                <p:nvPr/>
              </p:nvCxnSpPr>
              <p:spPr bwMode="auto">
                <a:xfrm flipH="1" flipV="1">
                  <a:off x="2142258" y="4572468"/>
                  <a:ext cx="3075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9" name="AutoShape 5"/>
                <p:cNvSpPr>
                  <a:spLocks noChangeArrowheads="1"/>
                </p:cNvSpPr>
                <p:nvPr/>
              </p:nvSpPr>
              <p:spPr bwMode="auto">
                <a:xfrm rot="16200000">
                  <a:off x="3050147" y="4123052"/>
                  <a:ext cx="139364" cy="27326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1050" dirty="0" smtClean="0"/>
                    <a:t>G</a:t>
                  </a:r>
                  <a:endParaRPr lang="en-US" sz="1050" dirty="0"/>
                </a:p>
              </p:txBody>
            </p:sp>
          </p:grpSp>
          <p:cxnSp>
            <p:nvCxnSpPr>
              <p:cNvPr id="143" name="Straight Connector 142"/>
              <p:cNvCxnSpPr>
                <a:stCxn id="149" idx="3"/>
                <a:endCxn id="153" idx="2"/>
              </p:cNvCxnSpPr>
              <p:nvPr/>
            </p:nvCxnSpPr>
            <p:spPr bwMode="auto">
              <a:xfrm rot="16200000" flipV="1">
                <a:off x="2190292" y="2241684"/>
                <a:ext cx="243103" cy="39677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/>
              <p:cNvCxnSpPr>
                <a:stCxn id="149" idx="1"/>
                <a:endCxn id="154" idx="2"/>
              </p:cNvCxnSpPr>
              <p:nvPr/>
            </p:nvCxnSpPr>
            <p:spPr bwMode="auto">
              <a:xfrm rot="5400000">
                <a:off x="2190292" y="2624151"/>
                <a:ext cx="243103" cy="39677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6" name="Straight Connector 135"/>
            <p:cNvCxnSpPr>
              <a:stCxn id="155" idx="2"/>
              <a:endCxn id="153" idx="1"/>
            </p:cNvCxnSpPr>
            <p:nvPr/>
          </p:nvCxnSpPr>
          <p:spPr bwMode="auto">
            <a:xfrm rot="16200000" flipH="1">
              <a:off x="6188100" y="5385303"/>
              <a:ext cx="383615" cy="941364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>
              <a:stCxn id="154" idx="3"/>
              <a:endCxn id="153" idx="1"/>
            </p:cNvCxnSpPr>
            <p:nvPr/>
          </p:nvCxnSpPr>
          <p:spPr bwMode="auto">
            <a:xfrm>
              <a:off x="6027209" y="6047793"/>
              <a:ext cx="823380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3" name="Group 162"/>
          <p:cNvGrpSpPr/>
          <p:nvPr/>
        </p:nvGrpSpPr>
        <p:grpSpPr>
          <a:xfrm>
            <a:off x="6705600" y="1371600"/>
            <a:ext cx="230188" cy="1905000"/>
            <a:chOff x="6248400" y="1371600"/>
            <a:chExt cx="230188" cy="1905000"/>
          </a:xfrm>
        </p:grpSpPr>
        <p:grpSp>
          <p:nvGrpSpPr>
            <p:cNvPr id="164" name="Group 66"/>
            <p:cNvGrpSpPr/>
            <p:nvPr/>
          </p:nvGrpSpPr>
          <p:grpSpPr>
            <a:xfrm>
              <a:off x="6248400" y="1371602"/>
              <a:ext cx="228600" cy="1905005"/>
              <a:chOff x="4114800" y="1905000"/>
              <a:chExt cx="457199" cy="4114800"/>
            </a:xfrm>
          </p:grpSpPr>
          <p:sp>
            <p:nvSpPr>
              <p:cNvPr id="177" name="AutoShape 5"/>
              <p:cNvSpPr>
                <a:spLocks noChangeArrowheads="1"/>
              </p:cNvSpPr>
              <p:nvPr/>
            </p:nvSpPr>
            <p:spPr bwMode="auto">
              <a:xfrm>
                <a:off x="4114800" y="25146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C</a:t>
                </a:r>
                <a:endParaRPr lang="en-US" sz="1050" dirty="0"/>
              </a:p>
            </p:txBody>
          </p:sp>
          <p:sp>
            <p:nvSpPr>
              <p:cNvPr id="178" name="AutoShape 5"/>
              <p:cNvSpPr>
                <a:spLocks noChangeArrowheads="1"/>
              </p:cNvSpPr>
              <p:nvPr/>
            </p:nvSpPr>
            <p:spPr bwMode="auto">
              <a:xfrm>
                <a:off x="4114800" y="31242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B</a:t>
                </a:r>
                <a:endParaRPr lang="en-US" sz="1050" dirty="0"/>
              </a:p>
            </p:txBody>
          </p:sp>
          <p:sp>
            <p:nvSpPr>
              <p:cNvPr id="179" name="AutoShape 5"/>
              <p:cNvSpPr>
                <a:spLocks noChangeArrowheads="1"/>
              </p:cNvSpPr>
              <p:nvPr/>
            </p:nvSpPr>
            <p:spPr bwMode="auto">
              <a:xfrm>
                <a:off x="4114800" y="37338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D</a:t>
                </a:r>
                <a:endParaRPr lang="en-US" sz="1050" dirty="0"/>
              </a:p>
            </p:txBody>
          </p:sp>
          <p:sp>
            <p:nvSpPr>
              <p:cNvPr id="180" name="AutoShape 5"/>
              <p:cNvSpPr>
                <a:spLocks noChangeArrowheads="1"/>
              </p:cNvSpPr>
              <p:nvPr/>
            </p:nvSpPr>
            <p:spPr bwMode="auto">
              <a:xfrm>
                <a:off x="4114800" y="43434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E</a:t>
                </a:r>
                <a:endParaRPr lang="en-US" sz="1050" dirty="0"/>
              </a:p>
            </p:txBody>
          </p:sp>
          <p:sp>
            <p:nvSpPr>
              <p:cNvPr id="181" name="AutoShape 5"/>
              <p:cNvSpPr>
                <a:spLocks noChangeArrowheads="1"/>
              </p:cNvSpPr>
              <p:nvPr/>
            </p:nvSpPr>
            <p:spPr bwMode="auto">
              <a:xfrm>
                <a:off x="4114800" y="49530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F</a:t>
                </a:r>
                <a:endParaRPr lang="en-US" sz="1050" dirty="0"/>
              </a:p>
            </p:txBody>
          </p:sp>
          <p:sp>
            <p:nvSpPr>
              <p:cNvPr id="182" name="AutoShape 5"/>
              <p:cNvSpPr>
                <a:spLocks noChangeArrowheads="1"/>
              </p:cNvSpPr>
              <p:nvPr/>
            </p:nvSpPr>
            <p:spPr bwMode="auto">
              <a:xfrm>
                <a:off x="4114800" y="55626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G</a:t>
                </a:r>
                <a:endParaRPr lang="en-US" sz="1050" dirty="0"/>
              </a:p>
            </p:txBody>
          </p:sp>
          <p:sp>
            <p:nvSpPr>
              <p:cNvPr id="183" name="AutoShape 5"/>
              <p:cNvSpPr>
                <a:spLocks noChangeArrowheads="1"/>
              </p:cNvSpPr>
              <p:nvPr/>
            </p:nvSpPr>
            <p:spPr bwMode="auto">
              <a:xfrm>
                <a:off x="4114800" y="19050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A</a:t>
                </a:r>
                <a:endParaRPr lang="en-US" sz="1050" dirty="0"/>
              </a:p>
            </p:txBody>
          </p:sp>
        </p:grpSp>
        <p:cxnSp>
          <p:nvCxnSpPr>
            <p:cNvPr id="165" name="Straight Connector 38"/>
            <p:cNvCxnSpPr>
              <a:stCxn id="177" idx="0"/>
              <a:endCxn id="183" idx="2"/>
            </p:cNvCxnSpPr>
            <p:nvPr/>
          </p:nvCxnSpPr>
          <p:spPr>
            <a:xfrm rot="5400000" flipH="1" flipV="1">
              <a:off x="6327423" y="1618545"/>
              <a:ext cx="70555" cy="1588"/>
            </a:xfrm>
            <a:prstGeom prst="curvedConnector3">
              <a:avLst>
                <a:gd name="adj1" fmla="val 50000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6" name="Straight Connector 38"/>
            <p:cNvCxnSpPr>
              <a:stCxn id="178" idx="3"/>
              <a:endCxn id="183" idx="3"/>
            </p:cNvCxnSpPr>
            <p:nvPr/>
          </p:nvCxnSpPr>
          <p:spPr>
            <a:xfrm flipV="1">
              <a:off x="6477000" y="1477434"/>
              <a:ext cx="1588" cy="564444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7" name="Straight Connector 38"/>
            <p:cNvCxnSpPr>
              <a:stCxn id="179" idx="1"/>
              <a:endCxn id="183" idx="1"/>
            </p:cNvCxnSpPr>
            <p:nvPr/>
          </p:nvCxnSpPr>
          <p:spPr>
            <a:xfrm rot="10800000">
              <a:off x="6248400" y="1477435"/>
              <a:ext cx="1588" cy="846667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8" name="Straight Connector 38"/>
            <p:cNvCxnSpPr>
              <a:stCxn id="179" idx="0"/>
              <a:endCxn id="178" idx="2"/>
            </p:cNvCxnSpPr>
            <p:nvPr/>
          </p:nvCxnSpPr>
          <p:spPr>
            <a:xfrm rot="5400000" flipH="1" flipV="1">
              <a:off x="6327422" y="2182989"/>
              <a:ext cx="70556" cy="1588"/>
            </a:xfrm>
            <a:prstGeom prst="curvedConnector3">
              <a:avLst>
                <a:gd name="adj1" fmla="val 50000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9" name="Straight Connector 38"/>
            <p:cNvCxnSpPr>
              <a:stCxn id="178" idx="0"/>
              <a:endCxn id="177" idx="2"/>
            </p:cNvCxnSpPr>
            <p:nvPr/>
          </p:nvCxnSpPr>
          <p:spPr>
            <a:xfrm rot="5400000" flipH="1" flipV="1">
              <a:off x="6327423" y="1900767"/>
              <a:ext cx="70555" cy="1588"/>
            </a:xfrm>
            <a:prstGeom prst="curvedConnector3">
              <a:avLst>
                <a:gd name="adj1" fmla="val 50000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0" name="Straight Connector 38"/>
            <p:cNvCxnSpPr>
              <a:stCxn id="179" idx="3"/>
              <a:endCxn id="177" idx="3"/>
            </p:cNvCxnSpPr>
            <p:nvPr/>
          </p:nvCxnSpPr>
          <p:spPr>
            <a:xfrm flipV="1">
              <a:off x="6477000" y="1759656"/>
              <a:ext cx="1588" cy="564445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1" name="Straight Connector 38"/>
            <p:cNvCxnSpPr>
              <a:stCxn id="181" idx="1"/>
              <a:endCxn id="179" idx="1"/>
            </p:cNvCxnSpPr>
            <p:nvPr/>
          </p:nvCxnSpPr>
          <p:spPr>
            <a:xfrm rot="10800000">
              <a:off x="6248400" y="2324101"/>
              <a:ext cx="1588" cy="564444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2" name="Straight Connector 38"/>
            <p:cNvCxnSpPr>
              <a:stCxn id="180" idx="3"/>
              <a:endCxn id="178" idx="3"/>
            </p:cNvCxnSpPr>
            <p:nvPr/>
          </p:nvCxnSpPr>
          <p:spPr>
            <a:xfrm flipV="1">
              <a:off x="6477000" y="2041878"/>
              <a:ext cx="1588" cy="564445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3" name="Straight Connector 38"/>
            <p:cNvCxnSpPr>
              <a:stCxn id="182" idx="3"/>
              <a:endCxn id="180" idx="3"/>
            </p:cNvCxnSpPr>
            <p:nvPr/>
          </p:nvCxnSpPr>
          <p:spPr>
            <a:xfrm flipV="1">
              <a:off x="6477000" y="2606323"/>
              <a:ext cx="1588" cy="564444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4" name="Straight Connector 38"/>
            <p:cNvCxnSpPr>
              <a:stCxn id="181" idx="2"/>
              <a:endCxn id="182" idx="0"/>
            </p:cNvCxnSpPr>
            <p:nvPr/>
          </p:nvCxnSpPr>
          <p:spPr>
            <a:xfrm rot="5400000">
              <a:off x="6327423" y="3029655"/>
              <a:ext cx="70555" cy="1588"/>
            </a:xfrm>
            <a:prstGeom prst="curvedConnector3">
              <a:avLst>
                <a:gd name="adj1" fmla="val 50000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5" name="Straight Connector 38"/>
            <p:cNvCxnSpPr>
              <a:stCxn id="180" idx="0"/>
              <a:endCxn id="179" idx="2"/>
            </p:cNvCxnSpPr>
            <p:nvPr/>
          </p:nvCxnSpPr>
          <p:spPr>
            <a:xfrm rot="5400000" flipH="1" flipV="1">
              <a:off x="6327423" y="2465212"/>
              <a:ext cx="70555" cy="1588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6" name="Straight Connector 38"/>
            <p:cNvCxnSpPr>
              <a:stCxn id="181" idx="0"/>
              <a:endCxn id="180" idx="2"/>
            </p:cNvCxnSpPr>
            <p:nvPr/>
          </p:nvCxnSpPr>
          <p:spPr>
            <a:xfrm rot="5400000" flipH="1" flipV="1">
              <a:off x="6327423" y="2747434"/>
              <a:ext cx="70555" cy="1588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84" name="Group 183"/>
          <p:cNvGrpSpPr/>
          <p:nvPr/>
        </p:nvGrpSpPr>
        <p:grpSpPr>
          <a:xfrm>
            <a:off x="7391400" y="3581400"/>
            <a:ext cx="1295400" cy="1749682"/>
            <a:chOff x="5791200" y="4876800"/>
            <a:chExt cx="1295400" cy="1749682"/>
          </a:xfrm>
        </p:grpSpPr>
        <p:grpSp>
          <p:nvGrpSpPr>
            <p:cNvPr id="185" name="Group 109"/>
            <p:cNvGrpSpPr/>
            <p:nvPr/>
          </p:nvGrpSpPr>
          <p:grpSpPr>
            <a:xfrm rot="5400000">
              <a:off x="5564067" y="5103934"/>
              <a:ext cx="1749682" cy="1295415"/>
              <a:chOff x="620998" y="2248826"/>
              <a:chExt cx="2025862" cy="764945"/>
            </a:xfrm>
          </p:grpSpPr>
          <p:grpSp>
            <p:nvGrpSpPr>
              <p:cNvPr id="188" name="Group 165"/>
              <p:cNvGrpSpPr/>
              <p:nvPr/>
            </p:nvGrpSpPr>
            <p:grpSpPr>
              <a:xfrm>
                <a:off x="620998" y="2248826"/>
                <a:ext cx="2025862" cy="764945"/>
                <a:chOff x="1230598" y="3877206"/>
                <a:chExt cx="2025862" cy="764945"/>
              </a:xfrm>
            </p:grpSpPr>
            <p:grpSp>
              <p:nvGrpSpPr>
                <p:cNvPr id="191" name="Group 155"/>
                <p:cNvGrpSpPr/>
                <p:nvPr/>
              </p:nvGrpSpPr>
              <p:grpSpPr>
                <a:xfrm>
                  <a:off x="1230598" y="3877206"/>
                  <a:ext cx="1492460" cy="764945"/>
                  <a:chOff x="1230598" y="3877206"/>
                  <a:chExt cx="1492460" cy="764945"/>
                </a:xfrm>
              </p:grpSpPr>
              <p:grpSp>
                <p:nvGrpSpPr>
                  <p:cNvPr id="195" name="Group 268"/>
                  <p:cNvGrpSpPr>
                    <a:grpSpLocks/>
                  </p:cNvGrpSpPr>
                  <p:nvPr/>
                </p:nvGrpSpPr>
                <p:grpSpPr bwMode="auto">
                  <a:xfrm>
                    <a:off x="1230598" y="3877206"/>
                    <a:ext cx="911663" cy="764932"/>
                    <a:chOff x="4249748" y="3406792"/>
                    <a:chExt cx="911943" cy="764998"/>
                  </a:xfrm>
                </p:grpSpPr>
                <p:sp>
                  <p:nvSpPr>
                    <p:cNvPr id="200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955330" y="3965430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D</a:t>
                      </a:r>
                      <a:endParaRPr lang="en-US" sz="1050" dirty="0"/>
                    </a:p>
                  </p:txBody>
                </p:sp>
                <p:sp>
                  <p:nvSpPr>
                    <p:cNvPr id="201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955330" y="3339807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B</a:t>
                      </a:r>
                      <a:endParaRPr lang="en-US" sz="1050" dirty="0"/>
                    </a:p>
                  </p:txBody>
                </p:sp>
                <p:sp>
                  <p:nvSpPr>
                    <p:cNvPr id="202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316733" y="3339808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A</a:t>
                      </a:r>
                      <a:endParaRPr lang="en-US" sz="1050" dirty="0"/>
                    </a:p>
                  </p:txBody>
                </p:sp>
                <p:sp>
                  <p:nvSpPr>
                    <p:cNvPr id="203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316733" y="3965430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C</a:t>
                      </a:r>
                      <a:endParaRPr lang="en-US" sz="1050" dirty="0"/>
                    </a:p>
                  </p:txBody>
                </p:sp>
                <p:cxnSp>
                  <p:nvCxnSpPr>
                    <p:cNvPr id="204" name="Straight Connector 203"/>
                    <p:cNvCxnSpPr>
                      <a:stCxn id="202" idx="1"/>
                      <a:endCxn id="203" idx="3"/>
                    </p:cNvCxnSpPr>
                    <p:nvPr/>
                  </p:nvCxnSpPr>
                  <p:spPr>
                    <a:xfrm rot="5400000">
                      <a:off x="4143296" y="3789292"/>
                      <a:ext cx="4862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5" name="Straight Connector 204"/>
                    <p:cNvCxnSpPr>
                      <a:stCxn id="200" idx="0"/>
                      <a:endCxn id="203" idx="2"/>
                    </p:cNvCxnSpPr>
                    <p:nvPr/>
                  </p:nvCxnSpPr>
                  <p:spPr>
                    <a:xfrm flipH="1" flipV="1">
                      <a:off x="4523094" y="4102103"/>
                      <a:ext cx="3652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Straight Connector 205"/>
                    <p:cNvCxnSpPr>
                      <a:stCxn id="200" idx="3"/>
                      <a:endCxn id="201" idx="1"/>
                    </p:cNvCxnSpPr>
                    <p:nvPr/>
                  </p:nvCxnSpPr>
                  <p:spPr>
                    <a:xfrm rot="16200000">
                      <a:off x="4781891" y="3789292"/>
                      <a:ext cx="4862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7" name="Straight Connector 206"/>
                    <p:cNvCxnSpPr>
                      <a:stCxn id="201" idx="0"/>
                      <a:endCxn id="202" idx="2"/>
                    </p:cNvCxnSpPr>
                    <p:nvPr/>
                  </p:nvCxnSpPr>
                  <p:spPr>
                    <a:xfrm flipH="1" flipV="1">
                      <a:off x="4523091" y="3476480"/>
                      <a:ext cx="3652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96" name="Straight Connector 195"/>
                  <p:cNvCxnSpPr>
                    <a:stCxn id="200" idx="0"/>
                    <a:endCxn id="202" idx="2"/>
                  </p:cNvCxnSpPr>
                  <p:nvPr/>
                </p:nvCxnSpPr>
                <p:spPr bwMode="auto">
                  <a:xfrm flipH="1" flipV="1">
                    <a:off x="1503857" y="3946897"/>
                    <a:ext cx="365139" cy="62557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Straight Connector 196"/>
                  <p:cNvCxnSpPr>
                    <a:stCxn id="203" idx="2"/>
                    <a:endCxn id="201" idx="0"/>
                  </p:cNvCxnSpPr>
                  <p:nvPr/>
                </p:nvCxnSpPr>
                <p:spPr bwMode="auto">
                  <a:xfrm rot="10800000" flipH="1">
                    <a:off x="1503857" y="3946897"/>
                    <a:ext cx="365139" cy="62557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8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2516745" y="3810267"/>
                    <a:ext cx="139364" cy="273262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E</a:t>
                    </a:r>
                    <a:endParaRPr lang="en-US" sz="1050" dirty="0"/>
                  </a:p>
                </p:txBody>
              </p:sp>
              <p:sp>
                <p:nvSpPr>
                  <p:cNvPr id="199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2516745" y="4435838"/>
                    <a:ext cx="139364" cy="273262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F</a:t>
                    </a:r>
                    <a:endParaRPr lang="en-US" sz="1050" dirty="0"/>
                  </a:p>
                </p:txBody>
              </p:sp>
            </p:grpSp>
            <p:cxnSp>
              <p:nvCxnSpPr>
                <p:cNvPr id="192" name="Straight Connector 191"/>
                <p:cNvCxnSpPr>
                  <a:stCxn id="198" idx="0"/>
                  <a:endCxn id="201" idx="2"/>
                </p:cNvCxnSpPr>
                <p:nvPr/>
              </p:nvCxnSpPr>
              <p:spPr bwMode="auto">
                <a:xfrm flipH="1" flipV="1">
                  <a:off x="2142258" y="3946898"/>
                  <a:ext cx="3075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>
                  <a:stCxn id="199" idx="0"/>
                  <a:endCxn id="200" idx="2"/>
                </p:cNvCxnSpPr>
                <p:nvPr/>
              </p:nvCxnSpPr>
              <p:spPr bwMode="auto">
                <a:xfrm flipH="1" flipV="1">
                  <a:off x="2142258" y="4572468"/>
                  <a:ext cx="3075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4" name="AutoShape 5"/>
                <p:cNvSpPr>
                  <a:spLocks noChangeArrowheads="1"/>
                </p:cNvSpPr>
                <p:nvPr/>
              </p:nvSpPr>
              <p:spPr bwMode="auto">
                <a:xfrm rot="16200000">
                  <a:off x="3050147" y="4123052"/>
                  <a:ext cx="139364" cy="27326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1050" dirty="0" smtClean="0"/>
                    <a:t>G</a:t>
                  </a:r>
                  <a:endParaRPr lang="en-US" sz="1050" dirty="0"/>
                </a:p>
              </p:txBody>
            </p:sp>
          </p:grpSp>
          <p:cxnSp>
            <p:nvCxnSpPr>
              <p:cNvPr id="189" name="Straight Connector 188"/>
              <p:cNvCxnSpPr>
                <a:stCxn id="194" idx="3"/>
                <a:endCxn id="198" idx="2"/>
              </p:cNvCxnSpPr>
              <p:nvPr/>
            </p:nvCxnSpPr>
            <p:spPr bwMode="auto">
              <a:xfrm rot="16200000" flipV="1">
                <a:off x="2190292" y="2241684"/>
                <a:ext cx="243103" cy="39677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>
                <a:stCxn id="194" idx="1"/>
                <a:endCxn id="199" idx="2"/>
              </p:cNvCxnSpPr>
              <p:nvPr/>
            </p:nvCxnSpPr>
            <p:spPr bwMode="auto">
              <a:xfrm rot="5400000">
                <a:off x="2190292" y="2624151"/>
                <a:ext cx="243103" cy="39677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6" name="Straight Connector 185"/>
            <p:cNvCxnSpPr>
              <a:stCxn id="200" idx="2"/>
              <a:endCxn id="198" idx="1"/>
            </p:cNvCxnSpPr>
            <p:nvPr/>
          </p:nvCxnSpPr>
          <p:spPr bwMode="auto">
            <a:xfrm rot="16200000" flipH="1">
              <a:off x="6188100" y="5385303"/>
              <a:ext cx="383615" cy="941364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>
              <a:stCxn id="199" idx="3"/>
              <a:endCxn id="198" idx="1"/>
            </p:cNvCxnSpPr>
            <p:nvPr/>
          </p:nvCxnSpPr>
          <p:spPr bwMode="auto">
            <a:xfrm>
              <a:off x="6027209" y="6047793"/>
              <a:ext cx="823380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8" name="Group 207"/>
          <p:cNvGrpSpPr/>
          <p:nvPr/>
        </p:nvGrpSpPr>
        <p:grpSpPr>
          <a:xfrm>
            <a:off x="6781800" y="3581400"/>
            <a:ext cx="230188" cy="1905000"/>
            <a:chOff x="6248400" y="1371600"/>
            <a:chExt cx="230188" cy="1905000"/>
          </a:xfrm>
        </p:grpSpPr>
        <p:grpSp>
          <p:nvGrpSpPr>
            <p:cNvPr id="209" name="Group 66"/>
            <p:cNvGrpSpPr/>
            <p:nvPr/>
          </p:nvGrpSpPr>
          <p:grpSpPr>
            <a:xfrm>
              <a:off x="6248400" y="1371602"/>
              <a:ext cx="228600" cy="1905005"/>
              <a:chOff x="4114800" y="1905000"/>
              <a:chExt cx="457199" cy="4114800"/>
            </a:xfrm>
          </p:grpSpPr>
          <p:sp>
            <p:nvSpPr>
              <p:cNvPr id="222" name="AutoShape 5"/>
              <p:cNvSpPr>
                <a:spLocks noChangeArrowheads="1"/>
              </p:cNvSpPr>
              <p:nvPr/>
            </p:nvSpPr>
            <p:spPr bwMode="auto">
              <a:xfrm>
                <a:off x="4114800" y="25146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C</a:t>
                </a:r>
                <a:endParaRPr lang="en-US" sz="1050" dirty="0"/>
              </a:p>
            </p:txBody>
          </p:sp>
          <p:sp>
            <p:nvSpPr>
              <p:cNvPr id="223" name="AutoShape 5"/>
              <p:cNvSpPr>
                <a:spLocks noChangeArrowheads="1"/>
              </p:cNvSpPr>
              <p:nvPr/>
            </p:nvSpPr>
            <p:spPr bwMode="auto">
              <a:xfrm>
                <a:off x="4114800" y="31242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B</a:t>
                </a:r>
                <a:endParaRPr lang="en-US" sz="1050" dirty="0"/>
              </a:p>
            </p:txBody>
          </p:sp>
          <p:sp>
            <p:nvSpPr>
              <p:cNvPr id="224" name="AutoShape 5"/>
              <p:cNvSpPr>
                <a:spLocks noChangeArrowheads="1"/>
              </p:cNvSpPr>
              <p:nvPr/>
            </p:nvSpPr>
            <p:spPr bwMode="auto">
              <a:xfrm>
                <a:off x="4114800" y="37338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D</a:t>
                </a:r>
                <a:endParaRPr lang="en-US" sz="1050" dirty="0"/>
              </a:p>
            </p:txBody>
          </p:sp>
          <p:sp>
            <p:nvSpPr>
              <p:cNvPr id="225" name="AutoShape 5"/>
              <p:cNvSpPr>
                <a:spLocks noChangeArrowheads="1"/>
              </p:cNvSpPr>
              <p:nvPr/>
            </p:nvSpPr>
            <p:spPr bwMode="auto">
              <a:xfrm>
                <a:off x="4114800" y="43434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E</a:t>
                </a:r>
                <a:endParaRPr lang="en-US" sz="1050" dirty="0"/>
              </a:p>
            </p:txBody>
          </p:sp>
          <p:sp>
            <p:nvSpPr>
              <p:cNvPr id="226" name="AutoShape 5"/>
              <p:cNvSpPr>
                <a:spLocks noChangeArrowheads="1"/>
              </p:cNvSpPr>
              <p:nvPr/>
            </p:nvSpPr>
            <p:spPr bwMode="auto">
              <a:xfrm>
                <a:off x="4114800" y="49530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F</a:t>
                </a:r>
                <a:endParaRPr lang="en-US" sz="1050" dirty="0"/>
              </a:p>
            </p:txBody>
          </p:sp>
          <p:sp>
            <p:nvSpPr>
              <p:cNvPr id="227" name="AutoShape 5"/>
              <p:cNvSpPr>
                <a:spLocks noChangeArrowheads="1"/>
              </p:cNvSpPr>
              <p:nvPr/>
            </p:nvSpPr>
            <p:spPr bwMode="auto">
              <a:xfrm>
                <a:off x="4114800" y="55626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G</a:t>
                </a:r>
                <a:endParaRPr lang="en-US" sz="1050" dirty="0"/>
              </a:p>
            </p:txBody>
          </p:sp>
          <p:sp>
            <p:nvSpPr>
              <p:cNvPr id="228" name="AutoShape 5"/>
              <p:cNvSpPr>
                <a:spLocks noChangeArrowheads="1"/>
              </p:cNvSpPr>
              <p:nvPr/>
            </p:nvSpPr>
            <p:spPr bwMode="auto">
              <a:xfrm>
                <a:off x="4114800" y="1905000"/>
                <a:ext cx="457199" cy="4572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A</a:t>
                </a:r>
                <a:endParaRPr lang="en-US" sz="1050" dirty="0"/>
              </a:p>
            </p:txBody>
          </p:sp>
        </p:grpSp>
        <p:cxnSp>
          <p:nvCxnSpPr>
            <p:cNvPr id="210" name="Straight Connector 38"/>
            <p:cNvCxnSpPr>
              <a:stCxn id="222" idx="0"/>
              <a:endCxn id="228" idx="2"/>
            </p:cNvCxnSpPr>
            <p:nvPr/>
          </p:nvCxnSpPr>
          <p:spPr>
            <a:xfrm rot="5400000" flipH="1" flipV="1">
              <a:off x="6327423" y="1618545"/>
              <a:ext cx="70555" cy="1588"/>
            </a:xfrm>
            <a:prstGeom prst="curvedConnector3">
              <a:avLst>
                <a:gd name="adj1" fmla="val 50000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1" name="Straight Connector 38"/>
            <p:cNvCxnSpPr>
              <a:stCxn id="223" idx="3"/>
              <a:endCxn id="228" idx="3"/>
            </p:cNvCxnSpPr>
            <p:nvPr/>
          </p:nvCxnSpPr>
          <p:spPr>
            <a:xfrm flipV="1">
              <a:off x="6477000" y="1477434"/>
              <a:ext cx="1588" cy="564444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2" name="Straight Connector 38"/>
            <p:cNvCxnSpPr>
              <a:stCxn id="224" idx="1"/>
              <a:endCxn id="228" idx="1"/>
            </p:cNvCxnSpPr>
            <p:nvPr/>
          </p:nvCxnSpPr>
          <p:spPr>
            <a:xfrm rot="10800000">
              <a:off x="6248400" y="1477435"/>
              <a:ext cx="1588" cy="846667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3" name="Straight Connector 38"/>
            <p:cNvCxnSpPr>
              <a:stCxn id="224" idx="0"/>
              <a:endCxn id="223" idx="2"/>
            </p:cNvCxnSpPr>
            <p:nvPr/>
          </p:nvCxnSpPr>
          <p:spPr>
            <a:xfrm rot="5400000" flipH="1" flipV="1">
              <a:off x="6327422" y="2182989"/>
              <a:ext cx="70556" cy="1588"/>
            </a:xfrm>
            <a:prstGeom prst="curvedConnector3">
              <a:avLst>
                <a:gd name="adj1" fmla="val 50000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4" name="Straight Connector 38"/>
            <p:cNvCxnSpPr>
              <a:stCxn id="223" idx="0"/>
              <a:endCxn id="222" idx="2"/>
            </p:cNvCxnSpPr>
            <p:nvPr/>
          </p:nvCxnSpPr>
          <p:spPr>
            <a:xfrm rot="5400000" flipH="1" flipV="1">
              <a:off x="6327423" y="1900767"/>
              <a:ext cx="70555" cy="1588"/>
            </a:xfrm>
            <a:prstGeom prst="curvedConnector3">
              <a:avLst>
                <a:gd name="adj1" fmla="val 50000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5" name="Straight Connector 38"/>
            <p:cNvCxnSpPr>
              <a:stCxn id="224" idx="3"/>
              <a:endCxn id="222" idx="3"/>
            </p:cNvCxnSpPr>
            <p:nvPr/>
          </p:nvCxnSpPr>
          <p:spPr>
            <a:xfrm flipV="1">
              <a:off x="6477000" y="1759656"/>
              <a:ext cx="1588" cy="564445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6" name="Straight Connector 38"/>
            <p:cNvCxnSpPr>
              <a:stCxn id="226" idx="1"/>
              <a:endCxn id="224" idx="1"/>
            </p:cNvCxnSpPr>
            <p:nvPr/>
          </p:nvCxnSpPr>
          <p:spPr>
            <a:xfrm rot="10800000">
              <a:off x="6248400" y="2324101"/>
              <a:ext cx="1588" cy="564444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7" name="Straight Connector 38"/>
            <p:cNvCxnSpPr>
              <a:stCxn id="225" idx="3"/>
              <a:endCxn id="223" idx="3"/>
            </p:cNvCxnSpPr>
            <p:nvPr/>
          </p:nvCxnSpPr>
          <p:spPr>
            <a:xfrm flipV="1">
              <a:off x="6477000" y="2041878"/>
              <a:ext cx="1588" cy="564445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8" name="Straight Connector 38"/>
            <p:cNvCxnSpPr>
              <a:stCxn id="227" idx="3"/>
              <a:endCxn id="225" idx="3"/>
            </p:cNvCxnSpPr>
            <p:nvPr/>
          </p:nvCxnSpPr>
          <p:spPr>
            <a:xfrm flipV="1">
              <a:off x="6477000" y="2606323"/>
              <a:ext cx="1588" cy="564444"/>
            </a:xfrm>
            <a:prstGeom prst="curvedConnector3">
              <a:avLst>
                <a:gd name="adj1" fmla="val 14395466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9" name="Straight Connector 38"/>
            <p:cNvCxnSpPr>
              <a:stCxn id="226" idx="2"/>
              <a:endCxn id="227" idx="0"/>
            </p:cNvCxnSpPr>
            <p:nvPr/>
          </p:nvCxnSpPr>
          <p:spPr>
            <a:xfrm rot="5400000">
              <a:off x="6327423" y="3029655"/>
              <a:ext cx="70555" cy="1588"/>
            </a:xfrm>
            <a:prstGeom prst="curvedConnector3">
              <a:avLst>
                <a:gd name="adj1" fmla="val 50000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0" name="Straight Connector 38"/>
            <p:cNvCxnSpPr>
              <a:stCxn id="225" idx="0"/>
              <a:endCxn id="224" idx="2"/>
            </p:cNvCxnSpPr>
            <p:nvPr/>
          </p:nvCxnSpPr>
          <p:spPr>
            <a:xfrm rot="5400000" flipH="1" flipV="1">
              <a:off x="6327423" y="2465212"/>
              <a:ext cx="70555" cy="1588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1" name="Straight Connector 38"/>
            <p:cNvCxnSpPr>
              <a:stCxn id="226" idx="0"/>
              <a:endCxn id="225" idx="2"/>
            </p:cNvCxnSpPr>
            <p:nvPr/>
          </p:nvCxnSpPr>
          <p:spPr>
            <a:xfrm rot="5400000" flipH="1" flipV="1">
              <a:off x="6327423" y="2747434"/>
              <a:ext cx="70555" cy="1588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Contributions of the Paper</a:t>
            </a:r>
          </a:p>
          <a:p>
            <a:r>
              <a:rPr lang="en-US" dirty="0" smtClean="0"/>
              <a:t>Context of the Paper</a:t>
            </a:r>
          </a:p>
          <a:p>
            <a:r>
              <a:rPr lang="en-US" dirty="0" smtClean="0"/>
              <a:t>Algorithms</a:t>
            </a:r>
          </a:p>
          <a:p>
            <a:pPr lvl="1"/>
            <a:r>
              <a:rPr lang="en-US" dirty="0" smtClean="0"/>
              <a:t>Tree Clustering</a:t>
            </a:r>
          </a:p>
          <a:p>
            <a:pPr lvl="1"/>
            <a:r>
              <a:rPr lang="en-US" dirty="0" smtClean="0"/>
              <a:t>Adaptive Consistency</a:t>
            </a:r>
          </a:p>
          <a:p>
            <a:r>
              <a:rPr lang="en-US" dirty="0" smtClean="0"/>
              <a:t>Relative Merits</a:t>
            </a:r>
          </a:p>
          <a:p>
            <a:r>
              <a:rPr lang="en-US" dirty="0" smtClean="0"/>
              <a:t>Conclusion</a:t>
            </a:r>
          </a:p>
          <a:p>
            <a:r>
              <a:rPr lang="en-US" dirty="0" smtClean="0"/>
              <a:t>Related </a:t>
            </a:r>
            <a:r>
              <a:rPr lang="en-US" dirty="0" smtClean="0"/>
              <a:t>a</a:t>
            </a:r>
            <a:r>
              <a:rPr lang="en-US" dirty="0" smtClean="0"/>
              <a:t>lgorithms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Tree clustering groups c-nodes into a tree capable of supporting query answering backtrack-free</a:t>
            </a:r>
          </a:p>
          <a:p>
            <a:r>
              <a:rPr lang="en-US" dirty="0" smtClean="0"/>
              <a:t>Useful in systems that need to answer many questions about a dataset and where the environmental conditions undergo local changes</a:t>
            </a:r>
          </a:p>
          <a:p>
            <a:r>
              <a:rPr lang="en-US" dirty="0" smtClean="0"/>
              <a:t>Recently, researchers have started looking at T-C for solving the CSP, see BTD by </a:t>
            </a:r>
            <a:r>
              <a:rPr lang="en-US" dirty="0" err="1" smtClean="0"/>
              <a:t>Jégou</a:t>
            </a:r>
            <a:r>
              <a:rPr lang="en-US" dirty="0" smtClean="0"/>
              <a:t> &amp; </a:t>
            </a:r>
            <a:r>
              <a:rPr lang="en-US" dirty="0" err="1" smtClean="0"/>
              <a:t>Terrioux</a:t>
            </a:r>
            <a:r>
              <a:rPr lang="en-US" dirty="0" smtClean="0"/>
              <a:t> (and others in soft CSPs)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 On Triangulation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Find the triangulated </a:t>
            </a:r>
            <a:r>
              <a:rPr lang="en-US" dirty="0" smtClean="0"/>
              <a:t>graph w/ smallest maximum </a:t>
            </a:r>
            <a:r>
              <a:rPr lang="en-US" dirty="0" smtClean="0"/>
              <a:t>clique: </a:t>
            </a:r>
            <a:r>
              <a:rPr lang="en-US" dirty="0" smtClean="0"/>
              <a:t>NP-hard</a:t>
            </a:r>
          </a:p>
          <a:p>
            <a:r>
              <a:rPr lang="en-US" dirty="0" smtClean="0"/>
              <a:t>Heuristics  </a:t>
            </a:r>
            <a:endParaRPr lang="en-US" dirty="0" smtClean="0"/>
          </a:p>
          <a:p>
            <a:pPr lvl="1"/>
            <a:r>
              <a:rPr lang="en-US" dirty="0" smtClean="0"/>
              <a:t>Operation: when eliminating a node, connect all its neighbors, to form a clique (fill edges)</a:t>
            </a:r>
          </a:p>
          <a:p>
            <a:pPr lvl="1"/>
            <a:r>
              <a:rPr lang="en-US" dirty="0" smtClean="0"/>
              <a:t>H1: choose the node w/ smallest degree</a:t>
            </a:r>
          </a:p>
          <a:p>
            <a:pPr lvl="1"/>
            <a:r>
              <a:rPr lang="en-US" dirty="0" smtClean="0"/>
              <a:t>H2: choose the node that, after elimination, yields the smallest number of fill edges</a:t>
            </a:r>
          </a:p>
          <a:p>
            <a:pPr lvl="1"/>
            <a:r>
              <a:rPr lang="en-US" dirty="0" smtClean="0"/>
              <a:t>H3: Given any ordering (e.g., maximal cardinality ordering), moralize the graph</a:t>
            </a:r>
          </a:p>
          <a:p>
            <a:r>
              <a:rPr lang="en-US" dirty="0" smtClean="0"/>
              <a:t>Elimination order is the reverse of instantiation </a:t>
            </a:r>
            <a:r>
              <a:rPr lang="en-US" dirty="0" smtClean="0"/>
              <a:t>order</a:t>
            </a:r>
            <a:endParaRPr lang="en-US" dirty="0" smtClean="0"/>
          </a:p>
          <a:p>
            <a:r>
              <a:rPr lang="en-US" dirty="0" smtClean="0"/>
              <a:t>Elimination order of a triangulated graph is called a perfect elimination scheme</a:t>
            </a:r>
          </a:p>
          <a:p>
            <a:pPr lvl="1"/>
            <a:r>
              <a:rPr lang="en-US" dirty="0" smtClean="0"/>
              <a:t> In this ordering, every node is </a:t>
            </a:r>
            <a:r>
              <a:rPr lang="en-US" dirty="0" err="1" smtClean="0"/>
              <a:t>simplicial</a:t>
            </a:r>
            <a:r>
              <a:rPr lang="en-US" dirty="0" smtClean="0"/>
              <a:t>: forms a clique w/ its neighbors</a:t>
            </a:r>
          </a:p>
          <a:p>
            <a:pPr lvl="1"/>
            <a:r>
              <a:rPr lang="en-US" dirty="0" smtClean="0"/>
              <a:t>If you follow elimination order, no fill edges need to be added</a:t>
            </a:r>
          </a:p>
          <a:p>
            <a:endParaRPr lang="en-US" dirty="0"/>
          </a:p>
        </p:txBody>
      </p:sp>
      <p:pic>
        <p:nvPicPr>
          <p:cNvPr id="4" name="Picture 2" descr="C:\Users\choueiry\Pictures\Microsoft Clip Organizer\j041246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4189" y="304800"/>
            <a:ext cx="620611" cy="6096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Maximal Cardinality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approximation of min. width ordering</a:t>
            </a:r>
          </a:p>
          <a:p>
            <a:r>
              <a:rPr lang="en-US" dirty="0" smtClean="0"/>
              <a:t>Choose </a:t>
            </a:r>
            <a:r>
              <a:rPr lang="en-US" strike="sngStrike" dirty="0" smtClean="0"/>
              <a:t>a node arbitrarily</a:t>
            </a:r>
            <a:r>
              <a:rPr lang="en-US" dirty="0" smtClean="0"/>
              <a:t> a </a:t>
            </a:r>
            <a:r>
              <a:rPr lang="en-US" dirty="0" err="1" smtClean="0"/>
              <a:t>simplicial</a:t>
            </a:r>
            <a:r>
              <a:rPr lang="en-US" dirty="0" smtClean="0"/>
              <a:t> node</a:t>
            </a:r>
          </a:p>
          <a:p>
            <a:r>
              <a:rPr lang="en-US" dirty="0" smtClean="0"/>
              <a:t>Among the remaining nodes, choose the one that is connected to the maximum number of already chosen nodes, break ties arbitrarily</a:t>
            </a:r>
          </a:p>
          <a:p>
            <a:r>
              <a:rPr lang="en-US" dirty="0" smtClean="0"/>
              <a:t>Repeat…</a:t>
            </a:r>
          </a:p>
          <a:p>
            <a:r>
              <a:rPr lang="en-US" dirty="0" smtClean="0"/>
              <a:t>Reverse the final order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6553200" y="5105400"/>
            <a:ext cx="2362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 dirty="0">
                <a:solidFill>
                  <a:srgbClr val="FF0000"/>
                </a:solidFill>
              </a:rPr>
              <a:t>Tsang 6.2.4</a:t>
            </a:r>
          </a:p>
          <a:p>
            <a:r>
              <a:rPr lang="en-US" sz="2000" b="1" i="1" dirty="0" err="1">
                <a:solidFill>
                  <a:srgbClr val="FF0000"/>
                </a:solidFill>
              </a:rPr>
              <a:t>Dechter</a:t>
            </a:r>
            <a:r>
              <a:rPr lang="en-US" sz="2000" b="1" i="1" dirty="0">
                <a:solidFill>
                  <a:srgbClr val="FF0000"/>
                </a:solidFill>
              </a:rPr>
              <a:t>  Fig 4.5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</a:t>
            </a:r>
            <a:r>
              <a:rPr lang="en-US" dirty="0" smtClean="0"/>
              <a:t>Additional </a:t>
            </a:r>
            <a:r>
              <a:rPr lang="en-US" dirty="0" smtClean="0"/>
              <a:t>A</a:t>
            </a:r>
            <a:r>
              <a:rPr lang="en-US" dirty="0" smtClean="0"/>
              <a:t>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Maximal </a:t>
            </a:r>
            <a:r>
              <a:rPr lang="en-US" dirty="0" smtClean="0"/>
              <a:t>Cliques of </a:t>
            </a:r>
            <a:r>
              <a:rPr lang="en-US" dirty="0" smtClean="0"/>
              <a:t>the triangulated </a:t>
            </a:r>
            <a:r>
              <a:rPr lang="en-US" dirty="0" smtClean="0"/>
              <a:t>g</a:t>
            </a:r>
            <a:r>
              <a:rPr lang="en-US" dirty="0" smtClean="0"/>
              <a:t>raph</a:t>
            </a:r>
            <a:endParaRPr lang="en-US" dirty="0" smtClean="0"/>
          </a:p>
          <a:p>
            <a:r>
              <a:rPr lang="en-US" dirty="0" smtClean="0"/>
              <a:t>Join </a:t>
            </a:r>
            <a:r>
              <a:rPr lang="en-US" dirty="0" smtClean="0"/>
              <a:t>Tree of </a:t>
            </a:r>
            <a:r>
              <a:rPr lang="en-US" dirty="0" smtClean="0"/>
              <a:t>the triangulated </a:t>
            </a:r>
            <a:r>
              <a:rPr lang="en-US" dirty="0" smtClean="0"/>
              <a:t>g</a:t>
            </a:r>
            <a:r>
              <a:rPr lang="en-US" dirty="0" smtClean="0"/>
              <a:t>raph</a:t>
            </a:r>
            <a:endParaRPr lang="en-US" dirty="0"/>
          </a:p>
        </p:txBody>
      </p:sp>
      <p:pic>
        <p:nvPicPr>
          <p:cNvPr id="5" name="Picture 2" descr="C:\Users\choueiry\Pictures\Microsoft Clip Organizer\j041246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0999" y="1676400"/>
            <a:ext cx="620611" cy="609601"/>
          </a:xfrm>
          <a:prstGeom prst="rect">
            <a:avLst/>
          </a:prstGeom>
          <a:noFill/>
        </p:spPr>
      </p:pic>
      <p:pic>
        <p:nvPicPr>
          <p:cNvPr id="6" name="Picture 2" descr="C:\Users\choueiry\Pictures\Microsoft Clip Organizer\j041246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2209799"/>
            <a:ext cx="620611" cy="6096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 of the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Introduces </a:t>
            </a:r>
            <a:r>
              <a:rPr lang="en-US" dirty="0" smtClean="0"/>
              <a:t>T</a:t>
            </a:r>
            <a:r>
              <a:rPr lang="en-US" dirty="0" smtClean="0"/>
              <a:t>ree Clustering (T-C) for backtrack-free search</a:t>
            </a:r>
            <a:endParaRPr lang="en-US" dirty="0" smtClean="0"/>
          </a:p>
          <a:p>
            <a:r>
              <a:rPr lang="en-US" dirty="0" smtClean="0"/>
              <a:t>Introduces the </a:t>
            </a:r>
            <a:r>
              <a:rPr lang="en-US" dirty="0" smtClean="0"/>
              <a:t>Adaptive </a:t>
            </a:r>
            <a:r>
              <a:rPr lang="en-US" dirty="0" smtClean="0"/>
              <a:t>C</a:t>
            </a:r>
            <a:r>
              <a:rPr lang="en-US" dirty="0" smtClean="0"/>
              <a:t>onsistency (A-C) algorithm</a:t>
            </a:r>
            <a:endParaRPr lang="en-US" dirty="0" smtClean="0"/>
          </a:p>
          <a:p>
            <a:r>
              <a:rPr lang="en-US" dirty="0" smtClean="0"/>
              <a:t>Compares the two algorithms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Two ways to restrict </a:t>
            </a:r>
            <a:r>
              <a:rPr lang="en-US" dirty="0" smtClean="0"/>
              <a:t>CSPs to </a:t>
            </a:r>
            <a:r>
              <a:rPr lang="en-US" dirty="0" smtClean="0"/>
              <a:t>make finding the minimal CSP efficient</a:t>
            </a:r>
          </a:p>
          <a:p>
            <a:pPr lvl="1"/>
            <a:r>
              <a:rPr lang="en-US" dirty="0" smtClean="0"/>
              <a:t>Topology of constraint graph</a:t>
            </a:r>
            <a:endParaRPr lang="en-US" dirty="0" smtClean="0"/>
          </a:p>
          <a:p>
            <a:pPr lvl="1"/>
            <a:r>
              <a:rPr lang="en-US" dirty="0" smtClean="0"/>
              <a:t>Types of constraints</a:t>
            </a:r>
          </a:p>
          <a:p>
            <a:r>
              <a:rPr lang="en-US" dirty="0" smtClean="0"/>
              <a:t>T-C &amp; A-</a:t>
            </a:r>
            <a:r>
              <a:rPr lang="en-US" dirty="0" smtClean="0"/>
              <a:t>C</a:t>
            </a:r>
          </a:p>
          <a:p>
            <a:pPr lvl="1"/>
            <a:r>
              <a:rPr lang="en-US" dirty="0" smtClean="0"/>
              <a:t>Target the topology: tree</a:t>
            </a:r>
          </a:p>
          <a:p>
            <a:pPr lvl="1"/>
            <a:r>
              <a:rPr lang="en-US" dirty="0" smtClean="0"/>
              <a:t>Are applicable </a:t>
            </a:r>
            <a:r>
              <a:rPr lang="en-US" dirty="0" smtClean="0"/>
              <a:t>to binary &amp; non-binary </a:t>
            </a:r>
            <a:r>
              <a:rPr lang="en-US" dirty="0" smtClean="0"/>
              <a:t>CSPs</a:t>
            </a:r>
            <a:endParaRPr lang="en-US" dirty="0" smtClean="0"/>
          </a:p>
          <a:p>
            <a:r>
              <a:rPr lang="en-US" dirty="0" smtClean="0"/>
              <a:t>Two </a:t>
            </a:r>
            <a:r>
              <a:rPr lang="en-US" dirty="0" smtClean="0"/>
              <a:t>ways to transform a constraint graph into a tree</a:t>
            </a:r>
          </a:p>
          <a:p>
            <a:pPr lvl="1"/>
            <a:r>
              <a:rPr lang="en-US" dirty="0" smtClean="0"/>
              <a:t>Remove redundant arcs in dual graphs (join tree)</a:t>
            </a:r>
          </a:p>
          <a:p>
            <a:pPr lvl="1"/>
            <a:r>
              <a:rPr lang="en-US" dirty="0" smtClean="0"/>
              <a:t>Form larger clusters of </a:t>
            </a:r>
            <a:r>
              <a:rPr lang="en-US" dirty="0" smtClean="0"/>
              <a:t>c-variables (simulates a join tre</a:t>
            </a:r>
            <a:r>
              <a:rPr lang="en-US" dirty="0" smtClean="0"/>
              <a:t>e)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914399"/>
          </a:xfrm>
        </p:spPr>
        <p:txBody>
          <a:bodyPr>
            <a:normAutofit/>
          </a:bodyPr>
          <a:lstStyle/>
          <a:p>
            <a:r>
              <a:rPr lang="en-US" dirty="0" smtClean="0"/>
              <a:t>Hyper, dual, and primal graphs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34" name="Group 268"/>
          <p:cNvGrpSpPr>
            <a:grpSpLocks/>
          </p:cNvGrpSpPr>
          <p:nvPr/>
        </p:nvGrpSpPr>
        <p:grpSpPr bwMode="auto">
          <a:xfrm>
            <a:off x="3657600" y="2892425"/>
            <a:ext cx="1987550" cy="985838"/>
            <a:chOff x="4314561" y="3339585"/>
            <a:chExt cx="1988157" cy="985925"/>
          </a:xfrm>
        </p:grpSpPr>
        <p:sp>
          <p:nvSpPr>
            <p:cNvPr id="35" name="AutoShape 5"/>
            <p:cNvSpPr>
              <a:spLocks noChangeArrowheads="1"/>
            </p:cNvSpPr>
            <p:nvPr/>
          </p:nvSpPr>
          <p:spPr bwMode="auto">
            <a:xfrm>
              <a:off x="4608338" y="4108003"/>
              <a:ext cx="296954" cy="21750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en-US" sz="1050" dirty="0"/>
                <a:t>h8</a:t>
              </a:r>
            </a:p>
          </p:txBody>
        </p:sp>
        <p:sp>
          <p:nvSpPr>
            <p:cNvPr id="36" name="AutoShape 5"/>
            <p:cNvSpPr>
              <a:spLocks noChangeArrowheads="1"/>
            </p:cNvSpPr>
            <p:nvPr/>
          </p:nvSpPr>
          <p:spPr bwMode="auto">
            <a:xfrm>
              <a:off x="4854476" y="3704742"/>
              <a:ext cx="368412" cy="200043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en-US" sz="1050" dirty="0"/>
                <a:t>h7</a:t>
              </a:r>
            </a:p>
          </p:txBody>
        </p:sp>
        <p:sp>
          <p:nvSpPr>
            <p:cNvPr id="37" name="AutoShape 5"/>
            <p:cNvSpPr>
              <a:spLocks noChangeArrowheads="1"/>
            </p:cNvSpPr>
            <p:nvPr/>
          </p:nvSpPr>
          <p:spPr bwMode="auto">
            <a:xfrm>
              <a:off x="5653232" y="3339585"/>
              <a:ext cx="296954" cy="21750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en-US" sz="1050" dirty="0"/>
                <a:t>h1</a:t>
              </a:r>
            </a:p>
          </p:txBody>
        </p:sp>
        <p:sp>
          <p:nvSpPr>
            <p:cNvPr id="38" name="AutoShape 5"/>
            <p:cNvSpPr>
              <a:spLocks noChangeArrowheads="1"/>
            </p:cNvSpPr>
            <p:nvPr/>
          </p:nvSpPr>
          <p:spPr bwMode="auto">
            <a:xfrm>
              <a:off x="4628982" y="3357050"/>
              <a:ext cx="296953" cy="21750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en-US" sz="1050" dirty="0"/>
                <a:t>h5</a:t>
              </a:r>
            </a:p>
          </p:txBody>
        </p:sp>
        <p:sp>
          <p:nvSpPr>
            <p:cNvPr id="39" name="AutoShape 5"/>
            <p:cNvSpPr>
              <a:spLocks noChangeArrowheads="1"/>
            </p:cNvSpPr>
            <p:nvPr/>
          </p:nvSpPr>
          <p:spPr bwMode="auto">
            <a:xfrm>
              <a:off x="6005764" y="3684103"/>
              <a:ext cx="296954" cy="21750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en-US" sz="1050" dirty="0"/>
                <a:t>h3</a:t>
              </a:r>
            </a:p>
          </p:txBody>
        </p:sp>
        <p:sp>
          <p:nvSpPr>
            <p:cNvPr id="40" name="AutoShape 5"/>
            <p:cNvSpPr>
              <a:spLocks noChangeArrowheads="1"/>
            </p:cNvSpPr>
            <p:nvPr/>
          </p:nvSpPr>
          <p:spPr bwMode="auto">
            <a:xfrm>
              <a:off x="5735807" y="4066724"/>
              <a:ext cx="298541" cy="21750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en-US" sz="1050" dirty="0"/>
                <a:t>h4</a:t>
              </a:r>
            </a:p>
          </p:txBody>
        </p:sp>
        <p:sp>
          <p:nvSpPr>
            <p:cNvPr id="41" name="AutoShape 5"/>
            <p:cNvSpPr>
              <a:spLocks noChangeArrowheads="1"/>
            </p:cNvSpPr>
            <p:nvPr/>
          </p:nvSpPr>
          <p:spPr bwMode="auto">
            <a:xfrm>
              <a:off x="4314561" y="3726969"/>
              <a:ext cx="296953" cy="217507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en-US" sz="1050" dirty="0"/>
                <a:t>h6</a:t>
              </a:r>
            </a:p>
          </p:txBody>
        </p:sp>
        <p:sp>
          <p:nvSpPr>
            <p:cNvPr id="42" name="AutoShape 5"/>
            <p:cNvSpPr>
              <a:spLocks noChangeArrowheads="1"/>
            </p:cNvSpPr>
            <p:nvPr/>
          </p:nvSpPr>
          <p:spPr bwMode="auto">
            <a:xfrm>
              <a:off x="5465849" y="3703155"/>
              <a:ext cx="296954" cy="217506"/>
            </a:xfrm>
            <a:prstGeom prst="roundRect">
              <a:avLst>
                <a:gd name="adj" fmla="val 50000"/>
              </a:avLst>
            </a:prstGeom>
            <a:solidFill>
              <a:srgbClr val="000080">
                <a:alpha val="14902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en-US" sz="1050" dirty="0"/>
                <a:t>h2</a:t>
              </a:r>
            </a:p>
          </p:txBody>
        </p:sp>
        <p:cxnSp>
          <p:nvCxnSpPr>
            <p:cNvPr id="43" name="Straight Connector 42"/>
            <p:cNvCxnSpPr>
              <a:stCxn id="38" idx="2"/>
              <a:endCxn id="41" idx="0"/>
            </p:cNvCxnSpPr>
            <p:nvPr/>
          </p:nvCxnSpPr>
          <p:spPr>
            <a:xfrm rot="5400000">
              <a:off x="4544042" y="3494346"/>
              <a:ext cx="152413" cy="31283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35" idx="0"/>
              <a:endCxn id="41" idx="2"/>
            </p:cNvCxnSpPr>
            <p:nvPr/>
          </p:nvCxnSpPr>
          <p:spPr>
            <a:xfrm rot="16200000" flipV="1">
              <a:off x="4528957" y="3879351"/>
              <a:ext cx="163526" cy="293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37" idx="1"/>
              <a:endCxn id="38" idx="3"/>
            </p:cNvCxnSpPr>
            <p:nvPr/>
          </p:nvCxnSpPr>
          <p:spPr>
            <a:xfrm rot="10800000" flipV="1">
              <a:off x="4925935" y="3447545"/>
              <a:ext cx="727297" cy="1746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37" idx="2"/>
              <a:endCxn id="42" idx="0"/>
            </p:cNvCxnSpPr>
            <p:nvPr/>
          </p:nvCxnSpPr>
          <p:spPr>
            <a:xfrm rot="5400000">
              <a:off x="5634193" y="3536432"/>
              <a:ext cx="146063" cy="18738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37" idx="2"/>
              <a:endCxn id="39" idx="0"/>
            </p:cNvCxnSpPr>
            <p:nvPr/>
          </p:nvCxnSpPr>
          <p:spPr>
            <a:xfrm rot="16200000" flipH="1">
              <a:off x="5913676" y="3444331"/>
              <a:ext cx="127011" cy="35253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42" idx="2"/>
              <a:endCxn id="40" idx="0"/>
            </p:cNvCxnSpPr>
            <p:nvPr/>
          </p:nvCxnSpPr>
          <p:spPr>
            <a:xfrm rot="16200000" flipH="1">
              <a:off x="5676274" y="3857920"/>
              <a:ext cx="146063" cy="27154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42" idx="3"/>
              <a:endCxn id="39" idx="1"/>
            </p:cNvCxnSpPr>
            <p:nvPr/>
          </p:nvCxnSpPr>
          <p:spPr>
            <a:xfrm flipV="1">
              <a:off x="5762803" y="3792063"/>
              <a:ext cx="242961" cy="190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40" idx="0"/>
              <a:endCxn id="39" idx="2"/>
            </p:cNvCxnSpPr>
            <p:nvPr/>
          </p:nvCxnSpPr>
          <p:spPr>
            <a:xfrm rot="5400000" flipH="1" flipV="1">
              <a:off x="5936705" y="3849982"/>
              <a:ext cx="165115" cy="2683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40" idx="0"/>
              <a:endCxn id="37" idx="2"/>
            </p:cNvCxnSpPr>
            <p:nvPr/>
          </p:nvCxnSpPr>
          <p:spPr>
            <a:xfrm rot="16200000" flipV="1">
              <a:off x="5588180" y="3769827"/>
              <a:ext cx="509632" cy="841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42" idx="1"/>
              <a:endCxn id="38" idx="3"/>
            </p:cNvCxnSpPr>
            <p:nvPr/>
          </p:nvCxnSpPr>
          <p:spPr>
            <a:xfrm rot="10800000">
              <a:off x="4925935" y="3465009"/>
              <a:ext cx="539915" cy="3461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35" idx="0"/>
              <a:endCxn id="36" idx="2"/>
            </p:cNvCxnSpPr>
            <p:nvPr/>
          </p:nvCxnSpPr>
          <p:spPr>
            <a:xfrm rot="5400000" flipH="1" flipV="1">
              <a:off x="4796536" y="3865857"/>
              <a:ext cx="203218" cy="2810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36" idx="0"/>
              <a:endCxn id="38" idx="2"/>
            </p:cNvCxnSpPr>
            <p:nvPr/>
          </p:nvCxnSpPr>
          <p:spPr>
            <a:xfrm rot="16200000" flipV="1">
              <a:off x="4842579" y="3508640"/>
              <a:ext cx="130186" cy="2620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267"/>
          <p:cNvGrpSpPr>
            <a:grpSpLocks/>
          </p:cNvGrpSpPr>
          <p:nvPr/>
        </p:nvGrpSpPr>
        <p:grpSpPr bwMode="auto">
          <a:xfrm>
            <a:off x="5867400" y="2663825"/>
            <a:ext cx="2247900" cy="1703388"/>
            <a:chOff x="6540802" y="3209562"/>
            <a:chExt cx="2247326" cy="1703541"/>
          </a:xfrm>
        </p:grpSpPr>
        <p:sp>
          <p:nvSpPr>
            <p:cNvPr id="56" name="Text Box 22"/>
            <p:cNvSpPr txBox="1">
              <a:spLocks noChangeArrowheads="1"/>
            </p:cNvSpPr>
            <p:nvPr/>
          </p:nvSpPr>
          <p:spPr bwMode="auto">
            <a:xfrm>
              <a:off x="7343872" y="3331811"/>
              <a:ext cx="201562" cy="2175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7" name="Text Box 23"/>
            <p:cNvSpPr txBox="1">
              <a:spLocks noChangeArrowheads="1"/>
            </p:cNvSpPr>
            <p:nvPr/>
          </p:nvSpPr>
          <p:spPr bwMode="auto">
            <a:xfrm>
              <a:off x="6604286" y="3330223"/>
              <a:ext cx="284090" cy="21750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58" name="Text Box 24"/>
            <p:cNvSpPr txBox="1">
              <a:spLocks noChangeArrowheads="1"/>
            </p:cNvSpPr>
            <p:nvPr/>
          </p:nvSpPr>
          <p:spPr bwMode="auto">
            <a:xfrm>
              <a:off x="7972361" y="3330223"/>
              <a:ext cx="201562" cy="21750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59" name="Text Box 25"/>
            <p:cNvSpPr txBox="1">
              <a:spLocks noChangeArrowheads="1"/>
            </p:cNvSpPr>
            <p:nvPr/>
          </p:nvSpPr>
          <p:spPr bwMode="auto">
            <a:xfrm>
              <a:off x="8443729" y="3209562"/>
              <a:ext cx="201561" cy="2730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60" name="Text Box 26"/>
            <p:cNvSpPr txBox="1">
              <a:spLocks noChangeArrowheads="1"/>
            </p:cNvSpPr>
            <p:nvPr/>
          </p:nvSpPr>
          <p:spPr bwMode="auto">
            <a:xfrm>
              <a:off x="6540802" y="3798578"/>
              <a:ext cx="285677" cy="2175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61" name="Text Box 27"/>
            <p:cNvSpPr txBox="1">
              <a:spLocks noChangeArrowheads="1"/>
            </p:cNvSpPr>
            <p:nvPr/>
          </p:nvSpPr>
          <p:spPr bwMode="auto">
            <a:xfrm>
              <a:off x="6939163" y="4081178"/>
              <a:ext cx="284089" cy="2175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62" name="Text Box 28"/>
            <p:cNvSpPr txBox="1">
              <a:spLocks noChangeArrowheads="1"/>
            </p:cNvSpPr>
            <p:nvPr/>
          </p:nvSpPr>
          <p:spPr bwMode="auto">
            <a:xfrm>
              <a:off x="7158182" y="3787464"/>
              <a:ext cx="284089" cy="21750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63" name="Text Box 29"/>
            <p:cNvSpPr txBox="1">
              <a:spLocks noChangeArrowheads="1"/>
            </p:cNvSpPr>
            <p:nvPr/>
          </p:nvSpPr>
          <p:spPr bwMode="auto">
            <a:xfrm>
              <a:off x="7851742" y="4027198"/>
              <a:ext cx="201562" cy="2175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64" name="Text Box 30"/>
            <p:cNvSpPr txBox="1">
              <a:spLocks noChangeArrowheads="1"/>
            </p:cNvSpPr>
            <p:nvPr/>
          </p:nvSpPr>
          <p:spPr bwMode="auto">
            <a:xfrm>
              <a:off x="7420052" y="4312974"/>
              <a:ext cx="285677" cy="2175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</a:rPr>
                <a:t>12</a:t>
              </a:r>
            </a:p>
          </p:txBody>
        </p:sp>
        <p:sp>
          <p:nvSpPr>
            <p:cNvPr id="65" name="Text Box 32"/>
            <p:cNvSpPr txBox="1">
              <a:spLocks noChangeArrowheads="1"/>
            </p:cNvSpPr>
            <p:nvPr/>
          </p:nvSpPr>
          <p:spPr bwMode="auto">
            <a:xfrm>
              <a:off x="8507213" y="4293922"/>
              <a:ext cx="201561" cy="2175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66" name="Text Box 33"/>
            <p:cNvSpPr txBox="1">
              <a:spLocks noChangeArrowheads="1"/>
            </p:cNvSpPr>
            <p:nvPr/>
          </p:nvSpPr>
          <p:spPr bwMode="auto">
            <a:xfrm>
              <a:off x="6689989" y="4400294"/>
              <a:ext cx="285677" cy="21750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</a:rPr>
                <a:t>13</a:t>
              </a:r>
            </a:p>
          </p:txBody>
        </p:sp>
        <p:sp>
          <p:nvSpPr>
            <p:cNvPr id="67" name="Text Box 36"/>
            <p:cNvSpPr txBox="1">
              <a:spLocks noChangeArrowheads="1"/>
            </p:cNvSpPr>
            <p:nvPr/>
          </p:nvSpPr>
          <p:spPr bwMode="auto">
            <a:xfrm>
              <a:off x="8256452" y="4695595"/>
              <a:ext cx="199974" cy="21750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68" name="Text Box 37"/>
            <p:cNvSpPr txBox="1">
              <a:spLocks noChangeArrowheads="1"/>
            </p:cNvSpPr>
            <p:nvPr/>
          </p:nvSpPr>
          <p:spPr bwMode="auto">
            <a:xfrm>
              <a:off x="7996168" y="4573347"/>
              <a:ext cx="201561" cy="2175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69" name="Text Box 38"/>
            <p:cNvSpPr txBox="1">
              <a:spLocks noChangeArrowheads="1"/>
            </p:cNvSpPr>
            <p:nvPr/>
          </p:nvSpPr>
          <p:spPr bwMode="auto">
            <a:xfrm>
              <a:off x="8586567" y="4595574"/>
              <a:ext cx="201561" cy="2175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70" name="Oval 69"/>
            <p:cNvSpPr/>
            <p:nvPr/>
          </p:nvSpPr>
          <p:spPr>
            <a:xfrm>
              <a:off x="7558130" y="3450884"/>
              <a:ext cx="52374" cy="4604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8075523" y="3535029"/>
              <a:ext cx="52374" cy="460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7956490" y="4035136"/>
              <a:ext cx="52375" cy="4604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8546890" y="3401667"/>
              <a:ext cx="52375" cy="460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8613548" y="4266932"/>
              <a:ext cx="53961" cy="4604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8680206" y="4549532"/>
              <a:ext cx="53961" cy="4604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8338981" y="4686070"/>
              <a:ext cx="52374" cy="4604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8081871" y="4551120"/>
              <a:ext cx="52374" cy="460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7570827" y="4305035"/>
              <a:ext cx="52374" cy="4604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7391485" y="3874785"/>
              <a:ext cx="52375" cy="460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6832827" y="4330438"/>
              <a:ext cx="53961" cy="4604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6724905" y="3900187"/>
              <a:ext cx="52375" cy="4604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6796325" y="3466760"/>
              <a:ext cx="52374" cy="4604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7075653" y="4063714"/>
              <a:ext cx="52374" cy="4604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84" name="Straight Connector 83"/>
            <p:cNvCxnSpPr>
              <a:stCxn id="82" idx="4"/>
              <a:endCxn id="81" idx="7"/>
            </p:cNvCxnSpPr>
            <p:nvPr/>
          </p:nvCxnSpPr>
          <p:spPr>
            <a:xfrm rot="5400000">
              <a:off x="6598663" y="3683483"/>
              <a:ext cx="393735" cy="523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81" idx="4"/>
              <a:endCxn id="80" idx="4"/>
            </p:cNvCxnSpPr>
            <p:nvPr/>
          </p:nvCxnSpPr>
          <p:spPr>
            <a:xfrm rot="16200000" flipH="1">
              <a:off x="6589927" y="4106599"/>
              <a:ext cx="430252" cy="10951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0" idx="5"/>
              <a:endCxn id="82" idx="5"/>
            </p:cNvCxnSpPr>
            <p:nvPr/>
          </p:nvCxnSpPr>
          <p:spPr>
            <a:xfrm rot="5400000" flipH="1">
              <a:off x="6427970" y="3917657"/>
              <a:ext cx="863678" cy="380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71" idx="7"/>
              <a:endCxn id="70" idx="4"/>
            </p:cNvCxnSpPr>
            <p:nvPr/>
          </p:nvCxnSpPr>
          <p:spPr>
            <a:xfrm rot="16200000" flipV="1">
              <a:off x="7830309" y="3251727"/>
              <a:ext cx="44454" cy="5348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70" idx="5"/>
              <a:endCxn id="82" idx="0"/>
            </p:cNvCxnSpPr>
            <p:nvPr/>
          </p:nvCxnSpPr>
          <p:spPr>
            <a:xfrm rot="5400000" flipH="1">
              <a:off x="7201029" y="3087449"/>
              <a:ext cx="23815" cy="78243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79" idx="5"/>
              <a:endCxn id="83" idx="4"/>
            </p:cNvCxnSpPr>
            <p:nvPr/>
          </p:nvCxnSpPr>
          <p:spPr>
            <a:xfrm rot="5400000">
              <a:off x="7170051" y="3843884"/>
              <a:ext cx="196868" cy="3348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stCxn id="79" idx="5"/>
              <a:endCxn id="81" idx="5"/>
            </p:cNvCxnSpPr>
            <p:nvPr/>
          </p:nvCxnSpPr>
          <p:spPr>
            <a:xfrm rot="5400000">
              <a:off x="7090725" y="3593094"/>
              <a:ext cx="23815" cy="6665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stCxn id="83" idx="4"/>
              <a:endCxn id="81" idx="4"/>
            </p:cNvCxnSpPr>
            <p:nvPr/>
          </p:nvCxnSpPr>
          <p:spPr>
            <a:xfrm rot="5400000" flipH="1">
              <a:off x="6843908" y="3852618"/>
              <a:ext cx="163528" cy="3507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70" idx="5"/>
              <a:endCxn id="79" idx="7"/>
            </p:cNvCxnSpPr>
            <p:nvPr/>
          </p:nvCxnSpPr>
          <p:spPr>
            <a:xfrm rot="5400000">
              <a:off x="7324759" y="3601739"/>
              <a:ext cx="390560" cy="1682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>
              <a:stCxn id="78" idx="4"/>
              <a:endCxn id="79" idx="5"/>
            </p:cNvCxnSpPr>
            <p:nvPr/>
          </p:nvCxnSpPr>
          <p:spPr>
            <a:xfrm rot="5400000" flipH="1">
              <a:off x="7297771" y="4051041"/>
              <a:ext cx="438189" cy="1618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stCxn id="78" idx="3"/>
              <a:endCxn id="70" idx="4"/>
            </p:cNvCxnSpPr>
            <p:nvPr/>
          </p:nvCxnSpPr>
          <p:spPr>
            <a:xfrm rot="5400000" flipH="1" flipV="1">
              <a:off x="7158829" y="3916859"/>
              <a:ext cx="846213" cy="634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73" idx="2"/>
              <a:endCxn id="71" idx="4"/>
            </p:cNvCxnSpPr>
            <p:nvPr/>
          </p:nvCxnSpPr>
          <p:spPr>
            <a:xfrm rot="10800000" flipV="1">
              <a:off x="8102503" y="3423894"/>
              <a:ext cx="444386" cy="1571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73" idx="2"/>
              <a:endCxn id="70" idx="4"/>
            </p:cNvCxnSpPr>
            <p:nvPr/>
          </p:nvCxnSpPr>
          <p:spPr>
            <a:xfrm rot="10800000" flipV="1">
              <a:off x="7585110" y="3423894"/>
              <a:ext cx="961779" cy="730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72" idx="5"/>
              <a:endCxn id="70" idx="5"/>
            </p:cNvCxnSpPr>
            <p:nvPr/>
          </p:nvCxnSpPr>
          <p:spPr>
            <a:xfrm rot="5400000" flipH="1">
              <a:off x="7510416" y="3584314"/>
              <a:ext cx="584252" cy="3967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65" idx="0"/>
              <a:endCxn id="70" idx="4"/>
            </p:cNvCxnSpPr>
            <p:nvPr/>
          </p:nvCxnSpPr>
          <p:spPr>
            <a:xfrm rot="16200000" flipV="1">
              <a:off x="7697656" y="3384380"/>
              <a:ext cx="796997" cy="102208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stCxn id="74" idx="4"/>
              <a:endCxn id="72" idx="5"/>
            </p:cNvCxnSpPr>
            <p:nvPr/>
          </p:nvCxnSpPr>
          <p:spPr>
            <a:xfrm rot="5400000" flipH="1">
              <a:off x="8201656" y="3874101"/>
              <a:ext cx="238146" cy="639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75" idx="5"/>
              <a:endCxn id="70" idx="2"/>
            </p:cNvCxnSpPr>
            <p:nvPr/>
          </p:nvCxnSpPr>
          <p:spPr>
            <a:xfrm rot="5400000" flipH="1">
              <a:off x="7584918" y="3447911"/>
              <a:ext cx="1114525" cy="116810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75" idx="4"/>
              <a:endCxn id="72" idx="4"/>
            </p:cNvCxnSpPr>
            <p:nvPr/>
          </p:nvCxnSpPr>
          <p:spPr>
            <a:xfrm rot="5400000" flipH="1">
              <a:off x="8087337" y="3975725"/>
              <a:ext cx="514396" cy="7253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stCxn id="75" idx="5"/>
              <a:endCxn id="74" idx="4"/>
            </p:cNvCxnSpPr>
            <p:nvPr/>
          </p:nvCxnSpPr>
          <p:spPr>
            <a:xfrm rot="5400000" flipH="1">
              <a:off x="8545255" y="4408247"/>
              <a:ext cx="276250" cy="857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>
              <a:stCxn id="73" idx="2"/>
              <a:endCxn id="72" idx="5"/>
            </p:cNvCxnSpPr>
            <p:nvPr/>
          </p:nvCxnSpPr>
          <p:spPr>
            <a:xfrm rot="10800000" flipV="1">
              <a:off x="8000929" y="3423894"/>
              <a:ext cx="545961" cy="65093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69" idx="0"/>
              <a:endCxn id="77" idx="6"/>
            </p:cNvCxnSpPr>
            <p:nvPr/>
          </p:nvCxnSpPr>
          <p:spPr>
            <a:xfrm rot="16200000" flipV="1">
              <a:off x="8400080" y="4309100"/>
              <a:ext cx="20640" cy="5523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>
              <a:stCxn id="76" idx="5"/>
              <a:endCxn id="77" idx="5"/>
            </p:cNvCxnSpPr>
            <p:nvPr/>
          </p:nvCxnSpPr>
          <p:spPr>
            <a:xfrm rot="5400000" flipH="1">
              <a:off x="8187390" y="4529731"/>
              <a:ext cx="134950" cy="2571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75" idx="5"/>
              <a:endCxn id="76" idx="2"/>
            </p:cNvCxnSpPr>
            <p:nvPr/>
          </p:nvCxnSpPr>
          <p:spPr>
            <a:xfrm rot="5400000">
              <a:off x="8472276" y="4455929"/>
              <a:ext cx="120661" cy="3872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>
              <a:stCxn id="77" idx="6"/>
              <a:endCxn id="72" idx="4"/>
            </p:cNvCxnSpPr>
            <p:nvPr/>
          </p:nvCxnSpPr>
          <p:spPr>
            <a:xfrm flipH="1" flipV="1">
              <a:off x="7981884" y="4081178"/>
              <a:ext cx="152361" cy="4937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stCxn id="77" idx="7"/>
              <a:endCxn id="73" idx="3"/>
            </p:cNvCxnSpPr>
            <p:nvPr/>
          </p:nvCxnSpPr>
          <p:spPr>
            <a:xfrm rot="5400000" flipH="1" flipV="1">
              <a:off x="7781717" y="3785950"/>
              <a:ext cx="1116113" cy="4269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9" name="TextBox 108"/>
          <p:cNvSpPr txBox="1"/>
          <p:nvPr/>
        </p:nvSpPr>
        <p:spPr>
          <a:xfrm>
            <a:off x="1295400" y="2206625"/>
            <a:ext cx="1905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Hypergraph</a:t>
            </a:r>
            <a:endParaRPr lang="en-US" dirty="0"/>
          </a:p>
        </p:txBody>
      </p:sp>
      <p:sp>
        <p:nvSpPr>
          <p:cNvPr id="110" name="TextBox 109"/>
          <p:cNvSpPr txBox="1"/>
          <p:nvPr/>
        </p:nvSpPr>
        <p:spPr>
          <a:xfrm>
            <a:off x="3733800" y="2206625"/>
            <a:ext cx="1905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Dual graph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6019800" y="2206625"/>
            <a:ext cx="1905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Primal graph</a:t>
            </a:r>
            <a:endParaRPr lang="en-US" dirty="0"/>
          </a:p>
        </p:txBody>
      </p:sp>
      <p:grpSp>
        <p:nvGrpSpPr>
          <p:cNvPr id="113" name="Group 112"/>
          <p:cNvGrpSpPr/>
          <p:nvPr/>
        </p:nvGrpSpPr>
        <p:grpSpPr>
          <a:xfrm>
            <a:off x="990600" y="2511425"/>
            <a:ext cx="2419350" cy="2060575"/>
            <a:chOff x="990600" y="3124200"/>
            <a:chExt cx="2419350" cy="2060575"/>
          </a:xfrm>
        </p:grpSpPr>
        <p:grpSp>
          <p:nvGrpSpPr>
            <p:cNvPr id="5" name="Group 4"/>
            <p:cNvGrpSpPr/>
            <p:nvPr/>
          </p:nvGrpSpPr>
          <p:grpSpPr>
            <a:xfrm>
              <a:off x="990600" y="3124200"/>
              <a:ext cx="2419350" cy="2060575"/>
              <a:chOff x="4184650" y="1542839"/>
              <a:chExt cx="2419350" cy="2060575"/>
            </a:xfrm>
          </p:grpSpPr>
          <p:sp>
            <p:nvSpPr>
              <p:cNvPr id="6" name="AutoShape 5"/>
              <p:cNvSpPr>
                <a:spLocks noChangeArrowheads="1"/>
              </p:cNvSpPr>
              <p:nvPr/>
            </p:nvSpPr>
            <p:spPr bwMode="auto">
              <a:xfrm>
                <a:off x="4333875" y="1803189"/>
                <a:ext cx="1047750" cy="217488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sz="1050"/>
              </a:p>
            </p:txBody>
          </p:sp>
          <p:sp>
            <p:nvSpPr>
              <p:cNvPr id="7" name="AutoShape 6"/>
              <p:cNvSpPr>
                <a:spLocks noChangeArrowheads="1"/>
              </p:cNvSpPr>
              <p:nvPr/>
            </p:nvSpPr>
            <p:spPr bwMode="auto">
              <a:xfrm>
                <a:off x="5091112" y="1803189"/>
                <a:ext cx="1339850" cy="217488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sz="1050"/>
              </a:p>
            </p:txBody>
          </p:sp>
          <p:sp>
            <p:nvSpPr>
              <p:cNvPr id="8" name="AutoShape 10"/>
              <p:cNvSpPr>
                <a:spLocks noChangeArrowheads="1"/>
              </p:cNvSpPr>
              <p:nvPr/>
            </p:nvSpPr>
            <p:spPr bwMode="auto">
              <a:xfrm>
                <a:off x="4333875" y="2347702"/>
                <a:ext cx="1079500" cy="217487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sz="1050"/>
              </a:p>
            </p:txBody>
          </p:sp>
          <p:sp>
            <p:nvSpPr>
              <p:cNvPr id="9" name="AutoShape 11"/>
              <p:cNvSpPr>
                <a:spLocks noChangeArrowheads="1"/>
              </p:cNvSpPr>
              <p:nvPr/>
            </p:nvSpPr>
            <p:spPr bwMode="auto">
              <a:xfrm rot="16200000">
                <a:off x="3822700" y="2333414"/>
                <a:ext cx="1298575" cy="238125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sz="1050"/>
              </a:p>
            </p:txBody>
          </p:sp>
          <p:sp>
            <p:nvSpPr>
              <p:cNvPr id="10" name="AutoShape 12"/>
              <p:cNvSpPr>
                <a:spLocks noChangeArrowheads="1"/>
              </p:cNvSpPr>
              <p:nvPr/>
            </p:nvSpPr>
            <p:spPr bwMode="auto">
              <a:xfrm rot="17160000">
                <a:off x="5270500" y="2446127"/>
                <a:ext cx="1571625" cy="238125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sz="1050"/>
              </a:p>
            </p:txBody>
          </p:sp>
          <p:sp>
            <p:nvSpPr>
              <p:cNvPr id="11" name="AutoShape 13"/>
              <p:cNvSpPr>
                <a:spLocks noChangeArrowheads="1"/>
              </p:cNvSpPr>
              <p:nvPr/>
            </p:nvSpPr>
            <p:spPr bwMode="auto">
              <a:xfrm rot="13560000">
                <a:off x="4802187" y="2458827"/>
                <a:ext cx="2060575" cy="228600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sz="1050"/>
              </a:p>
            </p:txBody>
          </p:sp>
          <p:sp>
            <p:nvSpPr>
              <p:cNvPr id="12" name="AutoShape 14"/>
              <p:cNvSpPr>
                <a:spLocks noChangeArrowheads="1"/>
              </p:cNvSpPr>
              <p:nvPr/>
            </p:nvSpPr>
            <p:spPr bwMode="auto">
              <a:xfrm>
                <a:off x="5705475" y="3081127"/>
                <a:ext cx="898525" cy="217487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sz="1050"/>
              </a:p>
            </p:txBody>
          </p:sp>
          <p:sp>
            <p:nvSpPr>
              <p:cNvPr id="13" name="AutoShape 20"/>
              <p:cNvSpPr>
                <a:spLocks noChangeArrowheads="1"/>
              </p:cNvSpPr>
              <p:nvPr/>
            </p:nvSpPr>
            <p:spPr bwMode="auto">
              <a:xfrm rot="16200000">
                <a:off x="4530724" y="2285790"/>
                <a:ext cx="1300163" cy="239712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sz="1050"/>
              </a:p>
            </p:txBody>
          </p:sp>
          <p:sp>
            <p:nvSpPr>
              <p:cNvPr id="14" name="Text Box 22"/>
              <p:cNvSpPr txBox="1">
                <a:spLocks noChangeArrowheads="1"/>
              </p:cNvSpPr>
              <p:nvPr/>
            </p:nvSpPr>
            <p:spPr bwMode="auto">
              <a:xfrm>
                <a:off x="5081587" y="1803189"/>
                <a:ext cx="201613" cy="21748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15" name="Text Box 23"/>
              <p:cNvSpPr txBox="1">
                <a:spLocks noChangeArrowheads="1"/>
              </p:cNvSpPr>
              <p:nvPr/>
            </p:nvSpPr>
            <p:spPr bwMode="auto">
              <a:xfrm>
                <a:off x="4341812" y="1803189"/>
                <a:ext cx="284163" cy="21748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 dirty="0">
                    <a:solidFill>
                      <a:srgbClr val="000000"/>
                    </a:solidFill>
                  </a:rPr>
                  <a:t>8</a:t>
                </a:r>
              </a:p>
            </p:txBody>
          </p:sp>
          <p:sp>
            <p:nvSpPr>
              <p:cNvPr id="16" name="Text Box 24"/>
              <p:cNvSpPr txBox="1">
                <a:spLocks noChangeArrowheads="1"/>
              </p:cNvSpPr>
              <p:nvPr/>
            </p:nvSpPr>
            <p:spPr bwMode="auto">
              <a:xfrm>
                <a:off x="5710237" y="1803189"/>
                <a:ext cx="201613" cy="21748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>
                    <a:solidFill>
                      <a:srgbClr val="000000"/>
                    </a:solidFill>
                  </a:rPr>
                  <a:t>2</a:t>
                </a:r>
              </a:p>
            </p:txBody>
          </p:sp>
          <p:sp>
            <p:nvSpPr>
              <p:cNvPr id="17" name="Text Box 25"/>
              <p:cNvSpPr txBox="1">
                <a:spLocks noChangeArrowheads="1"/>
              </p:cNvSpPr>
              <p:nvPr/>
            </p:nvSpPr>
            <p:spPr bwMode="auto">
              <a:xfrm>
                <a:off x="6181725" y="1803189"/>
                <a:ext cx="201612" cy="27146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>
                    <a:solidFill>
                      <a:srgbClr val="000000"/>
                    </a:solidFill>
                  </a:rPr>
                  <a:t>3</a:t>
                </a:r>
              </a:p>
            </p:txBody>
          </p:sp>
          <p:sp>
            <p:nvSpPr>
              <p:cNvPr id="18" name="Text Box 26"/>
              <p:cNvSpPr txBox="1">
                <a:spLocks noChangeArrowheads="1"/>
              </p:cNvSpPr>
              <p:nvPr/>
            </p:nvSpPr>
            <p:spPr bwMode="auto">
              <a:xfrm>
                <a:off x="4344987" y="2319127"/>
                <a:ext cx="285750" cy="21748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 dirty="0">
                    <a:solidFill>
                      <a:srgbClr val="000000"/>
                    </a:solidFill>
                  </a:rPr>
                  <a:t>9</a:t>
                </a:r>
              </a:p>
            </p:txBody>
          </p:sp>
          <p:sp>
            <p:nvSpPr>
              <p:cNvPr id="19" name="Text Box 27"/>
              <p:cNvSpPr txBox="1">
                <a:spLocks noChangeArrowheads="1"/>
              </p:cNvSpPr>
              <p:nvPr/>
            </p:nvSpPr>
            <p:spPr bwMode="auto">
              <a:xfrm>
                <a:off x="4778375" y="2320714"/>
                <a:ext cx="284162" cy="21748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 dirty="0">
                    <a:solidFill>
                      <a:srgbClr val="000000"/>
                    </a:solidFill>
                  </a:rPr>
                  <a:t>10</a:t>
                </a:r>
              </a:p>
            </p:txBody>
          </p:sp>
          <p:sp>
            <p:nvSpPr>
              <p:cNvPr id="20" name="Text Box 28"/>
              <p:cNvSpPr txBox="1">
                <a:spLocks noChangeArrowheads="1"/>
              </p:cNvSpPr>
              <p:nvPr/>
            </p:nvSpPr>
            <p:spPr bwMode="auto">
              <a:xfrm>
                <a:off x="5030787" y="2319127"/>
                <a:ext cx="284163" cy="21748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 dirty="0">
                    <a:solidFill>
                      <a:srgbClr val="000000"/>
                    </a:solidFill>
                  </a:rPr>
                  <a:t>11</a:t>
                </a:r>
              </a:p>
            </p:txBody>
          </p:sp>
          <p:sp>
            <p:nvSpPr>
              <p:cNvPr id="21" name="Text Box 29"/>
              <p:cNvSpPr txBox="1">
                <a:spLocks noChangeArrowheads="1"/>
              </p:cNvSpPr>
              <p:nvPr/>
            </p:nvSpPr>
            <p:spPr bwMode="auto">
              <a:xfrm>
                <a:off x="5875337" y="2639802"/>
                <a:ext cx="201613" cy="21748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>
                    <a:solidFill>
                      <a:srgbClr val="000000"/>
                    </a:solidFill>
                  </a:rPr>
                  <a:t>4</a:t>
                </a:r>
              </a:p>
            </p:txBody>
          </p:sp>
          <p:sp>
            <p:nvSpPr>
              <p:cNvPr id="22" name="Text Box 30"/>
              <p:cNvSpPr txBox="1">
                <a:spLocks noChangeArrowheads="1"/>
              </p:cNvSpPr>
              <p:nvPr/>
            </p:nvSpPr>
            <p:spPr bwMode="auto">
              <a:xfrm>
                <a:off x="5002212" y="2789027"/>
                <a:ext cx="285750" cy="21748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 dirty="0">
                    <a:solidFill>
                      <a:srgbClr val="000000"/>
                    </a:solidFill>
                  </a:rPr>
                  <a:t>12</a:t>
                </a:r>
              </a:p>
            </p:txBody>
          </p:sp>
          <p:sp>
            <p:nvSpPr>
              <p:cNvPr id="23" name="Text Box 32"/>
              <p:cNvSpPr txBox="1">
                <a:spLocks noChangeArrowheads="1"/>
              </p:cNvSpPr>
              <p:nvPr/>
            </p:nvSpPr>
            <p:spPr bwMode="auto">
              <a:xfrm>
                <a:off x="6159500" y="2896977"/>
                <a:ext cx="201612" cy="21748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 dirty="0">
                    <a:solidFill>
                      <a:srgbClr val="000000"/>
                    </a:solidFill>
                  </a:rPr>
                  <a:t>5</a:t>
                </a:r>
              </a:p>
            </p:txBody>
          </p:sp>
          <p:sp>
            <p:nvSpPr>
              <p:cNvPr id="24" name="Text Box 33"/>
              <p:cNvSpPr txBox="1">
                <a:spLocks noChangeArrowheads="1"/>
              </p:cNvSpPr>
              <p:nvPr/>
            </p:nvSpPr>
            <p:spPr bwMode="auto">
              <a:xfrm>
                <a:off x="4318000" y="2876339"/>
                <a:ext cx="285750" cy="21748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 dirty="0">
                    <a:solidFill>
                      <a:srgbClr val="000000"/>
                    </a:solidFill>
                  </a:rPr>
                  <a:t>13</a:t>
                </a:r>
              </a:p>
            </p:txBody>
          </p:sp>
          <p:sp>
            <p:nvSpPr>
              <p:cNvPr id="25" name="Text Box 36"/>
              <p:cNvSpPr txBox="1">
                <a:spLocks noChangeArrowheads="1"/>
              </p:cNvSpPr>
              <p:nvPr/>
            </p:nvSpPr>
            <p:spPr bwMode="auto">
              <a:xfrm>
                <a:off x="5992812" y="3068427"/>
                <a:ext cx="201613" cy="2159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 dirty="0">
                    <a:solidFill>
                      <a:srgbClr val="000000"/>
                    </a:solidFill>
                  </a:rPr>
                  <a:t>7</a:t>
                </a:r>
              </a:p>
            </p:txBody>
          </p:sp>
          <p:sp>
            <p:nvSpPr>
              <p:cNvPr id="26" name="Text Box 37"/>
              <p:cNvSpPr txBox="1">
                <a:spLocks noChangeArrowheads="1"/>
              </p:cNvSpPr>
              <p:nvPr/>
            </p:nvSpPr>
            <p:spPr bwMode="auto">
              <a:xfrm>
                <a:off x="5734050" y="3046202"/>
                <a:ext cx="201612" cy="21748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>
                    <a:solidFill>
                      <a:srgbClr val="000000"/>
                    </a:solidFill>
                  </a:rPr>
                  <a:t>8</a:t>
                </a:r>
              </a:p>
            </p:txBody>
          </p:sp>
          <p:sp>
            <p:nvSpPr>
              <p:cNvPr id="27" name="Text Box 38"/>
              <p:cNvSpPr txBox="1">
                <a:spLocks noChangeArrowheads="1"/>
              </p:cNvSpPr>
              <p:nvPr/>
            </p:nvSpPr>
            <p:spPr bwMode="auto">
              <a:xfrm>
                <a:off x="6323012" y="3068427"/>
                <a:ext cx="203200" cy="2159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>
                    <a:solidFill>
                      <a:srgbClr val="000000"/>
                    </a:solidFill>
                  </a:rPr>
                  <a:t>6</a:t>
                </a:r>
              </a:p>
            </p:txBody>
          </p:sp>
          <p:sp>
            <p:nvSpPr>
              <p:cNvPr id="28" name="Text Box 42"/>
              <p:cNvSpPr txBox="1">
                <a:spLocks noChangeArrowheads="1"/>
              </p:cNvSpPr>
              <p:nvPr/>
            </p:nvSpPr>
            <p:spPr bwMode="auto">
              <a:xfrm>
                <a:off x="6126162" y="2258802"/>
                <a:ext cx="285750" cy="21748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 dirty="0" smtClean="0">
                    <a:solidFill>
                      <a:srgbClr val="000000"/>
                    </a:solidFill>
                  </a:rPr>
                  <a:t>h3</a:t>
                </a:r>
                <a:endParaRPr lang="en-US" sz="105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Text Box 43"/>
              <p:cNvSpPr txBox="1">
                <a:spLocks noChangeArrowheads="1"/>
              </p:cNvSpPr>
              <p:nvPr/>
            </p:nvSpPr>
            <p:spPr bwMode="auto">
              <a:xfrm>
                <a:off x="5611812" y="2142914"/>
                <a:ext cx="287338" cy="21748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 dirty="0">
                    <a:solidFill>
                      <a:srgbClr val="000000"/>
                    </a:solidFill>
                  </a:rPr>
                  <a:t>h2</a:t>
                </a:r>
              </a:p>
            </p:txBody>
          </p:sp>
          <p:sp>
            <p:nvSpPr>
              <p:cNvPr id="30" name="Text Box 50"/>
              <p:cNvSpPr txBox="1">
                <a:spLocks noChangeArrowheads="1"/>
              </p:cNvSpPr>
              <p:nvPr/>
            </p:nvSpPr>
            <p:spPr bwMode="auto">
              <a:xfrm>
                <a:off x="5413375" y="3108114"/>
                <a:ext cx="368300" cy="21748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 dirty="0">
                    <a:solidFill>
                      <a:srgbClr val="000000"/>
                    </a:solidFill>
                  </a:rPr>
                  <a:t>h4</a:t>
                </a:r>
              </a:p>
            </p:txBody>
          </p:sp>
          <p:sp>
            <p:nvSpPr>
              <p:cNvPr id="31" name="Text Box 51"/>
              <p:cNvSpPr txBox="1">
                <a:spLocks noChangeArrowheads="1"/>
              </p:cNvSpPr>
              <p:nvPr/>
            </p:nvSpPr>
            <p:spPr bwMode="auto">
              <a:xfrm>
                <a:off x="4783137" y="2074652"/>
                <a:ext cx="369888" cy="21748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 dirty="0">
                    <a:solidFill>
                      <a:srgbClr val="000000"/>
                    </a:solidFill>
                  </a:rPr>
                  <a:t>h7</a:t>
                </a:r>
              </a:p>
            </p:txBody>
          </p:sp>
          <p:sp>
            <p:nvSpPr>
              <p:cNvPr id="32" name="Text Box 52"/>
              <p:cNvSpPr txBox="1">
                <a:spLocks noChangeArrowheads="1"/>
              </p:cNvSpPr>
              <p:nvPr/>
            </p:nvSpPr>
            <p:spPr bwMode="auto">
              <a:xfrm>
                <a:off x="4184650" y="2031789"/>
                <a:ext cx="284162" cy="21748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 dirty="0">
                    <a:solidFill>
                      <a:srgbClr val="000000"/>
                    </a:solidFill>
                  </a:rPr>
                  <a:t>h6</a:t>
                </a:r>
              </a:p>
            </p:txBody>
          </p:sp>
          <p:sp>
            <p:nvSpPr>
              <p:cNvPr id="33" name="Text Box 54"/>
              <p:cNvSpPr txBox="1">
                <a:spLocks noChangeArrowheads="1"/>
              </p:cNvSpPr>
              <p:nvPr/>
            </p:nvSpPr>
            <p:spPr bwMode="auto">
              <a:xfrm>
                <a:off x="4537075" y="2206414"/>
                <a:ext cx="369887" cy="21748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5000" rIns="90000" bIns="45000"/>
              <a:lstStyle/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  <a:defRPr/>
                </a:pPr>
                <a:r>
                  <a:rPr lang="en-US" sz="1050" dirty="0">
                    <a:solidFill>
                      <a:srgbClr val="000000"/>
                    </a:solidFill>
                  </a:rPr>
                  <a:t>h8</a:t>
                </a:r>
              </a:p>
            </p:txBody>
          </p:sp>
        </p:grpSp>
        <p:sp>
          <p:nvSpPr>
            <p:cNvPr id="326" name="Text Box 42"/>
            <p:cNvSpPr txBox="1">
              <a:spLocks noChangeArrowheads="1"/>
            </p:cNvSpPr>
            <p:nvPr/>
          </p:nvSpPr>
          <p:spPr bwMode="auto">
            <a:xfrm>
              <a:off x="1676400" y="3124200"/>
              <a:ext cx="285750" cy="2174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5000" rIns="90000" bIns="45000"/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US" sz="1050" dirty="0" smtClean="0">
                  <a:solidFill>
                    <a:srgbClr val="000000"/>
                  </a:solidFill>
                </a:rPr>
                <a:t>h5</a:t>
              </a:r>
              <a:endParaRPr lang="en-US" sz="1050" dirty="0">
                <a:solidFill>
                  <a:srgbClr val="000000"/>
                </a:solidFill>
              </a:endParaRPr>
            </a:p>
          </p:txBody>
        </p:sp>
      </p:grpSp>
      <p:sp>
        <p:nvSpPr>
          <p:cNvPr id="114" name="Content Placeholder 2"/>
          <p:cNvSpPr txBox="1">
            <a:spLocks/>
          </p:cNvSpPr>
          <p:nvPr/>
        </p:nvSpPr>
        <p:spPr>
          <a:xfrm>
            <a:off x="609600" y="5181601"/>
            <a:ext cx="8229600" cy="9143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discussion focuses on primal graphs for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</a:t>
            </a:r>
            <a:r>
              <a:rPr lang="en-US" sz="3200" dirty="0" err="1" smtClean="0"/>
              <a:t>icity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Join Graph to Join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Join Graph</a:t>
            </a:r>
          </a:p>
          <a:p>
            <a:pPr lvl="1"/>
            <a:r>
              <a:rPr lang="en-US" dirty="0" smtClean="0"/>
              <a:t>Start w/ the dual graph, remove redundant edges while maintaining the connectedness property</a:t>
            </a:r>
          </a:p>
          <a:p>
            <a:pPr lvl="1"/>
            <a:r>
              <a:rPr lang="en-US" b="1" dirty="0" smtClean="0"/>
              <a:t>Connectedness property</a:t>
            </a:r>
            <a:r>
              <a:rPr lang="en-US" dirty="0" smtClean="0"/>
              <a:t>: For each </a:t>
            </a:r>
            <a:r>
              <a:rPr lang="en-US" dirty="0" smtClean="0"/>
              <a:t>two </a:t>
            </a:r>
            <a:r>
              <a:rPr lang="en-US" dirty="0" smtClean="0"/>
              <a:t>nodes </a:t>
            </a:r>
            <a:r>
              <a:rPr lang="en-US" dirty="0" smtClean="0"/>
              <a:t>sharing </a:t>
            </a:r>
            <a:r>
              <a:rPr lang="en-US" dirty="0" smtClean="0"/>
              <a:t>a </a:t>
            </a:r>
            <a:r>
              <a:rPr lang="en-US" dirty="0" smtClean="0"/>
              <a:t>variable, </a:t>
            </a:r>
            <a:r>
              <a:rPr lang="en-US" dirty="0" smtClean="0"/>
              <a:t>there is at least one path of labeled </a:t>
            </a:r>
            <a:r>
              <a:rPr lang="en-US" dirty="0" smtClean="0"/>
              <a:t>arcs containing </a:t>
            </a:r>
            <a:r>
              <a:rPr lang="en-US" dirty="0" smtClean="0"/>
              <a:t>the shared </a:t>
            </a:r>
            <a:r>
              <a:rPr lang="en-US" dirty="0" smtClean="0"/>
              <a:t>variable</a:t>
            </a:r>
            <a:endParaRPr lang="en-US" dirty="0" smtClean="0"/>
          </a:p>
          <a:p>
            <a:r>
              <a:rPr lang="en-US" dirty="0" smtClean="0"/>
              <a:t>Join Tree</a:t>
            </a:r>
          </a:p>
          <a:p>
            <a:pPr lvl="1"/>
            <a:r>
              <a:rPr lang="en-US" dirty="0" smtClean="0"/>
              <a:t>When the join graph is a tree, the dual CSP can be solved BT free w/ directional arc consistency</a:t>
            </a:r>
          </a:p>
          <a:p>
            <a:pPr lvl="1"/>
            <a:r>
              <a:rPr lang="en-US" dirty="0" smtClean="0"/>
              <a:t>What if there isn’t a join tree?  </a:t>
            </a:r>
          </a:p>
          <a:p>
            <a:pPr lvl="1">
              <a:buNone/>
            </a:pPr>
            <a:r>
              <a:rPr lang="en-US" dirty="0" smtClean="0">
                <a:sym typeface="Wingdings" pitchFamily="2" charset="2"/>
              </a:rPr>
              <a:t>	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>
                <a:sym typeface="Wingdings" pitchFamily="2" charset="2"/>
              </a:rPr>
              <a:t> The idea for Tree Clustering</a:t>
            </a:r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7239000" y="2896921"/>
            <a:ext cx="457199" cy="457200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050" dirty="0" smtClean="0"/>
              <a:t>ACE</a:t>
            </a:r>
            <a:endParaRPr lang="en-US" sz="1050" dirty="0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8453065" y="2896922"/>
            <a:ext cx="457199" cy="457200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050" dirty="0" smtClean="0"/>
              <a:t>CDE</a:t>
            </a:r>
            <a:endParaRPr lang="en-US" sz="1050" dirty="0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8453062" y="1828801"/>
            <a:ext cx="457199" cy="457200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050" dirty="0" smtClean="0"/>
              <a:t>AEF</a:t>
            </a:r>
            <a:endParaRPr lang="en-US" sz="1050" dirty="0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7239000" y="1828800"/>
            <a:ext cx="457199" cy="457200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050" dirty="0" smtClean="0"/>
              <a:t>ABC</a:t>
            </a:r>
            <a:endParaRPr lang="en-US" sz="1050" dirty="0"/>
          </a:p>
        </p:txBody>
      </p:sp>
      <p:cxnSp>
        <p:nvCxnSpPr>
          <p:cNvPr id="8" name="Straight Connector 7"/>
          <p:cNvCxnSpPr>
            <a:stCxn id="6" idx="1"/>
            <a:endCxn id="7" idx="3"/>
          </p:cNvCxnSpPr>
          <p:nvPr/>
        </p:nvCxnSpPr>
        <p:spPr bwMode="auto">
          <a:xfrm rot="10800000">
            <a:off x="7696200" y="2057401"/>
            <a:ext cx="756863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0"/>
            <a:endCxn id="7" idx="2"/>
          </p:cNvCxnSpPr>
          <p:nvPr/>
        </p:nvCxnSpPr>
        <p:spPr bwMode="auto">
          <a:xfrm rot="5400000" flipH="1" flipV="1">
            <a:off x="7162139" y="2591462"/>
            <a:ext cx="6109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3"/>
            <a:endCxn id="5" idx="1"/>
          </p:cNvCxnSpPr>
          <p:nvPr/>
        </p:nvCxnSpPr>
        <p:spPr bwMode="auto">
          <a:xfrm>
            <a:off x="7696199" y="3125521"/>
            <a:ext cx="75686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0"/>
            <a:endCxn id="6" idx="2"/>
          </p:cNvCxnSpPr>
          <p:nvPr/>
        </p:nvCxnSpPr>
        <p:spPr bwMode="auto">
          <a:xfrm rot="5400000" flipH="1" flipV="1">
            <a:off x="8376204" y="2591457"/>
            <a:ext cx="6109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0"/>
            <a:endCxn id="6" idx="2"/>
          </p:cNvCxnSpPr>
          <p:nvPr/>
        </p:nvCxnSpPr>
        <p:spPr bwMode="auto">
          <a:xfrm rot="5400000" flipH="1" flipV="1">
            <a:off x="7769171" y="1984430"/>
            <a:ext cx="610920" cy="12140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2"/>
            <a:endCxn id="5" idx="0"/>
          </p:cNvCxnSpPr>
          <p:nvPr/>
        </p:nvCxnSpPr>
        <p:spPr bwMode="auto">
          <a:xfrm rot="16200000" flipH="1">
            <a:off x="7769171" y="1984428"/>
            <a:ext cx="610922" cy="12140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924800" y="1828800"/>
            <a:ext cx="2664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</a:t>
            </a:r>
            <a:endParaRPr lang="en-US" sz="1100" dirty="0"/>
          </a:p>
        </p:txBody>
      </p:sp>
      <p:sp>
        <p:nvSpPr>
          <p:cNvPr id="20" name="TextBox 19"/>
          <p:cNvSpPr txBox="1"/>
          <p:nvPr/>
        </p:nvSpPr>
        <p:spPr>
          <a:xfrm>
            <a:off x="7924800" y="3124200"/>
            <a:ext cx="3289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CE</a:t>
            </a:r>
            <a:endParaRPr lang="en-US" sz="1100" dirty="0"/>
          </a:p>
        </p:txBody>
      </p:sp>
      <p:sp>
        <p:nvSpPr>
          <p:cNvPr id="21" name="TextBox 20"/>
          <p:cNvSpPr txBox="1"/>
          <p:nvPr/>
        </p:nvSpPr>
        <p:spPr>
          <a:xfrm>
            <a:off x="8686800" y="2438400"/>
            <a:ext cx="2535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E</a:t>
            </a:r>
            <a:endParaRPr lang="en-US" sz="1100" dirty="0"/>
          </a:p>
        </p:txBody>
      </p:sp>
      <p:sp>
        <p:nvSpPr>
          <p:cNvPr id="22" name="TextBox 21"/>
          <p:cNvSpPr txBox="1"/>
          <p:nvPr/>
        </p:nvSpPr>
        <p:spPr>
          <a:xfrm>
            <a:off x="7162800" y="2438400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AC</a:t>
            </a:r>
            <a:endParaRPr lang="en-US" sz="1100" dirty="0"/>
          </a:p>
        </p:txBody>
      </p:sp>
      <p:sp>
        <p:nvSpPr>
          <p:cNvPr id="23" name="TextBox 22"/>
          <p:cNvSpPr txBox="1"/>
          <p:nvPr/>
        </p:nvSpPr>
        <p:spPr>
          <a:xfrm>
            <a:off x="7696200" y="2209800"/>
            <a:ext cx="2600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</a:t>
            </a:r>
            <a:endParaRPr lang="en-US" sz="1100" dirty="0"/>
          </a:p>
        </p:txBody>
      </p:sp>
      <p:sp>
        <p:nvSpPr>
          <p:cNvPr id="24" name="TextBox 23"/>
          <p:cNvSpPr txBox="1"/>
          <p:nvPr/>
        </p:nvSpPr>
        <p:spPr>
          <a:xfrm>
            <a:off x="8305800" y="2362200"/>
            <a:ext cx="3353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AE</a:t>
            </a:r>
            <a:endParaRPr lang="en-US" sz="1100" dirty="0"/>
          </a:p>
        </p:txBody>
      </p:sp>
      <p:sp>
        <p:nvSpPr>
          <p:cNvPr id="25" name="AutoShape 5"/>
          <p:cNvSpPr>
            <a:spLocks noChangeArrowheads="1"/>
          </p:cNvSpPr>
          <p:nvPr/>
        </p:nvSpPr>
        <p:spPr bwMode="auto">
          <a:xfrm>
            <a:off x="7239000" y="5257800"/>
            <a:ext cx="457199" cy="457200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050" dirty="0" smtClean="0"/>
              <a:t>ACE</a:t>
            </a:r>
            <a:endParaRPr lang="en-US" sz="1050" dirty="0"/>
          </a:p>
        </p:txBody>
      </p:sp>
      <p:sp>
        <p:nvSpPr>
          <p:cNvPr id="26" name="AutoShape 5"/>
          <p:cNvSpPr>
            <a:spLocks noChangeArrowheads="1"/>
          </p:cNvSpPr>
          <p:nvPr/>
        </p:nvSpPr>
        <p:spPr bwMode="auto">
          <a:xfrm>
            <a:off x="8453065" y="5257801"/>
            <a:ext cx="457199" cy="457200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050" dirty="0" smtClean="0"/>
              <a:t>CDE</a:t>
            </a:r>
            <a:endParaRPr lang="en-US" sz="1050" dirty="0"/>
          </a:p>
        </p:txBody>
      </p:sp>
      <p:sp>
        <p:nvSpPr>
          <p:cNvPr id="27" name="AutoShape 5"/>
          <p:cNvSpPr>
            <a:spLocks noChangeArrowheads="1"/>
          </p:cNvSpPr>
          <p:nvPr/>
        </p:nvSpPr>
        <p:spPr bwMode="auto">
          <a:xfrm>
            <a:off x="8453062" y="4189680"/>
            <a:ext cx="457199" cy="457200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050" dirty="0" smtClean="0"/>
              <a:t>AEF</a:t>
            </a:r>
            <a:endParaRPr lang="en-US" sz="1050" dirty="0"/>
          </a:p>
        </p:txBody>
      </p:sp>
      <p:sp>
        <p:nvSpPr>
          <p:cNvPr id="28" name="AutoShape 5"/>
          <p:cNvSpPr>
            <a:spLocks noChangeArrowheads="1"/>
          </p:cNvSpPr>
          <p:nvPr/>
        </p:nvSpPr>
        <p:spPr bwMode="auto">
          <a:xfrm>
            <a:off x="7239000" y="4189679"/>
            <a:ext cx="457199" cy="457200"/>
          </a:xfrm>
          <a:prstGeom prst="roundRect">
            <a:avLst>
              <a:gd name="adj" fmla="val 50000"/>
            </a:avLst>
          </a:prstGeom>
          <a:solidFill>
            <a:srgbClr val="000080">
              <a:alpha val="14902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050" dirty="0" smtClean="0"/>
              <a:t>ABC</a:t>
            </a:r>
            <a:endParaRPr lang="en-US" sz="1050" dirty="0"/>
          </a:p>
        </p:txBody>
      </p:sp>
      <p:cxnSp>
        <p:nvCxnSpPr>
          <p:cNvPr id="30" name="Straight Connector 29"/>
          <p:cNvCxnSpPr>
            <a:stCxn id="25" idx="0"/>
            <a:endCxn id="28" idx="2"/>
          </p:cNvCxnSpPr>
          <p:nvPr/>
        </p:nvCxnSpPr>
        <p:spPr bwMode="auto">
          <a:xfrm rot="5400000" flipH="1" flipV="1">
            <a:off x="7162139" y="4952341"/>
            <a:ext cx="61092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5" idx="3"/>
            <a:endCxn id="26" idx="1"/>
          </p:cNvCxnSpPr>
          <p:nvPr/>
        </p:nvCxnSpPr>
        <p:spPr bwMode="auto">
          <a:xfrm>
            <a:off x="7696199" y="5486400"/>
            <a:ext cx="75686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5" idx="0"/>
            <a:endCxn id="27" idx="2"/>
          </p:cNvCxnSpPr>
          <p:nvPr/>
        </p:nvCxnSpPr>
        <p:spPr bwMode="auto">
          <a:xfrm rot="5400000" flipH="1" flipV="1">
            <a:off x="7769171" y="4345309"/>
            <a:ext cx="610920" cy="12140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924800" y="5485079"/>
            <a:ext cx="3289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CE</a:t>
            </a:r>
            <a:endParaRPr lang="en-US" sz="1100" dirty="0"/>
          </a:p>
        </p:txBody>
      </p:sp>
      <p:sp>
        <p:nvSpPr>
          <p:cNvPr id="39" name="TextBox 38"/>
          <p:cNvSpPr txBox="1"/>
          <p:nvPr/>
        </p:nvSpPr>
        <p:spPr>
          <a:xfrm>
            <a:off x="8305800" y="4723079"/>
            <a:ext cx="3353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AE</a:t>
            </a:r>
            <a:endParaRPr lang="en-US" sz="1100" dirty="0"/>
          </a:p>
        </p:txBody>
      </p:sp>
      <p:sp>
        <p:nvSpPr>
          <p:cNvPr id="55" name="TextBox 54"/>
          <p:cNvSpPr txBox="1"/>
          <p:nvPr/>
        </p:nvSpPr>
        <p:spPr>
          <a:xfrm>
            <a:off x="7162800" y="4800600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AC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Motivating </a:t>
            </a:r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09" name="TextBox 108"/>
          <p:cNvSpPr txBox="1"/>
          <p:nvPr/>
        </p:nvSpPr>
        <p:spPr>
          <a:xfrm>
            <a:off x="1295400" y="129540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Constraint Graph</a:t>
            </a:r>
            <a:endParaRPr lang="en-US" sz="2000" dirty="0"/>
          </a:p>
        </p:txBody>
      </p:sp>
      <p:grpSp>
        <p:nvGrpSpPr>
          <p:cNvPr id="341" name="Group 340"/>
          <p:cNvGrpSpPr/>
          <p:nvPr/>
        </p:nvGrpSpPr>
        <p:grpSpPr>
          <a:xfrm rot="5400000">
            <a:off x="626779" y="2192621"/>
            <a:ext cx="3389510" cy="2509468"/>
            <a:chOff x="620998" y="2248835"/>
            <a:chExt cx="2025862" cy="764936"/>
          </a:xfrm>
        </p:grpSpPr>
        <p:grpSp>
          <p:nvGrpSpPr>
            <p:cNvPr id="166" name="Group 165"/>
            <p:cNvGrpSpPr/>
            <p:nvPr/>
          </p:nvGrpSpPr>
          <p:grpSpPr>
            <a:xfrm>
              <a:off x="620998" y="2248835"/>
              <a:ext cx="2025862" cy="764936"/>
              <a:chOff x="1230598" y="3877215"/>
              <a:chExt cx="2025862" cy="764936"/>
            </a:xfrm>
          </p:grpSpPr>
          <p:grpSp>
            <p:nvGrpSpPr>
              <p:cNvPr id="156" name="Group 155"/>
              <p:cNvGrpSpPr/>
              <p:nvPr/>
            </p:nvGrpSpPr>
            <p:grpSpPr>
              <a:xfrm>
                <a:off x="1230598" y="3877215"/>
                <a:ext cx="1492460" cy="764936"/>
                <a:chOff x="1230598" y="3877215"/>
                <a:chExt cx="1492460" cy="764936"/>
              </a:xfrm>
            </p:grpSpPr>
            <p:grpSp>
              <p:nvGrpSpPr>
                <p:cNvPr id="112" name="Group 268"/>
                <p:cNvGrpSpPr>
                  <a:grpSpLocks/>
                </p:cNvGrpSpPr>
                <p:nvPr/>
              </p:nvGrpSpPr>
              <p:grpSpPr bwMode="auto">
                <a:xfrm>
                  <a:off x="1230598" y="3877215"/>
                  <a:ext cx="911663" cy="764934"/>
                  <a:chOff x="4249748" y="3406792"/>
                  <a:chExt cx="911943" cy="764998"/>
                </a:xfrm>
              </p:grpSpPr>
              <p:sp>
                <p:nvSpPr>
                  <p:cNvPr id="113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955330" y="3965430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2000" dirty="0" smtClean="0"/>
                      <a:t>D</a:t>
                    </a:r>
                    <a:endParaRPr lang="en-US" sz="2000" dirty="0"/>
                  </a:p>
                </p:txBody>
              </p:sp>
              <p:sp>
                <p:nvSpPr>
                  <p:cNvPr id="114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955330" y="3339807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2000" dirty="0" smtClean="0"/>
                      <a:t>B</a:t>
                    </a:r>
                    <a:endParaRPr lang="en-US" sz="2000" dirty="0"/>
                  </a:p>
                </p:txBody>
              </p:sp>
              <p:sp>
                <p:nvSpPr>
                  <p:cNvPr id="116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316733" y="3339808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2000" dirty="0" smtClean="0"/>
                      <a:t>A</a:t>
                    </a:r>
                    <a:endParaRPr lang="en-US" sz="2000" dirty="0"/>
                  </a:p>
                </p:txBody>
              </p:sp>
              <p:sp>
                <p:nvSpPr>
                  <p:cNvPr id="119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316733" y="3965430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2000" dirty="0" smtClean="0"/>
                      <a:t>C</a:t>
                    </a:r>
                    <a:endParaRPr lang="en-US" sz="2000" dirty="0"/>
                  </a:p>
                </p:txBody>
              </p:sp>
              <p:cxnSp>
                <p:nvCxnSpPr>
                  <p:cNvPr id="121" name="Straight Connector 120"/>
                  <p:cNvCxnSpPr>
                    <a:stCxn id="116" idx="1"/>
                    <a:endCxn id="119" idx="3"/>
                  </p:cNvCxnSpPr>
                  <p:nvPr/>
                </p:nvCxnSpPr>
                <p:spPr>
                  <a:xfrm rot="5400000">
                    <a:off x="4143296" y="3789292"/>
                    <a:ext cx="4862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/>
                  <p:cNvCxnSpPr>
                    <a:stCxn id="113" idx="0"/>
                    <a:endCxn id="119" idx="2"/>
                  </p:cNvCxnSpPr>
                  <p:nvPr/>
                </p:nvCxnSpPr>
                <p:spPr>
                  <a:xfrm flipH="1" flipV="1">
                    <a:off x="4523094" y="4102103"/>
                    <a:ext cx="36525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Straight Connector 130"/>
                  <p:cNvCxnSpPr>
                    <a:stCxn id="113" idx="3"/>
                    <a:endCxn id="114" idx="1"/>
                  </p:cNvCxnSpPr>
                  <p:nvPr/>
                </p:nvCxnSpPr>
                <p:spPr>
                  <a:xfrm rot="16200000">
                    <a:off x="4781891" y="3789292"/>
                    <a:ext cx="4862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Straight Connector 131"/>
                  <p:cNvCxnSpPr>
                    <a:stCxn id="114" idx="0"/>
                    <a:endCxn id="116" idx="2"/>
                  </p:cNvCxnSpPr>
                  <p:nvPr/>
                </p:nvCxnSpPr>
                <p:spPr>
                  <a:xfrm flipH="1" flipV="1">
                    <a:off x="4523091" y="3476480"/>
                    <a:ext cx="36525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7" name="Straight Connector 146"/>
                <p:cNvCxnSpPr>
                  <a:stCxn id="113" idx="0"/>
                  <a:endCxn id="116" idx="2"/>
                </p:cNvCxnSpPr>
                <p:nvPr/>
              </p:nvCxnSpPr>
              <p:spPr bwMode="auto">
                <a:xfrm flipH="1" flipV="1">
                  <a:off x="1503857" y="3946897"/>
                  <a:ext cx="365139" cy="62557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/>
                <p:cNvCxnSpPr>
                  <a:stCxn id="119" idx="2"/>
                  <a:endCxn id="114" idx="0"/>
                </p:cNvCxnSpPr>
                <p:nvPr/>
              </p:nvCxnSpPr>
              <p:spPr bwMode="auto">
                <a:xfrm rot="10800000" flipH="1">
                  <a:off x="1503857" y="3946897"/>
                  <a:ext cx="365139" cy="62557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4" name="AutoShape 5"/>
                <p:cNvSpPr>
                  <a:spLocks noChangeArrowheads="1"/>
                </p:cNvSpPr>
                <p:nvPr/>
              </p:nvSpPr>
              <p:spPr bwMode="auto">
                <a:xfrm rot="16200000">
                  <a:off x="2516745" y="3810267"/>
                  <a:ext cx="139364" cy="27326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2000" dirty="0" smtClean="0"/>
                    <a:t>E</a:t>
                  </a:r>
                  <a:endParaRPr lang="en-US" sz="2000" dirty="0"/>
                </a:p>
              </p:txBody>
            </p:sp>
            <p:sp>
              <p:nvSpPr>
                <p:cNvPr id="155" name="AutoShape 5"/>
                <p:cNvSpPr>
                  <a:spLocks noChangeArrowheads="1"/>
                </p:cNvSpPr>
                <p:nvPr/>
              </p:nvSpPr>
              <p:spPr bwMode="auto">
                <a:xfrm rot="16200000">
                  <a:off x="2516745" y="4435838"/>
                  <a:ext cx="139364" cy="27326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2000" dirty="0" smtClean="0"/>
                    <a:t>F</a:t>
                  </a:r>
                  <a:endParaRPr lang="en-US" sz="2000" dirty="0"/>
                </a:p>
              </p:txBody>
            </p:sp>
          </p:grpSp>
          <p:cxnSp>
            <p:nvCxnSpPr>
              <p:cNvPr id="157" name="Straight Connector 156"/>
              <p:cNvCxnSpPr>
                <a:stCxn id="154" idx="0"/>
                <a:endCxn id="114" idx="2"/>
              </p:cNvCxnSpPr>
              <p:nvPr/>
            </p:nvCxnSpPr>
            <p:spPr bwMode="auto">
              <a:xfrm flipH="1" flipV="1">
                <a:off x="2142258" y="3946898"/>
                <a:ext cx="3075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>
                <a:stCxn id="155" idx="0"/>
                <a:endCxn id="113" idx="2"/>
              </p:cNvCxnSpPr>
              <p:nvPr/>
            </p:nvCxnSpPr>
            <p:spPr bwMode="auto">
              <a:xfrm flipH="1" flipV="1">
                <a:off x="2142258" y="4572468"/>
                <a:ext cx="3075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5" name="AutoShape 5"/>
              <p:cNvSpPr>
                <a:spLocks noChangeArrowheads="1"/>
              </p:cNvSpPr>
              <p:nvPr/>
            </p:nvSpPr>
            <p:spPr bwMode="auto">
              <a:xfrm rot="16200000">
                <a:off x="3050147" y="4123052"/>
                <a:ext cx="139364" cy="273262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2000" dirty="0" smtClean="0"/>
                  <a:t>G</a:t>
                </a:r>
                <a:endParaRPr lang="en-US" sz="2000" dirty="0"/>
              </a:p>
            </p:txBody>
          </p:sp>
        </p:grpSp>
        <p:cxnSp>
          <p:nvCxnSpPr>
            <p:cNvPr id="167" name="Straight Connector 166"/>
            <p:cNvCxnSpPr>
              <a:stCxn id="165" idx="3"/>
              <a:endCxn id="154" idx="2"/>
            </p:cNvCxnSpPr>
            <p:nvPr/>
          </p:nvCxnSpPr>
          <p:spPr bwMode="auto">
            <a:xfrm rot="16200000" flipV="1">
              <a:off x="2190292" y="2241684"/>
              <a:ext cx="243103" cy="3967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>
              <a:stCxn id="165" idx="1"/>
              <a:endCxn id="155" idx="2"/>
            </p:cNvCxnSpPr>
            <p:nvPr/>
          </p:nvCxnSpPr>
          <p:spPr bwMode="auto">
            <a:xfrm rot="5400000">
              <a:off x="2190292" y="2624151"/>
              <a:ext cx="243103" cy="3967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1" name="TextBox 320"/>
          <p:cNvSpPr txBox="1"/>
          <p:nvPr/>
        </p:nvSpPr>
        <p:spPr>
          <a:xfrm>
            <a:off x="990600" y="54102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Domains:  {1</a:t>
            </a:r>
            <a:r>
              <a:rPr lang="en-US" sz="2000" dirty="0" smtClean="0"/>
              <a:t>, 2, 3, 4, </a:t>
            </a:r>
            <a:r>
              <a:rPr lang="en-US" sz="2000" dirty="0" smtClean="0"/>
              <a:t>5}</a:t>
            </a:r>
            <a:endParaRPr lang="en-US" sz="2000" dirty="0"/>
          </a:p>
        </p:txBody>
      </p:sp>
      <p:sp>
        <p:nvSpPr>
          <p:cNvPr id="384" name="TextBox 383"/>
          <p:cNvSpPr txBox="1"/>
          <p:nvPr/>
        </p:nvSpPr>
        <p:spPr>
          <a:xfrm>
            <a:off x="6172200" y="12954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solution</a:t>
            </a:r>
            <a:endParaRPr lang="en-US" sz="2000" dirty="0"/>
          </a:p>
        </p:txBody>
      </p:sp>
      <p:sp>
        <p:nvSpPr>
          <p:cNvPr id="124" name="Rectangle 123"/>
          <p:cNvSpPr/>
          <p:nvPr/>
        </p:nvSpPr>
        <p:spPr>
          <a:xfrm>
            <a:off x="1600200" y="4343400"/>
            <a:ext cx="7088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G &gt; F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685800" y="2362200"/>
            <a:ext cx="7216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C ≠ D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2057400" y="1676400"/>
            <a:ext cx="7136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C &lt; A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2514600" y="2667000"/>
            <a:ext cx="704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C &lt; B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1600200" y="2667000"/>
            <a:ext cx="734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D &lt; A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2057400" y="3048000"/>
            <a:ext cx="724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D &lt; B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699426" y="3352800"/>
            <a:ext cx="6864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F &gt; B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3352800" y="3352800"/>
            <a:ext cx="6928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E &gt; B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2514600" y="4343400"/>
            <a:ext cx="7152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G &gt; E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3352800" y="2362200"/>
            <a:ext cx="7168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A ≠ B</a:t>
            </a:r>
          </a:p>
        </p:txBody>
      </p:sp>
      <p:grpSp>
        <p:nvGrpSpPr>
          <p:cNvPr id="136" name="Group 135"/>
          <p:cNvGrpSpPr/>
          <p:nvPr/>
        </p:nvGrpSpPr>
        <p:grpSpPr>
          <a:xfrm rot="5400000">
            <a:off x="5046379" y="2192621"/>
            <a:ext cx="3389510" cy="2509468"/>
            <a:chOff x="620998" y="2248835"/>
            <a:chExt cx="2025862" cy="764936"/>
          </a:xfrm>
        </p:grpSpPr>
        <p:grpSp>
          <p:nvGrpSpPr>
            <p:cNvPr id="137" name="Group 165"/>
            <p:cNvGrpSpPr/>
            <p:nvPr/>
          </p:nvGrpSpPr>
          <p:grpSpPr>
            <a:xfrm>
              <a:off x="620998" y="2248826"/>
              <a:ext cx="2025862" cy="764945"/>
              <a:chOff x="1230598" y="3877206"/>
              <a:chExt cx="2025862" cy="764945"/>
            </a:xfrm>
          </p:grpSpPr>
          <p:grpSp>
            <p:nvGrpSpPr>
              <p:cNvPr id="140" name="Group 155"/>
              <p:cNvGrpSpPr/>
              <p:nvPr/>
            </p:nvGrpSpPr>
            <p:grpSpPr>
              <a:xfrm>
                <a:off x="1230598" y="3877206"/>
                <a:ext cx="1492460" cy="764945"/>
                <a:chOff x="1230598" y="3877206"/>
                <a:chExt cx="1492460" cy="764945"/>
              </a:xfrm>
            </p:grpSpPr>
            <p:grpSp>
              <p:nvGrpSpPr>
                <p:cNvPr id="144" name="Group 268"/>
                <p:cNvGrpSpPr>
                  <a:grpSpLocks/>
                </p:cNvGrpSpPr>
                <p:nvPr/>
              </p:nvGrpSpPr>
              <p:grpSpPr bwMode="auto">
                <a:xfrm>
                  <a:off x="1230598" y="3877206"/>
                  <a:ext cx="911663" cy="764932"/>
                  <a:chOff x="4249748" y="3406792"/>
                  <a:chExt cx="911943" cy="764998"/>
                </a:xfrm>
              </p:grpSpPr>
              <p:sp>
                <p:nvSpPr>
                  <p:cNvPr id="150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955330" y="3965430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2000" dirty="0" smtClean="0"/>
                      <a:t>2</a:t>
                    </a:r>
                    <a:endParaRPr lang="en-US" sz="2000" dirty="0"/>
                  </a:p>
                </p:txBody>
              </p:sp>
              <p:sp>
                <p:nvSpPr>
                  <p:cNvPr id="152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955330" y="3339807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2000" dirty="0" smtClean="0"/>
                      <a:t>3</a:t>
                    </a:r>
                    <a:endParaRPr lang="en-US" sz="2000" dirty="0"/>
                  </a:p>
                </p:txBody>
              </p:sp>
              <p:sp>
                <p:nvSpPr>
                  <p:cNvPr id="153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316733" y="3339808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2000" dirty="0" smtClean="0"/>
                      <a:t>4</a:t>
                    </a:r>
                    <a:endParaRPr lang="en-US" sz="2000" dirty="0"/>
                  </a:p>
                </p:txBody>
              </p:sp>
              <p:sp>
                <p:nvSpPr>
                  <p:cNvPr id="158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316733" y="3965430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2000" dirty="0" smtClean="0"/>
                      <a:t>1</a:t>
                    </a:r>
                    <a:endParaRPr lang="en-US" sz="2000" dirty="0"/>
                  </a:p>
                </p:txBody>
              </p:sp>
              <p:cxnSp>
                <p:nvCxnSpPr>
                  <p:cNvPr id="159" name="Straight Connector 158"/>
                  <p:cNvCxnSpPr>
                    <a:stCxn id="153" idx="1"/>
                    <a:endCxn id="158" idx="3"/>
                  </p:cNvCxnSpPr>
                  <p:nvPr/>
                </p:nvCxnSpPr>
                <p:spPr>
                  <a:xfrm rot="5400000">
                    <a:off x="4143296" y="3789292"/>
                    <a:ext cx="4862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Straight Connector 160"/>
                  <p:cNvCxnSpPr>
                    <a:stCxn id="150" idx="0"/>
                    <a:endCxn id="158" idx="2"/>
                  </p:cNvCxnSpPr>
                  <p:nvPr/>
                </p:nvCxnSpPr>
                <p:spPr>
                  <a:xfrm flipH="1" flipV="1">
                    <a:off x="4523094" y="4102103"/>
                    <a:ext cx="36525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Straight Connector 161"/>
                  <p:cNvCxnSpPr>
                    <a:stCxn id="150" idx="3"/>
                    <a:endCxn id="152" idx="1"/>
                  </p:cNvCxnSpPr>
                  <p:nvPr/>
                </p:nvCxnSpPr>
                <p:spPr>
                  <a:xfrm rot="16200000">
                    <a:off x="4781891" y="3789292"/>
                    <a:ext cx="4862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Straight Connector 162"/>
                  <p:cNvCxnSpPr>
                    <a:stCxn id="152" idx="0"/>
                    <a:endCxn id="153" idx="2"/>
                  </p:cNvCxnSpPr>
                  <p:nvPr/>
                </p:nvCxnSpPr>
                <p:spPr>
                  <a:xfrm flipH="1" flipV="1">
                    <a:off x="4523091" y="3476480"/>
                    <a:ext cx="36525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5" name="Straight Connector 144"/>
                <p:cNvCxnSpPr>
                  <a:stCxn id="150" idx="0"/>
                  <a:endCxn id="153" idx="2"/>
                </p:cNvCxnSpPr>
                <p:nvPr/>
              </p:nvCxnSpPr>
              <p:spPr bwMode="auto">
                <a:xfrm flipH="1" flipV="1">
                  <a:off x="1503857" y="3946897"/>
                  <a:ext cx="365139" cy="62557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>
                  <a:stCxn id="158" idx="2"/>
                  <a:endCxn id="152" idx="0"/>
                </p:cNvCxnSpPr>
                <p:nvPr/>
              </p:nvCxnSpPr>
              <p:spPr bwMode="auto">
                <a:xfrm rot="10800000" flipH="1">
                  <a:off x="1503857" y="3946897"/>
                  <a:ext cx="365139" cy="62557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8" name="AutoShape 5"/>
                <p:cNvSpPr>
                  <a:spLocks noChangeArrowheads="1"/>
                </p:cNvSpPr>
                <p:nvPr/>
              </p:nvSpPr>
              <p:spPr bwMode="auto">
                <a:xfrm rot="16200000">
                  <a:off x="2516745" y="3810267"/>
                  <a:ext cx="139364" cy="27326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2000" dirty="0" smtClean="0"/>
                    <a:t>4</a:t>
                  </a:r>
                  <a:endParaRPr lang="en-US" sz="2000" dirty="0"/>
                </a:p>
              </p:txBody>
            </p:sp>
            <p:sp>
              <p:nvSpPr>
                <p:cNvPr id="149" name="AutoShape 5"/>
                <p:cNvSpPr>
                  <a:spLocks noChangeArrowheads="1"/>
                </p:cNvSpPr>
                <p:nvPr/>
              </p:nvSpPr>
              <p:spPr bwMode="auto">
                <a:xfrm rot="16200000">
                  <a:off x="2516745" y="4435838"/>
                  <a:ext cx="139364" cy="27326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2000" dirty="0" smtClean="0"/>
                    <a:t>3</a:t>
                  </a:r>
                  <a:endParaRPr lang="en-US" sz="2000" dirty="0"/>
                </a:p>
              </p:txBody>
            </p:sp>
          </p:grpSp>
          <p:cxnSp>
            <p:nvCxnSpPr>
              <p:cNvPr id="141" name="Straight Connector 140"/>
              <p:cNvCxnSpPr>
                <a:stCxn id="148" idx="0"/>
                <a:endCxn id="152" idx="2"/>
              </p:cNvCxnSpPr>
              <p:nvPr/>
            </p:nvCxnSpPr>
            <p:spPr bwMode="auto">
              <a:xfrm flipH="1" flipV="1">
                <a:off x="2142258" y="3946898"/>
                <a:ext cx="3075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>
                <a:stCxn id="149" idx="0"/>
                <a:endCxn id="150" idx="2"/>
              </p:cNvCxnSpPr>
              <p:nvPr/>
            </p:nvCxnSpPr>
            <p:spPr bwMode="auto">
              <a:xfrm flipH="1" flipV="1">
                <a:off x="2142258" y="4572468"/>
                <a:ext cx="3075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AutoShape 5"/>
              <p:cNvSpPr>
                <a:spLocks noChangeArrowheads="1"/>
              </p:cNvSpPr>
              <p:nvPr/>
            </p:nvSpPr>
            <p:spPr bwMode="auto">
              <a:xfrm rot="16200000">
                <a:off x="3050147" y="4123052"/>
                <a:ext cx="139364" cy="273262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2000" dirty="0" smtClean="0"/>
                  <a:t>5</a:t>
                </a:r>
                <a:endParaRPr lang="en-US" sz="2000" dirty="0"/>
              </a:p>
            </p:txBody>
          </p:sp>
        </p:grpSp>
        <p:cxnSp>
          <p:nvCxnSpPr>
            <p:cNvPr id="138" name="Straight Connector 137"/>
            <p:cNvCxnSpPr>
              <a:stCxn id="143" idx="3"/>
              <a:endCxn id="148" idx="2"/>
            </p:cNvCxnSpPr>
            <p:nvPr/>
          </p:nvCxnSpPr>
          <p:spPr bwMode="auto">
            <a:xfrm rot="16200000" flipV="1">
              <a:off x="2190292" y="2241684"/>
              <a:ext cx="243103" cy="3967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>
              <a:stCxn id="143" idx="1"/>
              <a:endCxn id="149" idx="2"/>
            </p:cNvCxnSpPr>
            <p:nvPr/>
          </p:nvCxnSpPr>
          <p:spPr bwMode="auto">
            <a:xfrm rot="5400000">
              <a:off x="2190292" y="2624151"/>
              <a:ext cx="243103" cy="3967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Contributions of the Paper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Context of the Paper</a:t>
            </a:r>
          </a:p>
          <a:p>
            <a:r>
              <a:rPr lang="en-US" dirty="0" smtClean="0"/>
              <a:t>Algorithms</a:t>
            </a:r>
          </a:p>
          <a:p>
            <a:pPr lvl="1"/>
            <a:r>
              <a:rPr lang="en-US" dirty="0" smtClean="0"/>
              <a:t>Tree </a:t>
            </a:r>
            <a:r>
              <a:rPr lang="en-US" dirty="0" smtClean="0"/>
              <a:t>Clustering (T-C)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Adaptive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Consistency (A-C)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Relative Merits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Conclusion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Related Algorithms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</a:t>
            </a:r>
            <a:r>
              <a:rPr lang="en-US" dirty="0" smtClean="0"/>
              <a:t>Clustering (T-C):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CSP organized as a join tree can be solved </a:t>
            </a:r>
            <a:r>
              <a:rPr lang="en-US" dirty="0" smtClean="0"/>
              <a:t>efficiently</a:t>
            </a:r>
            <a:endParaRPr lang="en-US" dirty="0" smtClean="0"/>
          </a:p>
          <a:p>
            <a:r>
              <a:rPr lang="en-US" dirty="0" smtClean="0"/>
              <a:t>Tree Clustering </a:t>
            </a:r>
            <a:r>
              <a:rPr lang="en-US" dirty="0" smtClean="0"/>
              <a:t>Algorithm</a:t>
            </a:r>
          </a:p>
          <a:p>
            <a:pPr lvl="1"/>
            <a:r>
              <a:rPr lang="en-US" dirty="0" smtClean="0"/>
              <a:t>S</a:t>
            </a:r>
            <a:r>
              <a:rPr lang="en-US" dirty="0" smtClean="0"/>
              <a:t>olves </a:t>
            </a:r>
            <a:r>
              <a:rPr lang="en-US" dirty="0" smtClean="0"/>
              <a:t>a CSP by breaking it into </a:t>
            </a:r>
            <a:r>
              <a:rPr lang="en-US" dirty="0" err="1" smtClean="0"/>
              <a:t>subproblems</a:t>
            </a:r>
            <a:endParaRPr lang="en-US" dirty="0" smtClean="0"/>
          </a:p>
          <a:p>
            <a:pPr lvl="1"/>
            <a:r>
              <a:rPr lang="en-US" dirty="0" smtClean="0"/>
              <a:t>Triangulates the primal </a:t>
            </a:r>
            <a:r>
              <a:rPr lang="en-US" dirty="0" smtClean="0"/>
              <a:t>graph</a:t>
            </a:r>
            <a:endParaRPr lang="en-US" dirty="0" smtClean="0"/>
          </a:p>
          <a:p>
            <a:pPr lvl="1"/>
            <a:r>
              <a:rPr lang="en-US" dirty="0" smtClean="0"/>
              <a:t>Solves </a:t>
            </a:r>
            <a:r>
              <a:rPr lang="en-US" dirty="0" err="1" smtClean="0"/>
              <a:t>subproblems</a:t>
            </a:r>
            <a:r>
              <a:rPr lang="en-US" dirty="0" smtClean="0"/>
              <a:t> &amp; combines </a:t>
            </a:r>
            <a:r>
              <a:rPr lang="en-US" dirty="0" smtClean="0"/>
              <a:t>the solutions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DEA4B-AB42-4CF7-8884-B070C40268F5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68" name="Group 67"/>
          <p:cNvGrpSpPr/>
          <p:nvPr/>
        </p:nvGrpSpPr>
        <p:grpSpPr>
          <a:xfrm rot="5400000">
            <a:off x="1373059" y="5103941"/>
            <a:ext cx="1749682" cy="1295400"/>
            <a:chOff x="620998" y="2248835"/>
            <a:chExt cx="2025862" cy="764936"/>
          </a:xfrm>
        </p:grpSpPr>
        <p:grpSp>
          <p:nvGrpSpPr>
            <p:cNvPr id="69" name="Group 165"/>
            <p:cNvGrpSpPr/>
            <p:nvPr/>
          </p:nvGrpSpPr>
          <p:grpSpPr>
            <a:xfrm>
              <a:off x="620998" y="2248826"/>
              <a:ext cx="2025862" cy="764945"/>
              <a:chOff x="1230598" y="3877206"/>
              <a:chExt cx="2025862" cy="764945"/>
            </a:xfrm>
          </p:grpSpPr>
          <p:grpSp>
            <p:nvGrpSpPr>
              <p:cNvPr id="72" name="Group 155"/>
              <p:cNvGrpSpPr/>
              <p:nvPr/>
            </p:nvGrpSpPr>
            <p:grpSpPr>
              <a:xfrm>
                <a:off x="1230598" y="3877206"/>
                <a:ext cx="1492460" cy="764945"/>
                <a:chOff x="1230598" y="3877206"/>
                <a:chExt cx="1492460" cy="764945"/>
              </a:xfrm>
            </p:grpSpPr>
            <p:grpSp>
              <p:nvGrpSpPr>
                <p:cNvPr id="97" name="Group 268"/>
                <p:cNvGrpSpPr>
                  <a:grpSpLocks/>
                </p:cNvGrpSpPr>
                <p:nvPr/>
              </p:nvGrpSpPr>
              <p:grpSpPr bwMode="auto">
                <a:xfrm>
                  <a:off x="1230598" y="3877206"/>
                  <a:ext cx="911663" cy="764932"/>
                  <a:chOff x="4249748" y="3406792"/>
                  <a:chExt cx="911943" cy="764998"/>
                </a:xfrm>
              </p:grpSpPr>
              <p:sp>
                <p:nvSpPr>
                  <p:cNvPr id="102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955330" y="3965430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D</a:t>
                    </a:r>
                    <a:endParaRPr lang="en-US" sz="1050" dirty="0"/>
                  </a:p>
                </p:txBody>
              </p:sp>
              <p:sp>
                <p:nvSpPr>
                  <p:cNvPr id="103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955330" y="3339807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B</a:t>
                    </a:r>
                    <a:endParaRPr lang="en-US" sz="1050" dirty="0"/>
                  </a:p>
                </p:txBody>
              </p:sp>
              <p:sp>
                <p:nvSpPr>
                  <p:cNvPr id="104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316733" y="3339808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A</a:t>
                    </a:r>
                    <a:endParaRPr lang="en-US" sz="1050" dirty="0"/>
                  </a:p>
                </p:txBody>
              </p:sp>
              <p:sp>
                <p:nvSpPr>
                  <p:cNvPr id="105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4316733" y="3965430"/>
                    <a:ext cx="139375" cy="273346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C</a:t>
                    </a:r>
                    <a:endParaRPr lang="en-US" sz="1050" dirty="0"/>
                  </a:p>
                </p:txBody>
              </p:sp>
              <p:cxnSp>
                <p:nvCxnSpPr>
                  <p:cNvPr id="106" name="Straight Connector 105"/>
                  <p:cNvCxnSpPr>
                    <a:stCxn id="104" idx="1"/>
                    <a:endCxn id="105" idx="3"/>
                  </p:cNvCxnSpPr>
                  <p:nvPr/>
                </p:nvCxnSpPr>
                <p:spPr>
                  <a:xfrm rot="5400000">
                    <a:off x="4143296" y="3789292"/>
                    <a:ext cx="4862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/>
                  <p:cNvCxnSpPr>
                    <a:stCxn id="102" idx="0"/>
                    <a:endCxn id="105" idx="2"/>
                  </p:cNvCxnSpPr>
                  <p:nvPr/>
                </p:nvCxnSpPr>
                <p:spPr>
                  <a:xfrm flipH="1" flipV="1">
                    <a:off x="4523094" y="4102103"/>
                    <a:ext cx="36525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Straight Connector 107"/>
                  <p:cNvCxnSpPr>
                    <a:stCxn id="102" idx="3"/>
                    <a:endCxn id="103" idx="1"/>
                  </p:cNvCxnSpPr>
                  <p:nvPr/>
                </p:nvCxnSpPr>
                <p:spPr>
                  <a:xfrm rot="16200000">
                    <a:off x="4781891" y="3789292"/>
                    <a:ext cx="486248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" name="Straight Connector 108"/>
                  <p:cNvCxnSpPr>
                    <a:stCxn id="103" idx="0"/>
                    <a:endCxn id="104" idx="2"/>
                  </p:cNvCxnSpPr>
                  <p:nvPr/>
                </p:nvCxnSpPr>
                <p:spPr>
                  <a:xfrm flipH="1" flipV="1">
                    <a:off x="4523091" y="3476480"/>
                    <a:ext cx="36525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8" name="Straight Connector 97"/>
                <p:cNvCxnSpPr>
                  <a:stCxn id="102" idx="0"/>
                  <a:endCxn id="104" idx="2"/>
                </p:cNvCxnSpPr>
                <p:nvPr/>
              </p:nvCxnSpPr>
              <p:spPr bwMode="auto">
                <a:xfrm flipH="1" flipV="1">
                  <a:off x="1503857" y="3946897"/>
                  <a:ext cx="365139" cy="62557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>
                  <a:stCxn id="105" idx="2"/>
                  <a:endCxn id="103" idx="0"/>
                </p:cNvCxnSpPr>
                <p:nvPr/>
              </p:nvCxnSpPr>
              <p:spPr bwMode="auto">
                <a:xfrm rot="10800000" flipH="1">
                  <a:off x="1503857" y="3946897"/>
                  <a:ext cx="365139" cy="62557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0" name="AutoShape 5"/>
                <p:cNvSpPr>
                  <a:spLocks noChangeArrowheads="1"/>
                </p:cNvSpPr>
                <p:nvPr/>
              </p:nvSpPr>
              <p:spPr bwMode="auto">
                <a:xfrm rot="16200000">
                  <a:off x="2516745" y="3810267"/>
                  <a:ext cx="139364" cy="27326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1050" dirty="0" smtClean="0"/>
                    <a:t>E</a:t>
                  </a:r>
                  <a:endParaRPr lang="en-US" sz="1050" dirty="0"/>
                </a:p>
              </p:txBody>
            </p:sp>
            <p:sp>
              <p:nvSpPr>
                <p:cNvPr id="101" name="AutoShape 5"/>
                <p:cNvSpPr>
                  <a:spLocks noChangeArrowheads="1"/>
                </p:cNvSpPr>
                <p:nvPr/>
              </p:nvSpPr>
              <p:spPr bwMode="auto">
                <a:xfrm rot="16200000">
                  <a:off x="2516745" y="4435838"/>
                  <a:ext cx="139364" cy="27326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1050" dirty="0" smtClean="0"/>
                    <a:t>F</a:t>
                  </a:r>
                  <a:endParaRPr lang="en-US" sz="1050" dirty="0"/>
                </a:p>
              </p:txBody>
            </p:sp>
          </p:grpSp>
          <p:cxnSp>
            <p:nvCxnSpPr>
              <p:cNvPr id="73" name="Straight Connector 72"/>
              <p:cNvCxnSpPr>
                <a:stCxn id="100" idx="0"/>
                <a:endCxn id="103" idx="2"/>
              </p:cNvCxnSpPr>
              <p:nvPr/>
            </p:nvCxnSpPr>
            <p:spPr bwMode="auto">
              <a:xfrm flipH="1" flipV="1">
                <a:off x="2142258" y="3946898"/>
                <a:ext cx="3075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101" idx="0"/>
                <a:endCxn id="102" idx="2"/>
              </p:cNvCxnSpPr>
              <p:nvPr/>
            </p:nvCxnSpPr>
            <p:spPr bwMode="auto">
              <a:xfrm flipH="1" flipV="1">
                <a:off x="2142258" y="4572468"/>
                <a:ext cx="3075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6" name="AutoShape 5"/>
              <p:cNvSpPr>
                <a:spLocks noChangeArrowheads="1"/>
              </p:cNvSpPr>
              <p:nvPr/>
            </p:nvSpPr>
            <p:spPr bwMode="auto">
              <a:xfrm rot="16200000">
                <a:off x="3050147" y="4123052"/>
                <a:ext cx="139364" cy="273262"/>
              </a:xfrm>
              <a:prstGeom prst="roundRect">
                <a:avLst>
                  <a:gd name="adj" fmla="val 50000"/>
                </a:avLst>
              </a:prstGeom>
              <a:solidFill>
                <a:srgbClr val="000080">
                  <a:alpha val="14902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050" dirty="0" smtClean="0"/>
                  <a:t>G</a:t>
                </a:r>
                <a:endParaRPr lang="en-US" sz="1050" dirty="0"/>
              </a:p>
            </p:txBody>
          </p:sp>
        </p:grpSp>
        <p:cxnSp>
          <p:nvCxnSpPr>
            <p:cNvPr id="70" name="Straight Connector 69"/>
            <p:cNvCxnSpPr>
              <a:stCxn id="96" idx="3"/>
              <a:endCxn id="100" idx="2"/>
            </p:cNvCxnSpPr>
            <p:nvPr/>
          </p:nvCxnSpPr>
          <p:spPr bwMode="auto">
            <a:xfrm rot="16200000" flipV="1">
              <a:off x="2190292" y="2241684"/>
              <a:ext cx="243103" cy="3967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96" idx="1"/>
              <a:endCxn id="101" idx="2"/>
            </p:cNvCxnSpPr>
            <p:nvPr/>
          </p:nvCxnSpPr>
          <p:spPr bwMode="auto">
            <a:xfrm rot="5400000">
              <a:off x="2190292" y="2624151"/>
              <a:ext cx="243103" cy="3967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7" name="Group 136"/>
          <p:cNvGrpSpPr/>
          <p:nvPr/>
        </p:nvGrpSpPr>
        <p:grpSpPr>
          <a:xfrm>
            <a:off x="3810000" y="4876800"/>
            <a:ext cx="1295400" cy="1749682"/>
            <a:chOff x="5791200" y="4876800"/>
            <a:chExt cx="1295400" cy="1749682"/>
          </a:xfrm>
        </p:grpSpPr>
        <p:grpSp>
          <p:nvGrpSpPr>
            <p:cNvPr id="110" name="Group 109"/>
            <p:cNvGrpSpPr/>
            <p:nvPr/>
          </p:nvGrpSpPr>
          <p:grpSpPr>
            <a:xfrm rot="5400000">
              <a:off x="5564059" y="5103941"/>
              <a:ext cx="1749682" cy="1295400"/>
              <a:chOff x="620998" y="2248835"/>
              <a:chExt cx="2025862" cy="764936"/>
            </a:xfrm>
          </p:grpSpPr>
          <p:grpSp>
            <p:nvGrpSpPr>
              <p:cNvPr id="111" name="Group 165"/>
              <p:cNvGrpSpPr/>
              <p:nvPr/>
            </p:nvGrpSpPr>
            <p:grpSpPr>
              <a:xfrm>
                <a:off x="620998" y="2248826"/>
                <a:ext cx="2025862" cy="764945"/>
                <a:chOff x="1230598" y="3877206"/>
                <a:chExt cx="2025862" cy="764945"/>
              </a:xfrm>
            </p:grpSpPr>
            <p:grpSp>
              <p:nvGrpSpPr>
                <p:cNvPr id="114" name="Group 155"/>
                <p:cNvGrpSpPr/>
                <p:nvPr/>
              </p:nvGrpSpPr>
              <p:grpSpPr>
                <a:xfrm>
                  <a:off x="1230598" y="3877206"/>
                  <a:ext cx="1492460" cy="764945"/>
                  <a:chOff x="1230598" y="3877206"/>
                  <a:chExt cx="1492460" cy="764945"/>
                </a:xfrm>
              </p:grpSpPr>
              <p:grpSp>
                <p:nvGrpSpPr>
                  <p:cNvPr id="118" name="Group 268"/>
                  <p:cNvGrpSpPr>
                    <a:grpSpLocks/>
                  </p:cNvGrpSpPr>
                  <p:nvPr/>
                </p:nvGrpSpPr>
                <p:grpSpPr bwMode="auto">
                  <a:xfrm>
                    <a:off x="1230598" y="3877206"/>
                    <a:ext cx="911663" cy="764932"/>
                    <a:chOff x="4249748" y="3406792"/>
                    <a:chExt cx="911943" cy="764998"/>
                  </a:xfrm>
                </p:grpSpPr>
                <p:sp>
                  <p:nvSpPr>
                    <p:cNvPr id="123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955330" y="3965430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D</a:t>
                      </a:r>
                      <a:endParaRPr lang="en-US" sz="1050" dirty="0"/>
                    </a:p>
                  </p:txBody>
                </p:sp>
                <p:sp>
                  <p:nvSpPr>
                    <p:cNvPr id="124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955330" y="3339807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B</a:t>
                      </a:r>
                      <a:endParaRPr lang="en-US" sz="1050" dirty="0"/>
                    </a:p>
                  </p:txBody>
                </p:sp>
                <p:sp>
                  <p:nvSpPr>
                    <p:cNvPr id="125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316733" y="3339808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A</a:t>
                      </a:r>
                      <a:endParaRPr lang="en-US" sz="1050" dirty="0"/>
                    </a:p>
                  </p:txBody>
                </p:sp>
                <p:sp>
                  <p:nvSpPr>
                    <p:cNvPr id="126" name="AutoShape 5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316733" y="3965430"/>
                      <a:ext cx="139375" cy="273346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000080">
                        <a:alpha val="14902"/>
                      </a:srgbClr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algn="ctr">
                        <a:defRPr/>
                      </a:pPr>
                      <a:r>
                        <a:rPr lang="en-US" sz="1050" dirty="0" smtClean="0"/>
                        <a:t>C</a:t>
                      </a:r>
                      <a:endParaRPr lang="en-US" sz="1050" dirty="0"/>
                    </a:p>
                  </p:txBody>
                </p:sp>
                <p:cxnSp>
                  <p:nvCxnSpPr>
                    <p:cNvPr id="127" name="Straight Connector 126"/>
                    <p:cNvCxnSpPr>
                      <a:stCxn id="125" idx="1"/>
                      <a:endCxn id="126" idx="3"/>
                    </p:cNvCxnSpPr>
                    <p:nvPr/>
                  </p:nvCxnSpPr>
                  <p:spPr>
                    <a:xfrm rot="5400000">
                      <a:off x="4143296" y="3789292"/>
                      <a:ext cx="4862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8" name="Straight Connector 127"/>
                    <p:cNvCxnSpPr>
                      <a:stCxn id="123" idx="0"/>
                      <a:endCxn id="126" idx="2"/>
                    </p:cNvCxnSpPr>
                    <p:nvPr/>
                  </p:nvCxnSpPr>
                  <p:spPr>
                    <a:xfrm flipH="1" flipV="1">
                      <a:off x="4523094" y="4102103"/>
                      <a:ext cx="3652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9" name="Straight Connector 128"/>
                    <p:cNvCxnSpPr>
                      <a:stCxn id="123" idx="3"/>
                      <a:endCxn id="124" idx="1"/>
                    </p:cNvCxnSpPr>
                    <p:nvPr/>
                  </p:nvCxnSpPr>
                  <p:spPr>
                    <a:xfrm rot="16200000">
                      <a:off x="4781891" y="3789292"/>
                      <a:ext cx="486248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0" name="Straight Connector 129"/>
                    <p:cNvCxnSpPr>
                      <a:stCxn id="124" idx="0"/>
                      <a:endCxn id="125" idx="2"/>
                    </p:cNvCxnSpPr>
                    <p:nvPr/>
                  </p:nvCxnSpPr>
                  <p:spPr>
                    <a:xfrm flipH="1" flipV="1">
                      <a:off x="4523091" y="3476480"/>
                      <a:ext cx="365251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9" name="Straight Connector 118"/>
                  <p:cNvCxnSpPr>
                    <a:stCxn id="123" idx="0"/>
                    <a:endCxn id="125" idx="2"/>
                  </p:cNvCxnSpPr>
                  <p:nvPr/>
                </p:nvCxnSpPr>
                <p:spPr bwMode="auto">
                  <a:xfrm flipH="1" flipV="1">
                    <a:off x="1503857" y="3946897"/>
                    <a:ext cx="365139" cy="62557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Straight Connector 119"/>
                  <p:cNvCxnSpPr>
                    <a:stCxn id="126" idx="2"/>
                    <a:endCxn id="124" idx="0"/>
                  </p:cNvCxnSpPr>
                  <p:nvPr/>
                </p:nvCxnSpPr>
                <p:spPr bwMode="auto">
                  <a:xfrm rot="10800000" flipH="1">
                    <a:off x="1503857" y="3946897"/>
                    <a:ext cx="365139" cy="62557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1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2516745" y="3810267"/>
                    <a:ext cx="139364" cy="273262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E</a:t>
                    </a:r>
                    <a:endParaRPr lang="en-US" sz="1050" dirty="0"/>
                  </a:p>
                </p:txBody>
              </p:sp>
              <p:sp>
                <p:nvSpPr>
                  <p:cNvPr id="122" name="AutoShape 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2516745" y="4435838"/>
                    <a:ext cx="139364" cy="273262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000080">
                      <a:alpha val="14902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r>
                      <a:rPr lang="en-US" sz="1050" dirty="0" smtClean="0"/>
                      <a:t>F</a:t>
                    </a:r>
                    <a:endParaRPr lang="en-US" sz="1050" dirty="0"/>
                  </a:p>
                </p:txBody>
              </p:sp>
            </p:grpSp>
            <p:cxnSp>
              <p:nvCxnSpPr>
                <p:cNvPr id="115" name="Straight Connector 114"/>
                <p:cNvCxnSpPr>
                  <a:stCxn id="121" idx="0"/>
                  <a:endCxn id="124" idx="2"/>
                </p:cNvCxnSpPr>
                <p:nvPr/>
              </p:nvCxnSpPr>
              <p:spPr bwMode="auto">
                <a:xfrm flipH="1" flipV="1">
                  <a:off x="2142258" y="3946898"/>
                  <a:ext cx="3075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>
                  <a:stCxn id="122" idx="0"/>
                  <a:endCxn id="123" idx="2"/>
                </p:cNvCxnSpPr>
                <p:nvPr/>
              </p:nvCxnSpPr>
              <p:spPr bwMode="auto">
                <a:xfrm flipH="1" flipV="1">
                  <a:off x="2142258" y="4572468"/>
                  <a:ext cx="30753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AutoShape 5"/>
                <p:cNvSpPr>
                  <a:spLocks noChangeArrowheads="1"/>
                </p:cNvSpPr>
                <p:nvPr/>
              </p:nvSpPr>
              <p:spPr bwMode="auto">
                <a:xfrm rot="16200000">
                  <a:off x="3050147" y="4123052"/>
                  <a:ext cx="139364" cy="27326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1050" dirty="0" smtClean="0"/>
                    <a:t>G</a:t>
                  </a:r>
                  <a:endParaRPr lang="en-US" sz="1050" dirty="0"/>
                </a:p>
              </p:txBody>
            </p:sp>
          </p:grpSp>
          <p:cxnSp>
            <p:nvCxnSpPr>
              <p:cNvPr id="112" name="Straight Connector 111"/>
              <p:cNvCxnSpPr>
                <a:stCxn id="117" idx="3"/>
                <a:endCxn id="121" idx="2"/>
              </p:cNvCxnSpPr>
              <p:nvPr/>
            </p:nvCxnSpPr>
            <p:spPr bwMode="auto">
              <a:xfrm rot="16200000" flipV="1">
                <a:off x="2190292" y="2241684"/>
                <a:ext cx="243103" cy="39677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>
                <a:stCxn id="117" idx="1"/>
                <a:endCxn id="122" idx="2"/>
              </p:cNvCxnSpPr>
              <p:nvPr/>
            </p:nvCxnSpPr>
            <p:spPr bwMode="auto">
              <a:xfrm rot="5400000">
                <a:off x="2190292" y="2624151"/>
                <a:ext cx="243103" cy="39677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/>
            <p:cNvCxnSpPr>
              <a:stCxn id="123" idx="2"/>
              <a:endCxn id="121" idx="1"/>
            </p:cNvCxnSpPr>
            <p:nvPr/>
          </p:nvCxnSpPr>
          <p:spPr bwMode="auto">
            <a:xfrm rot="16200000" flipH="1">
              <a:off x="6188100" y="5385303"/>
              <a:ext cx="383615" cy="941364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>
              <a:stCxn id="122" idx="3"/>
              <a:endCxn id="121" idx="1"/>
            </p:cNvCxnSpPr>
            <p:nvPr/>
          </p:nvCxnSpPr>
          <p:spPr bwMode="auto">
            <a:xfrm>
              <a:off x="6027209" y="6047793"/>
              <a:ext cx="823380" cy="0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6172200" y="4953000"/>
            <a:ext cx="609604" cy="1600200"/>
            <a:chOff x="5257800" y="3352800"/>
            <a:chExt cx="609604" cy="1600200"/>
          </a:xfrm>
        </p:grpSpPr>
        <p:cxnSp>
          <p:nvCxnSpPr>
            <p:cNvPr id="75" name="Straight Connector 74"/>
            <p:cNvCxnSpPr>
              <a:stCxn id="89" idx="0"/>
              <a:endCxn id="88" idx="2"/>
            </p:cNvCxnSpPr>
            <p:nvPr/>
          </p:nvCxnSpPr>
          <p:spPr bwMode="auto">
            <a:xfrm rot="5400000" flipH="1" flipV="1">
              <a:off x="5486403" y="3695700"/>
              <a:ext cx="22859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90" idx="0"/>
              <a:endCxn id="89" idx="2"/>
            </p:cNvCxnSpPr>
            <p:nvPr/>
          </p:nvCxnSpPr>
          <p:spPr bwMode="auto">
            <a:xfrm rot="5400000" flipH="1" flipV="1">
              <a:off x="5486403" y="4152899"/>
              <a:ext cx="22859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91" idx="0"/>
              <a:endCxn id="90" idx="2"/>
            </p:cNvCxnSpPr>
            <p:nvPr/>
          </p:nvCxnSpPr>
          <p:spPr bwMode="auto">
            <a:xfrm rot="5400000" flipH="1" flipV="1">
              <a:off x="5486401" y="4610099"/>
              <a:ext cx="2286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9" name="Group 137"/>
            <p:cNvGrpSpPr/>
            <p:nvPr/>
          </p:nvGrpSpPr>
          <p:grpSpPr>
            <a:xfrm>
              <a:off x="5257800" y="3352800"/>
              <a:ext cx="609604" cy="1600200"/>
              <a:chOff x="5257800" y="3352800"/>
              <a:chExt cx="609604" cy="1600200"/>
            </a:xfrm>
          </p:grpSpPr>
          <p:grpSp>
            <p:nvGrpSpPr>
              <p:cNvPr id="84" name="Group 58"/>
              <p:cNvGrpSpPr/>
              <p:nvPr/>
            </p:nvGrpSpPr>
            <p:grpSpPr>
              <a:xfrm>
                <a:off x="5334000" y="3352800"/>
                <a:ext cx="533404" cy="1600200"/>
                <a:chOff x="5486400" y="2133600"/>
                <a:chExt cx="533404" cy="1600200"/>
              </a:xfrm>
            </p:grpSpPr>
            <p:sp>
              <p:nvSpPr>
                <p:cNvPr id="88" name="AutoShape 5"/>
                <p:cNvSpPr>
                  <a:spLocks noChangeArrowheads="1"/>
                </p:cNvSpPr>
                <p:nvPr/>
              </p:nvSpPr>
              <p:spPr bwMode="auto">
                <a:xfrm>
                  <a:off x="5486400" y="2133600"/>
                  <a:ext cx="533404" cy="22860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r>
                    <a:rPr lang="en-US" sz="1050" dirty="0" smtClean="0"/>
                    <a:t>ABCD</a:t>
                  </a:r>
                  <a:endParaRPr lang="en-US" sz="1050" dirty="0"/>
                </a:p>
              </p:txBody>
            </p:sp>
            <p:sp>
              <p:nvSpPr>
                <p:cNvPr id="89" name="AutoShape 5"/>
                <p:cNvSpPr>
                  <a:spLocks noChangeArrowheads="1"/>
                </p:cNvSpPr>
                <p:nvPr/>
              </p:nvSpPr>
              <p:spPr bwMode="auto">
                <a:xfrm>
                  <a:off x="5524502" y="2590799"/>
                  <a:ext cx="457200" cy="22860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r>
                    <a:rPr lang="en-US" sz="1050" dirty="0" smtClean="0"/>
                    <a:t>BED</a:t>
                  </a:r>
                  <a:endParaRPr lang="en-US" sz="1050" dirty="0"/>
                </a:p>
              </p:txBody>
            </p:sp>
            <p:sp>
              <p:nvSpPr>
                <p:cNvPr id="90" name="AutoShape 5"/>
                <p:cNvSpPr>
                  <a:spLocks noChangeArrowheads="1"/>
                </p:cNvSpPr>
                <p:nvPr/>
              </p:nvSpPr>
              <p:spPr bwMode="auto">
                <a:xfrm>
                  <a:off x="5524502" y="3047998"/>
                  <a:ext cx="457200" cy="22860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r>
                    <a:rPr lang="en-US" sz="1050" dirty="0" smtClean="0"/>
                    <a:t>DFE</a:t>
                  </a:r>
                  <a:endParaRPr lang="en-US" sz="1050" dirty="0"/>
                </a:p>
              </p:txBody>
            </p:sp>
            <p:sp>
              <p:nvSpPr>
                <p:cNvPr id="91" name="AutoShape 5"/>
                <p:cNvSpPr>
                  <a:spLocks noChangeArrowheads="1"/>
                </p:cNvSpPr>
                <p:nvPr/>
              </p:nvSpPr>
              <p:spPr bwMode="auto">
                <a:xfrm>
                  <a:off x="5524502" y="3505200"/>
                  <a:ext cx="457200" cy="22860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0080">
                    <a:alpha val="14902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r>
                    <a:rPr lang="en-US" sz="1050" dirty="0" smtClean="0"/>
                    <a:t>EFG</a:t>
                  </a:r>
                  <a:endParaRPr lang="en-US" sz="1050" dirty="0"/>
                </a:p>
              </p:txBody>
            </p:sp>
          </p:grpSp>
          <p:sp>
            <p:nvSpPr>
              <p:cNvPr id="85" name="TextBox 84"/>
              <p:cNvSpPr txBox="1"/>
              <p:nvPr/>
            </p:nvSpPr>
            <p:spPr>
              <a:xfrm>
                <a:off x="5257800" y="3557200"/>
                <a:ext cx="36260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BD</a:t>
                </a:r>
                <a:endParaRPr lang="en-US" sz="1200" dirty="0"/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5257800" y="4014399"/>
                <a:ext cx="35458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DE</a:t>
                </a:r>
                <a:endParaRPr lang="en-US" sz="1200" dirty="0"/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5257800" y="4471598"/>
                <a:ext cx="33054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EF</a:t>
                </a:r>
                <a:endParaRPr lang="en-US" sz="1200" dirty="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675</TotalTime>
  <Words>1392</Words>
  <Application>Microsoft Office PowerPoint</Application>
  <PresentationFormat>On-screen Show (4:3)</PresentationFormat>
  <Paragraphs>405</Paragraphs>
  <Slides>23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1_Custom Design</vt:lpstr>
      <vt:lpstr>Office Theme</vt:lpstr>
      <vt:lpstr>Tree Clustering for  Constraint Networks</vt:lpstr>
      <vt:lpstr>Overview</vt:lpstr>
      <vt:lpstr>Contributions of the Paper</vt:lpstr>
      <vt:lpstr>Context</vt:lpstr>
      <vt:lpstr>Definitions</vt:lpstr>
      <vt:lpstr>From Join Graph to Join Tree</vt:lpstr>
      <vt:lpstr>Motivating Problem</vt:lpstr>
      <vt:lpstr>Overview</vt:lpstr>
      <vt:lpstr>Tree Clustering (T-C): Idea</vt:lpstr>
      <vt:lpstr>Tree Clustering (T-C): Algorithm</vt:lpstr>
      <vt:lpstr>Tree Clustering (T-C): Costs</vt:lpstr>
      <vt:lpstr>Tree Clustering (T-C): Total Cost</vt:lpstr>
      <vt:lpstr>Overview</vt:lpstr>
      <vt:lpstr>Adaptive Consistency (A-C)</vt:lpstr>
      <vt:lpstr>Adaptive Consistency (A-C): Idea</vt:lpstr>
      <vt:lpstr>Adaptive Consistency: Algorithm</vt:lpstr>
      <vt:lpstr>Adaptive Consistency: Cost</vt:lpstr>
      <vt:lpstr>Overview</vt:lpstr>
      <vt:lpstr>Relative Merits</vt:lpstr>
      <vt:lpstr>Conclusions</vt:lpstr>
      <vt:lpstr>Note On Triangulation</vt:lpstr>
      <vt:lpstr>Maximal Cardinality Ordering</vt:lpstr>
      <vt:lpstr>Two Additional Algorithms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Tree Clustering for Constraint Networks</dc:title>
  <dc:creator>Windows User</dc:creator>
  <cp:lastModifiedBy>choueiry</cp:lastModifiedBy>
  <cp:revision>86</cp:revision>
  <dcterms:created xsi:type="dcterms:W3CDTF">2009-09-27T20:16:31Z</dcterms:created>
  <dcterms:modified xsi:type="dcterms:W3CDTF">2009-09-30T23:51:08Z</dcterms:modified>
</cp:coreProperties>
</file>